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73" r:id="rId3"/>
    <p:sldId id="258" r:id="rId4"/>
    <p:sldId id="259" r:id="rId5"/>
    <p:sldId id="263" r:id="rId6"/>
    <p:sldId id="264" r:id="rId7"/>
    <p:sldId id="260" r:id="rId8"/>
    <p:sldId id="261" r:id="rId9"/>
    <p:sldId id="262" r:id="rId10"/>
    <p:sldId id="268" r:id="rId11"/>
    <p:sldId id="269" r:id="rId12"/>
    <p:sldId id="270" r:id="rId13"/>
    <p:sldId id="271" r:id="rId14"/>
    <p:sldId id="27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p:cViewPr varScale="1">
        <p:scale>
          <a:sx n="121" d="100"/>
          <a:sy n="121" d="100"/>
        </p:scale>
        <p:origin x="1904" y="17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44C8D7-C519-4C28-AA50-7FB21481DB16}" type="datetimeFigureOut">
              <a:rPr lang="en-US" smtClean="0"/>
              <a:pPr/>
              <a:t>4/20/21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D68EC7-D76D-43FA-93FA-7CFC30341EB8}" type="slidenum">
              <a:rPr lang="en-US" smtClean="0"/>
              <a:pPr/>
              <a:t>‹#›</a:t>
            </a:fld>
            <a:endParaRPr lang="en-US"/>
          </a:p>
        </p:txBody>
      </p:sp>
    </p:spTree>
    <p:extLst>
      <p:ext uri="{BB962C8B-B14F-4D97-AF65-F5344CB8AC3E}">
        <p14:creationId xmlns:p14="http://schemas.microsoft.com/office/powerpoint/2010/main" val="36126313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We are seeking input on changing the definition of OSY since we now know so much more about the OSY population and want to focus more on services. The Consortium initiated the use of the terms Here-to-Work and Recovery. Do these terms still meet our needs and reflect the needs of the OSY? </a:t>
            </a:r>
            <a:endParaRPr lang="en-US" sz="105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3084F5DF-8C9A-48D0-BCBD-2BBEA0D5696D}" type="slidenum">
              <a:rPr lang="en-US" smtClean="0"/>
              <a:pPr/>
              <a:t>5</a:t>
            </a:fld>
            <a:endParaRPr lang="en-US"/>
          </a:p>
        </p:txBody>
      </p:sp>
    </p:spTree>
    <p:extLst>
      <p:ext uri="{BB962C8B-B14F-4D97-AF65-F5344CB8AC3E}">
        <p14:creationId xmlns:p14="http://schemas.microsoft.com/office/powerpoint/2010/main" val="16217861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14282">
              <a:defRPr/>
            </a:pPr>
            <a:r>
              <a:rPr lang="en-US" dirty="0"/>
              <a:t>Historical perspective- IMEC has influence with policy and language. How can we share this rationale? Suggestions from IMEC?</a:t>
            </a:r>
          </a:p>
          <a:p>
            <a:pPr marL="0" lvl="1" defTabSz="914282">
              <a:defRPr/>
            </a:pPr>
            <a:r>
              <a:rPr lang="en-US" dirty="0"/>
              <a:t> recommendation not to use HTW/REC, recommend an alternative to list all as OSY with the last grade completed. Consortium started with the original designations,  but we are not meeting the needs of the students now- needs to be about services (building capacity to provide services)</a:t>
            </a:r>
            <a:endParaRPr lang="en-US" sz="1100" dirty="0"/>
          </a:p>
          <a:p>
            <a:pPr lvl="1"/>
            <a:r>
              <a:rPr lang="en-US" dirty="0"/>
              <a:t>Breakdown of grades in English and Spanish </a:t>
            </a:r>
            <a:endParaRPr lang="en-US" sz="1100" dirty="0"/>
          </a:p>
          <a:p>
            <a:pPr lvl="1"/>
            <a:r>
              <a:rPr lang="en-US" dirty="0"/>
              <a:t>Focus on services</a:t>
            </a:r>
            <a:endParaRPr lang="en-US" sz="1100" dirty="0"/>
          </a:p>
          <a:p>
            <a:endParaRPr lang="en-US" dirty="0"/>
          </a:p>
        </p:txBody>
      </p:sp>
      <p:sp>
        <p:nvSpPr>
          <p:cNvPr id="4" name="Slide Number Placeholder 3"/>
          <p:cNvSpPr>
            <a:spLocks noGrp="1"/>
          </p:cNvSpPr>
          <p:nvPr>
            <p:ph type="sldNum" sz="quarter" idx="10"/>
          </p:nvPr>
        </p:nvSpPr>
        <p:spPr/>
        <p:txBody>
          <a:bodyPr/>
          <a:lstStyle/>
          <a:p>
            <a:fld id="{3084F5DF-8C9A-48D0-BCBD-2BBEA0D5696D}" type="slidenum">
              <a:rPr lang="en-US" smtClean="0"/>
              <a:pPr/>
              <a:t>6</a:t>
            </a:fld>
            <a:endParaRPr lang="en-US"/>
          </a:p>
        </p:txBody>
      </p:sp>
    </p:spTree>
    <p:extLst>
      <p:ext uri="{BB962C8B-B14F-4D97-AF65-F5344CB8AC3E}">
        <p14:creationId xmlns:p14="http://schemas.microsoft.com/office/powerpoint/2010/main" val="42746513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 meetings/ 1 at National MEP conference</a:t>
            </a:r>
          </a:p>
        </p:txBody>
      </p:sp>
      <p:sp>
        <p:nvSpPr>
          <p:cNvPr id="4" name="Slide Number Placeholder 3"/>
          <p:cNvSpPr>
            <a:spLocks noGrp="1"/>
          </p:cNvSpPr>
          <p:nvPr>
            <p:ph type="sldNum" sz="quarter" idx="10"/>
          </p:nvPr>
        </p:nvSpPr>
        <p:spPr/>
        <p:txBody>
          <a:bodyPr/>
          <a:lstStyle/>
          <a:p>
            <a:fld id="{99D68EC7-D76D-43FA-93FA-7CFC30341EB8}" type="slidenum">
              <a:rPr lang="en-US" smtClean="0"/>
              <a:pPr/>
              <a:t>10</a:t>
            </a:fld>
            <a:endParaRPr lang="en-US"/>
          </a:p>
        </p:txBody>
      </p:sp>
    </p:spTree>
    <p:extLst>
      <p:ext uri="{BB962C8B-B14F-4D97-AF65-F5344CB8AC3E}">
        <p14:creationId xmlns:p14="http://schemas.microsoft.com/office/powerpoint/2010/main" val="20571405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4 meetings annually</a:t>
            </a:r>
            <a:r>
              <a:rPr lang="en-US" baseline="0" dirty="0"/>
              <a:t> </a:t>
            </a:r>
            <a:endParaRPr lang="en-US" dirty="0"/>
          </a:p>
          <a:p>
            <a:r>
              <a:rPr lang="en-US" dirty="0"/>
              <a:t>This can be any configuration:</a:t>
            </a:r>
            <a:r>
              <a:rPr lang="en-US" baseline="0" dirty="0"/>
              <a:t> 2 full member meetings, 2 work groups</a:t>
            </a:r>
            <a:endParaRPr lang="en-US" dirty="0"/>
          </a:p>
        </p:txBody>
      </p:sp>
      <p:sp>
        <p:nvSpPr>
          <p:cNvPr id="4" name="Slide Number Placeholder 3"/>
          <p:cNvSpPr>
            <a:spLocks noGrp="1"/>
          </p:cNvSpPr>
          <p:nvPr>
            <p:ph type="sldNum" sz="quarter" idx="10"/>
          </p:nvPr>
        </p:nvSpPr>
        <p:spPr/>
        <p:txBody>
          <a:bodyPr/>
          <a:lstStyle/>
          <a:p>
            <a:fld id="{99D68EC7-D76D-43FA-93FA-7CFC30341EB8}" type="slidenum">
              <a:rPr lang="en-US" smtClean="0"/>
              <a:pPr/>
              <a:t>11</a:t>
            </a:fld>
            <a:endParaRPr lang="en-US"/>
          </a:p>
        </p:txBody>
      </p:sp>
    </p:spTree>
    <p:extLst>
      <p:ext uri="{BB962C8B-B14F-4D97-AF65-F5344CB8AC3E}">
        <p14:creationId xmlns:p14="http://schemas.microsoft.com/office/powerpoint/2010/main" val="38845183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does the SST</a:t>
            </a:r>
            <a:r>
              <a:rPr lang="en-US" baseline="0" dirty="0"/>
              <a:t> envision happening in regard to coordination? </a:t>
            </a:r>
            <a:endParaRPr lang="en-US" dirty="0"/>
          </a:p>
        </p:txBody>
      </p:sp>
      <p:sp>
        <p:nvSpPr>
          <p:cNvPr id="4" name="Slide Number Placeholder 3"/>
          <p:cNvSpPr>
            <a:spLocks noGrp="1"/>
          </p:cNvSpPr>
          <p:nvPr>
            <p:ph type="sldNum" sz="quarter" idx="10"/>
          </p:nvPr>
        </p:nvSpPr>
        <p:spPr/>
        <p:txBody>
          <a:bodyPr/>
          <a:lstStyle/>
          <a:p>
            <a:fld id="{99D68EC7-D76D-43FA-93FA-7CFC30341EB8}" type="slidenum">
              <a:rPr lang="en-US" smtClean="0"/>
              <a:pPr/>
              <a:t>12</a:t>
            </a:fld>
            <a:endParaRPr lang="en-US"/>
          </a:p>
        </p:txBody>
      </p:sp>
    </p:spTree>
    <p:extLst>
      <p:ext uri="{BB962C8B-B14F-4D97-AF65-F5344CB8AC3E}">
        <p14:creationId xmlns:p14="http://schemas.microsoft.com/office/powerpoint/2010/main" val="4033838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E20E22D-0905-4DBE-BDC1-73C3743A1DEC}" type="datetimeFigureOut">
              <a:rPr lang="en-US" smtClean="0"/>
              <a:pPr/>
              <a:t>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96EC57-2303-4BF2-AEFD-1E01531F34D1}" type="slidenum">
              <a:rPr lang="en-US" smtClean="0"/>
              <a:pPr/>
              <a:t>‹#›</a:t>
            </a:fld>
            <a:endParaRPr lang="en-US"/>
          </a:p>
        </p:txBody>
      </p:sp>
    </p:spTree>
    <p:extLst>
      <p:ext uri="{BB962C8B-B14F-4D97-AF65-F5344CB8AC3E}">
        <p14:creationId xmlns:p14="http://schemas.microsoft.com/office/powerpoint/2010/main" val="1234270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E20E22D-0905-4DBE-BDC1-73C3743A1DEC}" type="datetimeFigureOut">
              <a:rPr lang="en-US" smtClean="0"/>
              <a:pPr/>
              <a:t>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96EC57-2303-4BF2-AEFD-1E01531F34D1}" type="slidenum">
              <a:rPr lang="en-US" smtClean="0"/>
              <a:pPr/>
              <a:t>‹#›</a:t>
            </a:fld>
            <a:endParaRPr lang="en-US"/>
          </a:p>
        </p:txBody>
      </p:sp>
    </p:spTree>
    <p:extLst>
      <p:ext uri="{BB962C8B-B14F-4D97-AF65-F5344CB8AC3E}">
        <p14:creationId xmlns:p14="http://schemas.microsoft.com/office/powerpoint/2010/main" val="3335164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E20E22D-0905-4DBE-BDC1-73C3743A1DEC}" type="datetimeFigureOut">
              <a:rPr lang="en-US" smtClean="0"/>
              <a:pPr/>
              <a:t>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96EC57-2303-4BF2-AEFD-1E01531F34D1}" type="slidenum">
              <a:rPr lang="en-US" smtClean="0"/>
              <a:pPr/>
              <a:t>‹#›</a:t>
            </a:fld>
            <a:endParaRPr lang="en-US"/>
          </a:p>
        </p:txBody>
      </p:sp>
    </p:spTree>
    <p:extLst>
      <p:ext uri="{BB962C8B-B14F-4D97-AF65-F5344CB8AC3E}">
        <p14:creationId xmlns:p14="http://schemas.microsoft.com/office/powerpoint/2010/main" val="2946535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E20E22D-0905-4DBE-BDC1-73C3743A1DEC}" type="datetimeFigureOut">
              <a:rPr lang="en-US" smtClean="0"/>
              <a:pPr/>
              <a:t>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96EC57-2303-4BF2-AEFD-1E01531F34D1}" type="slidenum">
              <a:rPr lang="en-US" smtClean="0"/>
              <a:pPr/>
              <a:t>‹#›</a:t>
            </a:fld>
            <a:endParaRPr lang="en-US"/>
          </a:p>
        </p:txBody>
      </p:sp>
    </p:spTree>
    <p:extLst>
      <p:ext uri="{BB962C8B-B14F-4D97-AF65-F5344CB8AC3E}">
        <p14:creationId xmlns:p14="http://schemas.microsoft.com/office/powerpoint/2010/main" val="3228962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E20E22D-0905-4DBE-BDC1-73C3743A1DEC}" type="datetimeFigureOut">
              <a:rPr lang="en-US" smtClean="0"/>
              <a:pPr/>
              <a:t>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96EC57-2303-4BF2-AEFD-1E01531F34D1}" type="slidenum">
              <a:rPr lang="en-US" smtClean="0"/>
              <a:pPr/>
              <a:t>‹#›</a:t>
            </a:fld>
            <a:endParaRPr lang="en-US"/>
          </a:p>
        </p:txBody>
      </p:sp>
    </p:spTree>
    <p:extLst>
      <p:ext uri="{BB962C8B-B14F-4D97-AF65-F5344CB8AC3E}">
        <p14:creationId xmlns:p14="http://schemas.microsoft.com/office/powerpoint/2010/main" val="573054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E20E22D-0905-4DBE-BDC1-73C3743A1DEC}" type="datetimeFigureOut">
              <a:rPr lang="en-US" smtClean="0"/>
              <a:pPr/>
              <a:t>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96EC57-2303-4BF2-AEFD-1E01531F34D1}" type="slidenum">
              <a:rPr lang="en-US" smtClean="0"/>
              <a:pPr/>
              <a:t>‹#›</a:t>
            </a:fld>
            <a:endParaRPr lang="en-US"/>
          </a:p>
        </p:txBody>
      </p:sp>
    </p:spTree>
    <p:extLst>
      <p:ext uri="{BB962C8B-B14F-4D97-AF65-F5344CB8AC3E}">
        <p14:creationId xmlns:p14="http://schemas.microsoft.com/office/powerpoint/2010/main" val="3713658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E20E22D-0905-4DBE-BDC1-73C3743A1DEC}" type="datetimeFigureOut">
              <a:rPr lang="en-US" smtClean="0"/>
              <a:pPr/>
              <a:t>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96EC57-2303-4BF2-AEFD-1E01531F34D1}" type="slidenum">
              <a:rPr lang="en-US" smtClean="0"/>
              <a:pPr/>
              <a:t>‹#›</a:t>
            </a:fld>
            <a:endParaRPr lang="en-US"/>
          </a:p>
        </p:txBody>
      </p:sp>
    </p:spTree>
    <p:extLst>
      <p:ext uri="{BB962C8B-B14F-4D97-AF65-F5344CB8AC3E}">
        <p14:creationId xmlns:p14="http://schemas.microsoft.com/office/powerpoint/2010/main" val="1191344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E20E22D-0905-4DBE-BDC1-73C3743A1DEC}" type="datetimeFigureOut">
              <a:rPr lang="en-US" smtClean="0"/>
              <a:pPr/>
              <a:t>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96EC57-2303-4BF2-AEFD-1E01531F34D1}" type="slidenum">
              <a:rPr lang="en-US" smtClean="0"/>
              <a:pPr/>
              <a:t>‹#›</a:t>
            </a:fld>
            <a:endParaRPr lang="en-US"/>
          </a:p>
        </p:txBody>
      </p:sp>
    </p:spTree>
    <p:extLst>
      <p:ext uri="{BB962C8B-B14F-4D97-AF65-F5344CB8AC3E}">
        <p14:creationId xmlns:p14="http://schemas.microsoft.com/office/powerpoint/2010/main" val="3317228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20E22D-0905-4DBE-BDC1-73C3743A1DEC}" type="datetimeFigureOut">
              <a:rPr lang="en-US" smtClean="0"/>
              <a:pPr/>
              <a:t>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96EC57-2303-4BF2-AEFD-1E01531F34D1}" type="slidenum">
              <a:rPr lang="en-US" smtClean="0"/>
              <a:pPr/>
              <a:t>‹#›</a:t>
            </a:fld>
            <a:endParaRPr lang="en-US"/>
          </a:p>
        </p:txBody>
      </p:sp>
    </p:spTree>
    <p:extLst>
      <p:ext uri="{BB962C8B-B14F-4D97-AF65-F5344CB8AC3E}">
        <p14:creationId xmlns:p14="http://schemas.microsoft.com/office/powerpoint/2010/main" val="1360974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E20E22D-0905-4DBE-BDC1-73C3743A1DEC}" type="datetimeFigureOut">
              <a:rPr lang="en-US" smtClean="0"/>
              <a:pPr/>
              <a:t>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96EC57-2303-4BF2-AEFD-1E01531F34D1}" type="slidenum">
              <a:rPr lang="en-US" smtClean="0"/>
              <a:pPr/>
              <a:t>‹#›</a:t>
            </a:fld>
            <a:endParaRPr lang="en-US"/>
          </a:p>
        </p:txBody>
      </p:sp>
    </p:spTree>
    <p:extLst>
      <p:ext uri="{BB962C8B-B14F-4D97-AF65-F5344CB8AC3E}">
        <p14:creationId xmlns:p14="http://schemas.microsoft.com/office/powerpoint/2010/main" val="1682398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E20E22D-0905-4DBE-BDC1-73C3743A1DEC}" type="datetimeFigureOut">
              <a:rPr lang="en-US" smtClean="0"/>
              <a:pPr/>
              <a:t>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96EC57-2303-4BF2-AEFD-1E01531F34D1}" type="slidenum">
              <a:rPr lang="en-US" smtClean="0"/>
              <a:pPr/>
              <a:t>‹#›</a:t>
            </a:fld>
            <a:endParaRPr lang="en-US"/>
          </a:p>
        </p:txBody>
      </p:sp>
    </p:spTree>
    <p:extLst>
      <p:ext uri="{BB962C8B-B14F-4D97-AF65-F5344CB8AC3E}">
        <p14:creationId xmlns:p14="http://schemas.microsoft.com/office/powerpoint/2010/main" val="3427274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20E22D-0905-4DBE-BDC1-73C3743A1DEC}" type="datetimeFigureOut">
              <a:rPr lang="en-US" smtClean="0"/>
              <a:pPr/>
              <a:t>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96EC57-2303-4BF2-AEFD-1E01531F34D1}" type="slidenum">
              <a:rPr lang="en-US" smtClean="0"/>
              <a:pPr/>
              <a:t>‹#›</a:t>
            </a:fld>
            <a:endParaRPr lang="en-US"/>
          </a:p>
        </p:txBody>
      </p:sp>
    </p:spTree>
    <p:extLst>
      <p:ext uri="{BB962C8B-B14F-4D97-AF65-F5344CB8AC3E}">
        <p14:creationId xmlns:p14="http://schemas.microsoft.com/office/powerpoint/2010/main" val="268591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8"/>
          <p:cNvSpPr>
            <a:spLocks noGrp="1"/>
          </p:cNvSpPr>
          <p:nvPr>
            <p:ph type="title"/>
          </p:nvPr>
        </p:nvSpPr>
        <p:spPr/>
        <p:txBody>
          <a:bodyPr>
            <a:normAutofit fontScale="90000"/>
          </a:bodyPr>
          <a:lstStyle/>
          <a:p>
            <a:pPr eaLnBrk="1" hangingPunct="1"/>
            <a:r>
              <a:rPr lang="en-US" b="1" dirty="0">
                <a:solidFill>
                  <a:schemeClr val="accent6">
                    <a:lumMod val="75000"/>
                  </a:schemeClr>
                </a:solidFill>
              </a:rPr>
              <a:t>SOSY State Steering </a:t>
            </a:r>
            <a:br>
              <a:rPr lang="en-US" b="1" dirty="0">
                <a:solidFill>
                  <a:schemeClr val="accent6">
                    <a:lumMod val="75000"/>
                  </a:schemeClr>
                </a:solidFill>
              </a:rPr>
            </a:br>
            <a:r>
              <a:rPr lang="en-US" b="1" dirty="0">
                <a:solidFill>
                  <a:schemeClr val="accent6">
                    <a:lumMod val="75000"/>
                  </a:schemeClr>
                </a:solidFill>
              </a:rPr>
              <a:t>Support Team</a:t>
            </a:r>
          </a:p>
        </p:txBody>
      </p:sp>
      <p:sp>
        <p:nvSpPr>
          <p:cNvPr id="2051" name="Content Placeholder 10"/>
          <p:cNvSpPr>
            <a:spLocks noGrp="1"/>
          </p:cNvSpPr>
          <p:nvPr>
            <p:ph idx="1"/>
          </p:nvPr>
        </p:nvSpPr>
        <p:spPr/>
        <p:txBody>
          <a:bodyPr/>
          <a:lstStyle/>
          <a:p>
            <a:pPr marL="0" indent="0" algn="ctr" eaLnBrk="1" hangingPunct="1">
              <a:buNone/>
            </a:pPr>
            <a:r>
              <a:rPr lang="en-US" dirty="0"/>
              <a:t>SOSY Meeting</a:t>
            </a:r>
          </a:p>
          <a:p>
            <a:pPr marL="0" indent="0" algn="ctr" eaLnBrk="1" hangingPunct="1">
              <a:buNone/>
            </a:pPr>
            <a:r>
              <a:rPr lang="en-US" dirty="0"/>
              <a:t>September 13, 2012</a:t>
            </a:r>
          </a:p>
          <a:p>
            <a:pPr marL="0" indent="0" algn="ctr" eaLnBrk="1" hangingPunct="1">
              <a:buNone/>
            </a:pPr>
            <a:r>
              <a:rPr lang="en-US" dirty="0"/>
              <a:t>1:00 pm- 4:00 pm</a:t>
            </a:r>
          </a:p>
          <a:p>
            <a:pPr marL="0" indent="0" algn="ctr" eaLnBrk="1" hangingPunct="1">
              <a:buNone/>
            </a:pPr>
            <a:r>
              <a:rPr lang="en-US" dirty="0"/>
              <a:t>Salon G</a:t>
            </a:r>
          </a:p>
        </p:txBody>
      </p:sp>
      <p:cxnSp>
        <p:nvCxnSpPr>
          <p:cNvPr id="10" name="Straight Connector 9"/>
          <p:cNvCxnSpPr/>
          <p:nvPr/>
        </p:nvCxnSpPr>
        <p:spPr>
          <a:xfrm>
            <a:off x="457200" y="1447800"/>
            <a:ext cx="8305800" cy="0"/>
          </a:xfrm>
          <a:prstGeom prst="line">
            <a:avLst/>
          </a:prstGeom>
          <a:ln w="57150"/>
        </p:spPr>
        <p:style>
          <a:lnRef idx="1">
            <a:schemeClr val="accent3"/>
          </a:lnRef>
          <a:fillRef idx="0">
            <a:schemeClr val="accent3"/>
          </a:fillRef>
          <a:effectRef idx="0">
            <a:schemeClr val="accent3"/>
          </a:effectRef>
          <a:fontRef idx="minor">
            <a:schemeClr val="tx1"/>
          </a:fontRef>
        </p:style>
      </p:cxnSp>
      <p:pic>
        <p:nvPicPr>
          <p:cNvPr id="2053"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80988"/>
            <a:ext cx="990600" cy="109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18" name="TextBox 17"/>
          <p:cNvSpPr txBox="1"/>
          <p:nvPr/>
        </p:nvSpPr>
        <p:spPr>
          <a:xfrm>
            <a:off x="457200" y="6096000"/>
            <a:ext cx="8229600" cy="381000"/>
          </a:xfrm>
          <a:prstGeom prst="rect">
            <a:avLst/>
          </a:prstGeom>
          <a:solidFill>
            <a:srgbClr val="89CC40"/>
          </a:solidFill>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dirty="0">
                <a:solidFill>
                  <a:schemeClr val="tx1"/>
                </a:solidFill>
              </a:rPr>
              <a:t>www.osymigrant.org</a:t>
            </a:r>
          </a:p>
        </p:txBody>
      </p:sp>
    </p:spTree>
    <p:extLst>
      <p:ext uri="{BB962C8B-B14F-4D97-AF65-F5344CB8AC3E}">
        <p14:creationId xmlns:p14="http://schemas.microsoft.com/office/powerpoint/2010/main" val="7663159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8"/>
          <p:cNvSpPr>
            <a:spLocks noGrp="1"/>
          </p:cNvSpPr>
          <p:nvPr>
            <p:ph type="title"/>
          </p:nvPr>
        </p:nvSpPr>
        <p:spPr/>
        <p:txBody>
          <a:bodyPr>
            <a:normAutofit fontScale="90000"/>
          </a:bodyPr>
          <a:lstStyle/>
          <a:p>
            <a:pPr eaLnBrk="1" hangingPunct="1"/>
            <a:r>
              <a:rPr lang="en-US" b="1" dirty="0">
                <a:solidFill>
                  <a:schemeClr val="accent6">
                    <a:lumMod val="75000"/>
                  </a:schemeClr>
                </a:solidFill>
              </a:rPr>
              <a:t>	</a:t>
            </a:r>
            <a:r>
              <a:rPr lang="en-US" sz="3600" b="1" dirty="0">
                <a:solidFill>
                  <a:schemeClr val="accent6">
                    <a:lumMod val="75000"/>
                  </a:schemeClr>
                </a:solidFill>
              </a:rPr>
              <a:t>SOSOSY: Strategies, Opportunities, and Services to Out-of-School Youth</a:t>
            </a:r>
          </a:p>
        </p:txBody>
      </p:sp>
      <p:sp>
        <p:nvSpPr>
          <p:cNvPr id="2051" name="Content Placeholder 10"/>
          <p:cNvSpPr>
            <a:spLocks noGrp="1"/>
          </p:cNvSpPr>
          <p:nvPr>
            <p:ph idx="1"/>
          </p:nvPr>
        </p:nvSpPr>
        <p:spPr/>
        <p:txBody>
          <a:bodyPr>
            <a:normAutofit/>
          </a:bodyPr>
          <a:lstStyle/>
          <a:p>
            <a:pPr marL="0" indent="0" eaLnBrk="1" hangingPunct="1">
              <a:buNone/>
            </a:pPr>
            <a:r>
              <a:rPr lang="en-US" sz="4000" dirty="0"/>
              <a:t>State Steering Team</a:t>
            </a:r>
          </a:p>
          <a:p>
            <a:pPr eaLnBrk="1" hangingPunct="1"/>
            <a:r>
              <a:rPr lang="en-US" sz="4000" dirty="0"/>
              <a:t>Expectations of member states</a:t>
            </a:r>
          </a:p>
          <a:p>
            <a:pPr eaLnBrk="1" hangingPunct="1"/>
            <a:r>
              <a:rPr lang="en-US" sz="4000" dirty="0"/>
              <a:t>Structure of meetings</a:t>
            </a:r>
          </a:p>
          <a:p>
            <a:pPr eaLnBrk="1" hangingPunct="1"/>
            <a:r>
              <a:rPr lang="en-US" sz="4000" dirty="0"/>
              <a:t>Location of meetings</a:t>
            </a:r>
          </a:p>
          <a:p>
            <a:pPr eaLnBrk="1" hangingPunct="1"/>
            <a:r>
              <a:rPr lang="en-US" sz="4000" dirty="0"/>
              <a:t>Participation </a:t>
            </a:r>
          </a:p>
        </p:txBody>
      </p:sp>
      <p:cxnSp>
        <p:nvCxnSpPr>
          <p:cNvPr id="10" name="Straight Connector 9"/>
          <p:cNvCxnSpPr/>
          <p:nvPr/>
        </p:nvCxnSpPr>
        <p:spPr>
          <a:xfrm>
            <a:off x="457200" y="1447800"/>
            <a:ext cx="8305800" cy="0"/>
          </a:xfrm>
          <a:prstGeom prst="line">
            <a:avLst/>
          </a:prstGeom>
          <a:ln w="57150"/>
        </p:spPr>
        <p:style>
          <a:lnRef idx="1">
            <a:schemeClr val="accent3"/>
          </a:lnRef>
          <a:fillRef idx="0">
            <a:schemeClr val="accent3"/>
          </a:fillRef>
          <a:effectRef idx="0">
            <a:schemeClr val="accent3"/>
          </a:effectRef>
          <a:fontRef idx="minor">
            <a:schemeClr val="tx1"/>
          </a:fontRef>
        </p:style>
      </p:cxnSp>
      <p:pic>
        <p:nvPicPr>
          <p:cNvPr id="2053"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400" y="280988"/>
            <a:ext cx="990600" cy="109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18" name="TextBox 17"/>
          <p:cNvSpPr txBox="1"/>
          <p:nvPr/>
        </p:nvSpPr>
        <p:spPr>
          <a:xfrm>
            <a:off x="457200" y="6096000"/>
            <a:ext cx="8229600" cy="381000"/>
          </a:xfrm>
          <a:prstGeom prst="rect">
            <a:avLst/>
          </a:prstGeom>
          <a:solidFill>
            <a:srgbClr val="89CC40"/>
          </a:solidFill>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dirty="0">
                <a:solidFill>
                  <a:schemeClr val="tx1"/>
                </a:solidFill>
              </a:rPr>
              <a:t>www.osymigrant.org</a:t>
            </a:r>
          </a:p>
        </p:txBody>
      </p:sp>
    </p:spTree>
    <p:extLst>
      <p:ext uri="{BB962C8B-B14F-4D97-AF65-F5344CB8AC3E}">
        <p14:creationId xmlns:p14="http://schemas.microsoft.com/office/powerpoint/2010/main" val="8348360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8"/>
          <p:cNvSpPr>
            <a:spLocks noGrp="1"/>
          </p:cNvSpPr>
          <p:nvPr>
            <p:ph type="title"/>
          </p:nvPr>
        </p:nvSpPr>
        <p:spPr/>
        <p:txBody>
          <a:bodyPr>
            <a:noAutofit/>
          </a:bodyPr>
          <a:lstStyle/>
          <a:p>
            <a:r>
              <a:rPr lang="en-US" sz="3200" b="1" dirty="0">
                <a:solidFill>
                  <a:schemeClr val="accent6">
                    <a:lumMod val="75000"/>
                  </a:schemeClr>
                </a:solidFill>
              </a:rPr>
              <a:t>	SOSOSY: Strategies, Opportunities, and Services to Out-of-School Youth</a:t>
            </a:r>
            <a:endParaRPr lang="en-US" sz="3200" dirty="0"/>
          </a:p>
        </p:txBody>
      </p:sp>
      <p:sp>
        <p:nvSpPr>
          <p:cNvPr id="2051" name="Content Placeholder 10"/>
          <p:cNvSpPr>
            <a:spLocks noGrp="1"/>
          </p:cNvSpPr>
          <p:nvPr>
            <p:ph idx="1"/>
          </p:nvPr>
        </p:nvSpPr>
        <p:spPr/>
        <p:txBody>
          <a:bodyPr/>
          <a:lstStyle/>
          <a:p>
            <a:pPr marL="0" indent="0">
              <a:buNone/>
            </a:pPr>
            <a:r>
              <a:rPr lang="en-US" dirty="0"/>
              <a:t>Technical Support Team</a:t>
            </a:r>
          </a:p>
          <a:p>
            <a:r>
              <a:rPr lang="en-US" dirty="0"/>
              <a:t>Expectations of member states</a:t>
            </a:r>
          </a:p>
          <a:p>
            <a:r>
              <a:rPr lang="en-US" dirty="0"/>
              <a:t>Structure of meetings</a:t>
            </a:r>
          </a:p>
          <a:p>
            <a:r>
              <a:rPr lang="en-US" dirty="0"/>
              <a:t>Location of meetings</a:t>
            </a:r>
          </a:p>
          <a:p>
            <a:r>
              <a:rPr lang="en-US" dirty="0"/>
              <a:t>Participation </a:t>
            </a:r>
          </a:p>
          <a:p>
            <a:pPr eaLnBrk="1" hangingPunct="1"/>
            <a:endParaRPr lang="en-US" dirty="0"/>
          </a:p>
        </p:txBody>
      </p:sp>
      <p:cxnSp>
        <p:nvCxnSpPr>
          <p:cNvPr id="10" name="Straight Connector 9"/>
          <p:cNvCxnSpPr/>
          <p:nvPr/>
        </p:nvCxnSpPr>
        <p:spPr>
          <a:xfrm>
            <a:off x="457200" y="1447800"/>
            <a:ext cx="8305800" cy="0"/>
          </a:xfrm>
          <a:prstGeom prst="line">
            <a:avLst/>
          </a:prstGeom>
          <a:ln w="57150"/>
        </p:spPr>
        <p:style>
          <a:lnRef idx="1">
            <a:schemeClr val="accent3"/>
          </a:lnRef>
          <a:fillRef idx="0">
            <a:schemeClr val="accent3"/>
          </a:fillRef>
          <a:effectRef idx="0">
            <a:schemeClr val="accent3"/>
          </a:effectRef>
          <a:fontRef idx="minor">
            <a:schemeClr val="tx1"/>
          </a:fontRef>
        </p:style>
      </p:cxnSp>
      <p:pic>
        <p:nvPicPr>
          <p:cNvPr id="2053"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400" y="280988"/>
            <a:ext cx="990600" cy="109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18" name="TextBox 17"/>
          <p:cNvSpPr txBox="1"/>
          <p:nvPr/>
        </p:nvSpPr>
        <p:spPr>
          <a:xfrm>
            <a:off x="457200" y="6096000"/>
            <a:ext cx="8229600" cy="381000"/>
          </a:xfrm>
          <a:prstGeom prst="rect">
            <a:avLst/>
          </a:prstGeom>
          <a:solidFill>
            <a:srgbClr val="89CC40"/>
          </a:solidFill>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dirty="0">
                <a:solidFill>
                  <a:schemeClr val="tx1"/>
                </a:solidFill>
              </a:rPr>
              <a:t>www.osymigrant.org</a:t>
            </a:r>
          </a:p>
        </p:txBody>
      </p:sp>
    </p:spTree>
    <p:extLst>
      <p:ext uri="{BB962C8B-B14F-4D97-AF65-F5344CB8AC3E}">
        <p14:creationId xmlns:p14="http://schemas.microsoft.com/office/powerpoint/2010/main" val="8348360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8"/>
          <p:cNvSpPr>
            <a:spLocks noGrp="1"/>
          </p:cNvSpPr>
          <p:nvPr>
            <p:ph type="title"/>
          </p:nvPr>
        </p:nvSpPr>
        <p:spPr/>
        <p:txBody>
          <a:bodyPr/>
          <a:lstStyle/>
          <a:p>
            <a:pPr eaLnBrk="1" hangingPunct="1"/>
            <a:r>
              <a:rPr lang="en-US" b="1" dirty="0">
                <a:solidFill>
                  <a:schemeClr val="accent6">
                    <a:lumMod val="75000"/>
                  </a:schemeClr>
                </a:solidFill>
              </a:rPr>
              <a:t>	Discussion of Coordination</a:t>
            </a:r>
          </a:p>
        </p:txBody>
      </p:sp>
      <p:sp>
        <p:nvSpPr>
          <p:cNvPr id="2051" name="Content Placeholder 10"/>
          <p:cNvSpPr>
            <a:spLocks noGrp="1"/>
          </p:cNvSpPr>
          <p:nvPr>
            <p:ph idx="1"/>
          </p:nvPr>
        </p:nvSpPr>
        <p:spPr/>
        <p:txBody>
          <a:bodyPr/>
          <a:lstStyle/>
          <a:p>
            <a:pPr eaLnBrk="1" hangingPunct="1"/>
            <a:r>
              <a:rPr lang="en-US" dirty="0"/>
              <a:t>SOSOSY will take the lead on collaboration with other funded CIGs</a:t>
            </a:r>
          </a:p>
          <a:p>
            <a:pPr eaLnBrk="1" hangingPunct="1"/>
            <a:r>
              <a:rPr lang="en-US" dirty="0"/>
              <a:t>Conference calls, webinars for joint communication</a:t>
            </a:r>
          </a:p>
          <a:p>
            <a:pPr eaLnBrk="1" hangingPunct="1"/>
            <a:r>
              <a:rPr lang="en-US" dirty="0"/>
              <a:t>Share effective practices</a:t>
            </a:r>
          </a:p>
        </p:txBody>
      </p:sp>
      <p:cxnSp>
        <p:nvCxnSpPr>
          <p:cNvPr id="10" name="Straight Connector 9"/>
          <p:cNvCxnSpPr/>
          <p:nvPr/>
        </p:nvCxnSpPr>
        <p:spPr>
          <a:xfrm>
            <a:off x="457200" y="1447800"/>
            <a:ext cx="8305800" cy="0"/>
          </a:xfrm>
          <a:prstGeom prst="line">
            <a:avLst/>
          </a:prstGeom>
          <a:ln w="57150"/>
        </p:spPr>
        <p:style>
          <a:lnRef idx="1">
            <a:schemeClr val="accent3"/>
          </a:lnRef>
          <a:fillRef idx="0">
            <a:schemeClr val="accent3"/>
          </a:fillRef>
          <a:effectRef idx="0">
            <a:schemeClr val="accent3"/>
          </a:effectRef>
          <a:fontRef idx="minor">
            <a:schemeClr val="tx1"/>
          </a:fontRef>
        </p:style>
      </p:cxnSp>
      <p:pic>
        <p:nvPicPr>
          <p:cNvPr id="2053"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400" y="280988"/>
            <a:ext cx="990600" cy="109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18" name="TextBox 17"/>
          <p:cNvSpPr txBox="1"/>
          <p:nvPr/>
        </p:nvSpPr>
        <p:spPr>
          <a:xfrm>
            <a:off x="457200" y="6096000"/>
            <a:ext cx="8229600" cy="381000"/>
          </a:xfrm>
          <a:prstGeom prst="rect">
            <a:avLst/>
          </a:prstGeom>
          <a:solidFill>
            <a:srgbClr val="89CC40"/>
          </a:solidFill>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dirty="0">
                <a:solidFill>
                  <a:schemeClr val="tx1"/>
                </a:solidFill>
              </a:rPr>
              <a:t>www.osymigrant.org</a:t>
            </a:r>
          </a:p>
        </p:txBody>
      </p:sp>
    </p:spTree>
    <p:extLst>
      <p:ext uri="{BB962C8B-B14F-4D97-AF65-F5344CB8AC3E}">
        <p14:creationId xmlns:p14="http://schemas.microsoft.com/office/powerpoint/2010/main" val="8348360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8"/>
          <p:cNvSpPr>
            <a:spLocks noGrp="1"/>
          </p:cNvSpPr>
          <p:nvPr>
            <p:ph type="title"/>
          </p:nvPr>
        </p:nvSpPr>
        <p:spPr/>
        <p:txBody>
          <a:bodyPr/>
          <a:lstStyle/>
          <a:p>
            <a:pPr eaLnBrk="1" hangingPunct="1"/>
            <a:r>
              <a:rPr lang="en-US" b="1" dirty="0">
                <a:solidFill>
                  <a:schemeClr val="accent6">
                    <a:lumMod val="75000"/>
                  </a:schemeClr>
                </a:solidFill>
              </a:rPr>
              <a:t>Objectives for SOSOSY</a:t>
            </a:r>
          </a:p>
        </p:txBody>
      </p:sp>
      <p:sp>
        <p:nvSpPr>
          <p:cNvPr id="2051" name="Content Placeholder 10"/>
          <p:cNvSpPr>
            <a:spLocks noGrp="1"/>
          </p:cNvSpPr>
          <p:nvPr>
            <p:ph idx="1"/>
          </p:nvPr>
        </p:nvSpPr>
        <p:spPr/>
        <p:txBody>
          <a:bodyPr>
            <a:normAutofit lnSpcReduction="10000"/>
          </a:bodyPr>
          <a:lstStyle/>
          <a:p>
            <a:pPr eaLnBrk="1" hangingPunct="1"/>
            <a:r>
              <a:rPr lang="en-US" sz="2800" dirty="0"/>
              <a:t>90% of staff will report increased capacity to deliver SOSOSY services between baseline and end of project</a:t>
            </a:r>
          </a:p>
          <a:p>
            <a:pPr eaLnBrk="1" hangingPunct="1"/>
            <a:r>
              <a:rPr lang="en-US" sz="2800" dirty="0"/>
              <a:t>25% more services will be delivered between baseline and end of project to OSY enrolled in programs leading to graduation and GED &amp;/or services to meet identified education or career goals</a:t>
            </a:r>
          </a:p>
          <a:p>
            <a:pPr eaLnBrk="1" hangingPunct="1"/>
            <a:r>
              <a:rPr lang="en-US" sz="2800" dirty="0"/>
              <a:t>Each year, 25% more OSY that participate in SOSOSY instructional services will demonstrate a 20% gain between pre/post on content based assessments</a:t>
            </a:r>
          </a:p>
          <a:p>
            <a:pPr eaLnBrk="1" hangingPunct="1"/>
            <a:endParaRPr lang="en-US" dirty="0"/>
          </a:p>
        </p:txBody>
      </p:sp>
      <p:cxnSp>
        <p:nvCxnSpPr>
          <p:cNvPr id="10" name="Straight Connector 9"/>
          <p:cNvCxnSpPr/>
          <p:nvPr/>
        </p:nvCxnSpPr>
        <p:spPr>
          <a:xfrm>
            <a:off x="457200" y="1447800"/>
            <a:ext cx="8305800" cy="0"/>
          </a:xfrm>
          <a:prstGeom prst="line">
            <a:avLst/>
          </a:prstGeom>
          <a:ln w="57150"/>
        </p:spPr>
        <p:style>
          <a:lnRef idx="1">
            <a:schemeClr val="accent3"/>
          </a:lnRef>
          <a:fillRef idx="0">
            <a:schemeClr val="accent3"/>
          </a:fillRef>
          <a:effectRef idx="0">
            <a:schemeClr val="accent3"/>
          </a:effectRef>
          <a:fontRef idx="minor">
            <a:schemeClr val="tx1"/>
          </a:fontRef>
        </p:style>
      </p:cxnSp>
      <p:pic>
        <p:nvPicPr>
          <p:cNvPr id="2053"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80988"/>
            <a:ext cx="990600" cy="109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18" name="TextBox 17"/>
          <p:cNvSpPr txBox="1"/>
          <p:nvPr/>
        </p:nvSpPr>
        <p:spPr>
          <a:xfrm>
            <a:off x="457200" y="6096000"/>
            <a:ext cx="8229600" cy="381000"/>
          </a:xfrm>
          <a:prstGeom prst="rect">
            <a:avLst/>
          </a:prstGeom>
          <a:solidFill>
            <a:srgbClr val="89CC40"/>
          </a:solidFill>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dirty="0">
                <a:solidFill>
                  <a:schemeClr val="tx1"/>
                </a:solidFill>
              </a:rPr>
              <a:t>www.osymigrant.org</a:t>
            </a:r>
          </a:p>
        </p:txBody>
      </p:sp>
    </p:spTree>
    <p:extLst>
      <p:ext uri="{BB962C8B-B14F-4D97-AF65-F5344CB8AC3E}">
        <p14:creationId xmlns:p14="http://schemas.microsoft.com/office/powerpoint/2010/main" val="8348360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Content Placeholder 10"/>
          <p:cNvSpPr>
            <a:spLocks noGrp="1"/>
          </p:cNvSpPr>
          <p:nvPr>
            <p:ph idx="1"/>
          </p:nvPr>
        </p:nvSpPr>
        <p:spPr/>
        <p:txBody>
          <a:bodyPr>
            <a:normAutofit/>
          </a:bodyPr>
          <a:lstStyle/>
          <a:p>
            <a:pPr marL="0" indent="0" algn="ctr" eaLnBrk="1" hangingPunct="1">
              <a:buNone/>
            </a:pPr>
            <a:r>
              <a:rPr lang="en-US" sz="4800" b="1" dirty="0">
                <a:solidFill>
                  <a:schemeClr val="accent6">
                    <a:lumMod val="75000"/>
                  </a:schemeClr>
                </a:solidFill>
              </a:rPr>
              <a:t>THANK YOU FOR YOUR SUPPORT AND HARD WORK OF THE SOLUTIONS FOR OUT-OF-SCHOOL YOUTH CONSORTIUM </a:t>
            </a:r>
          </a:p>
        </p:txBody>
      </p:sp>
      <p:cxnSp>
        <p:nvCxnSpPr>
          <p:cNvPr id="10" name="Straight Connector 9"/>
          <p:cNvCxnSpPr/>
          <p:nvPr/>
        </p:nvCxnSpPr>
        <p:spPr>
          <a:xfrm>
            <a:off x="457200" y="1447800"/>
            <a:ext cx="8305800" cy="0"/>
          </a:xfrm>
          <a:prstGeom prst="line">
            <a:avLst/>
          </a:prstGeom>
          <a:ln w="57150"/>
        </p:spPr>
        <p:style>
          <a:lnRef idx="1">
            <a:schemeClr val="accent3"/>
          </a:lnRef>
          <a:fillRef idx="0">
            <a:schemeClr val="accent3"/>
          </a:fillRef>
          <a:effectRef idx="0">
            <a:schemeClr val="accent3"/>
          </a:effectRef>
          <a:fontRef idx="minor">
            <a:schemeClr val="tx1"/>
          </a:fontRef>
        </p:style>
      </p:cxnSp>
      <p:pic>
        <p:nvPicPr>
          <p:cNvPr id="2053"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80988"/>
            <a:ext cx="990600" cy="109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18" name="TextBox 17"/>
          <p:cNvSpPr txBox="1"/>
          <p:nvPr/>
        </p:nvSpPr>
        <p:spPr>
          <a:xfrm>
            <a:off x="457200" y="6096000"/>
            <a:ext cx="8229600" cy="381000"/>
          </a:xfrm>
          <a:prstGeom prst="rect">
            <a:avLst/>
          </a:prstGeom>
          <a:solidFill>
            <a:srgbClr val="89CC40"/>
          </a:solidFill>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dirty="0">
                <a:solidFill>
                  <a:schemeClr val="tx1"/>
                </a:solidFill>
              </a:rPr>
              <a:t>www.osymigrant.org</a:t>
            </a:r>
          </a:p>
        </p:txBody>
      </p:sp>
    </p:spTree>
    <p:extLst>
      <p:ext uri="{BB962C8B-B14F-4D97-AF65-F5344CB8AC3E}">
        <p14:creationId xmlns:p14="http://schemas.microsoft.com/office/powerpoint/2010/main" val="1281932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8"/>
          <p:cNvSpPr>
            <a:spLocks noGrp="1"/>
          </p:cNvSpPr>
          <p:nvPr>
            <p:ph type="title"/>
          </p:nvPr>
        </p:nvSpPr>
        <p:spPr/>
        <p:txBody>
          <a:bodyPr/>
          <a:lstStyle/>
          <a:p>
            <a:pPr eaLnBrk="1" hangingPunct="1"/>
            <a:r>
              <a:rPr lang="en-US" b="1" dirty="0">
                <a:solidFill>
                  <a:schemeClr val="accent6">
                    <a:lumMod val="75000"/>
                  </a:schemeClr>
                </a:solidFill>
              </a:rPr>
              <a:t>Opening Activity</a:t>
            </a:r>
          </a:p>
        </p:txBody>
      </p:sp>
      <p:sp>
        <p:nvSpPr>
          <p:cNvPr id="2051" name="Content Placeholder 10"/>
          <p:cNvSpPr>
            <a:spLocks noGrp="1"/>
          </p:cNvSpPr>
          <p:nvPr>
            <p:ph idx="1"/>
          </p:nvPr>
        </p:nvSpPr>
        <p:spPr/>
        <p:txBody>
          <a:bodyPr/>
          <a:lstStyle/>
          <a:p>
            <a:pPr marL="0" indent="0" eaLnBrk="1" hangingPunct="1">
              <a:buNone/>
            </a:pPr>
            <a:r>
              <a:rPr lang="en-US" sz="3600" dirty="0"/>
              <a:t>Reflection of SOSY</a:t>
            </a:r>
          </a:p>
          <a:p>
            <a:pPr eaLnBrk="1" hangingPunct="1"/>
            <a:r>
              <a:rPr lang="en-US" dirty="0"/>
              <a:t>Take several sticky notes and address the following (one idea per note, please)</a:t>
            </a:r>
          </a:p>
          <a:p>
            <a:pPr marL="514350" indent="-514350" eaLnBrk="1" hangingPunct="1">
              <a:buAutoNum type="arabicPeriod"/>
            </a:pPr>
            <a:r>
              <a:rPr lang="en-US" sz="3600" dirty="0"/>
              <a:t>What have we done as a Consortium over the last 2 years?</a:t>
            </a:r>
          </a:p>
          <a:p>
            <a:pPr marL="514350" indent="-514350" eaLnBrk="1" hangingPunct="1">
              <a:buAutoNum type="arabicPeriod"/>
            </a:pPr>
            <a:r>
              <a:rPr lang="en-US" sz="3600" dirty="0"/>
              <a:t>What have you used from the Consortium in your state? </a:t>
            </a:r>
          </a:p>
        </p:txBody>
      </p:sp>
      <p:cxnSp>
        <p:nvCxnSpPr>
          <p:cNvPr id="10" name="Straight Connector 9"/>
          <p:cNvCxnSpPr/>
          <p:nvPr/>
        </p:nvCxnSpPr>
        <p:spPr>
          <a:xfrm>
            <a:off x="457200" y="1447800"/>
            <a:ext cx="8305800" cy="0"/>
          </a:xfrm>
          <a:prstGeom prst="line">
            <a:avLst/>
          </a:prstGeom>
          <a:ln w="57150"/>
        </p:spPr>
        <p:style>
          <a:lnRef idx="1">
            <a:schemeClr val="accent3"/>
          </a:lnRef>
          <a:fillRef idx="0">
            <a:schemeClr val="accent3"/>
          </a:fillRef>
          <a:effectRef idx="0">
            <a:schemeClr val="accent3"/>
          </a:effectRef>
          <a:fontRef idx="minor">
            <a:schemeClr val="tx1"/>
          </a:fontRef>
        </p:style>
      </p:cxnSp>
      <p:pic>
        <p:nvPicPr>
          <p:cNvPr id="2053"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80988"/>
            <a:ext cx="990600" cy="109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18" name="TextBox 17"/>
          <p:cNvSpPr txBox="1"/>
          <p:nvPr/>
        </p:nvSpPr>
        <p:spPr>
          <a:xfrm>
            <a:off x="457200" y="6096000"/>
            <a:ext cx="8229600" cy="381000"/>
          </a:xfrm>
          <a:prstGeom prst="rect">
            <a:avLst/>
          </a:prstGeom>
          <a:solidFill>
            <a:srgbClr val="89CC40"/>
          </a:solidFill>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dirty="0">
                <a:solidFill>
                  <a:schemeClr val="tx1"/>
                </a:solidFill>
              </a:rPr>
              <a:t>www.osymigrant.org</a:t>
            </a:r>
          </a:p>
        </p:txBody>
      </p:sp>
    </p:spTree>
    <p:extLst>
      <p:ext uri="{BB962C8B-B14F-4D97-AF65-F5344CB8AC3E}">
        <p14:creationId xmlns:p14="http://schemas.microsoft.com/office/powerpoint/2010/main" val="1281932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8"/>
          <p:cNvSpPr>
            <a:spLocks noGrp="1"/>
          </p:cNvSpPr>
          <p:nvPr>
            <p:ph type="title"/>
          </p:nvPr>
        </p:nvSpPr>
        <p:spPr/>
        <p:txBody>
          <a:bodyPr/>
          <a:lstStyle/>
          <a:p>
            <a:pPr eaLnBrk="1" hangingPunct="1"/>
            <a:r>
              <a:rPr lang="en-US" b="1" dirty="0">
                <a:solidFill>
                  <a:schemeClr val="accent6">
                    <a:lumMod val="75000"/>
                  </a:schemeClr>
                </a:solidFill>
              </a:rPr>
              <a:t>	SOSY Dissemination Event</a:t>
            </a:r>
          </a:p>
        </p:txBody>
      </p:sp>
      <p:sp>
        <p:nvSpPr>
          <p:cNvPr id="2051" name="Content Placeholder 10"/>
          <p:cNvSpPr>
            <a:spLocks noGrp="1"/>
          </p:cNvSpPr>
          <p:nvPr>
            <p:ph idx="1"/>
          </p:nvPr>
        </p:nvSpPr>
        <p:spPr/>
        <p:txBody>
          <a:bodyPr/>
          <a:lstStyle/>
          <a:p>
            <a:pPr eaLnBrk="1" hangingPunct="1"/>
            <a:r>
              <a:rPr lang="en-US" dirty="0"/>
              <a:t>What worked well?</a:t>
            </a:r>
          </a:p>
          <a:p>
            <a:pPr eaLnBrk="1" hangingPunct="1"/>
            <a:r>
              <a:rPr lang="en-US" dirty="0"/>
              <a:t>What should be changed for the next Dissemination Event? </a:t>
            </a:r>
          </a:p>
          <a:p>
            <a:pPr eaLnBrk="1" hangingPunct="1"/>
            <a:r>
              <a:rPr lang="en-US" dirty="0"/>
              <a:t>Which sessions worked well? </a:t>
            </a:r>
          </a:p>
          <a:p>
            <a:pPr eaLnBrk="1" hangingPunct="1"/>
            <a:r>
              <a:rPr lang="en-US" dirty="0"/>
              <a:t>Feedback on event format</a:t>
            </a:r>
          </a:p>
        </p:txBody>
      </p:sp>
      <p:cxnSp>
        <p:nvCxnSpPr>
          <p:cNvPr id="10" name="Straight Connector 9"/>
          <p:cNvCxnSpPr/>
          <p:nvPr/>
        </p:nvCxnSpPr>
        <p:spPr>
          <a:xfrm>
            <a:off x="457200" y="1447800"/>
            <a:ext cx="8305800" cy="0"/>
          </a:xfrm>
          <a:prstGeom prst="line">
            <a:avLst/>
          </a:prstGeom>
          <a:ln w="57150"/>
        </p:spPr>
        <p:style>
          <a:lnRef idx="1">
            <a:schemeClr val="accent3"/>
          </a:lnRef>
          <a:fillRef idx="0">
            <a:schemeClr val="accent3"/>
          </a:fillRef>
          <a:effectRef idx="0">
            <a:schemeClr val="accent3"/>
          </a:effectRef>
          <a:fontRef idx="minor">
            <a:schemeClr val="tx1"/>
          </a:fontRef>
        </p:style>
      </p:cxnSp>
      <p:pic>
        <p:nvPicPr>
          <p:cNvPr id="2053"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80988"/>
            <a:ext cx="990600" cy="109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18" name="TextBox 17"/>
          <p:cNvSpPr txBox="1"/>
          <p:nvPr/>
        </p:nvSpPr>
        <p:spPr>
          <a:xfrm>
            <a:off x="457200" y="6096000"/>
            <a:ext cx="8229600" cy="381000"/>
          </a:xfrm>
          <a:prstGeom prst="rect">
            <a:avLst/>
          </a:prstGeom>
          <a:solidFill>
            <a:srgbClr val="89CC40"/>
          </a:solidFill>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dirty="0">
                <a:solidFill>
                  <a:schemeClr val="tx1"/>
                </a:solidFill>
              </a:rPr>
              <a:t>www.osymigrant.org</a:t>
            </a:r>
          </a:p>
        </p:txBody>
      </p:sp>
    </p:spTree>
    <p:extLst>
      <p:ext uri="{BB962C8B-B14F-4D97-AF65-F5344CB8AC3E}">
        <p14:creationId xmlns:p14="http://schemas.microsoft.com/office/powerpoint/2010/main" val="766315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8"/>
          <p:cNvSpPr>
            <a:spLocks noGrp="1"/>
          </p:cNvSpPr>
          <p:nvPr>
            <p:ph type="title"/>
          </p:nvPr>
        </p:nvSpPr>
        <p:spPr/>
        <p:txBody>
          <a:bodyPr/>
          <a:lstStyle/>
          <a:p>
            <a:pPr eaLnBrk="1" hangingPunct="1"/>
            <a:r>
              <a:rPr lang="en-US" b="1" dirty="0">
                <a:solidFill>
                  <a:schemeClr val="accent6">
                    <a:lumMod val="75000"/>
                  </a:schemeClr>
                </a:solidFill>
              </a:rPr>
              <a:t>SOSY Training of Trainers</a:t>
            </a:r>
          </a:p>
        </p:txBody>
      </p:sp>
      <p:sp>
        <p:nvSpPr>
          <p:cNvPr id="2051" name="Content Placeholder 10"/>
          <p:cNvSpPr>
            <a:spLocks noGrp="1"/>
          </p:cNvSpPr>
          <p:nvPr>
            <p:ph idx="1"/>
          </p:nvPr>
        </p:nvSpPr>
        <p:spPr/>
        <p:txBody>
          <a:bodyPr>
            <a:normAutofit/>
          </a:bodyPr>
          <a:lstStyle/>
          <a:p>
            <a:pPr eaLnBrk="1" hangingPunct="1"/>
            <a:r>
              <a:rPr lang="en-US" sz="3600" dirty="0"/>
              <a:t>What worked well?</a:t>
            </a:r>
          </a:p>
          <a:p>
            <a:pPr eaLnBrk="1" hangingPunct="1"/>
            <a:r>
              <a:rPr lang="en-US" sz="3600" dirty="0"/>
              <a:t>What should change for the follow up training with the SOSY/SOSOSY trainers?</a:t>
            </a:r>
          </a:p>
          <a:p>
            <a:pPr eaLnBrk="1" hangingPunct="1"/>
            <a:r>
              <a:rPr lang="en-US" sz="3600" dirty="0"/>
              <a:t>Feedback on format and materials</a:t>
            </a:r>
          </a:p>
        </p:txBody>
      </p:sp>
      <p:cxnSp>
        <p:nvCxnSpPr>
          <p:cNvPr id="10" name="Straight Connector 9"/>
          <p:cNvCxnSpPr/>
          <p:nvPr/>
        </p:nvCxnSpPr>
        <p:spPr>
          <a:xfrm>
            <a:off x="457200" y="1447800"/>
            <a:ext cx="8305800" cy="0"/>
          </a:xfrm>
          <a:prstGeom prst="line">
            <a:avLst/>
          </a:prstGeom>
          <a:ln w="57150"/>
        </p:spPr>
        <p:style>
          <a:lnRef idx="1">
            <a:schemeClr val="accent3"/>
          </a:lnRef>
          <a:fillRef idx="0">
            <a:schemeClr val="accent3"/>
          </a:fillRef>
          <a:effectRef idx="0">
            <a:schemeClr val="accent3"/>
          </a:effectRef>
          <a:fontRef idx="minor">
            <a:schemeClr val="tx1"/>
          </a:fontRef>
        </p:style>
      </p:cxnSp>
      <p:pic>
        <p:nvPicPr>
          <p:cNvPr id="2053"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80988"/>
            <a:ext cx="990600" cy="109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18" name="TextBox 17"/>
          <p:cNvSpPr txBox="1"/>
          <p:nvPr/>
        </p:nvSpPr>
        <p:spPr>
          <a:xfrm>
            <a:off x="457200" y="6096000"/>
            <a:ext cx="8229600" cy="381000"/>
          </a:xfrm>
          <a:prstGeom prst="rect">
            <a:avLst/>
          </a:prstGeom>
          <a:solidFill>
            <a:srgbClr val="89CC40"/>
          </a:solidFill>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dirty="0">
                <a:solidFill>
                  <a:schemeClr val="tx1"/>
                </a:solidFill>
              </a:rPr>
              <a:t>www.osymigrant.org</a:t>
            </a:r>
          </a:p>
        </p:txBody>
      </p:sp>
    </p:spTree>
    <p:extLst>
      <p:ext uri="{BB962C8B-B14F-4D97-AF65-F5344CB8AC3E}">
        <p14:creationId xmlns:p14="http://schemas.microsoft.com/office/powerpoint/2010/main" val="7663159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8"/>
          <p:cNvSpPr>
            <a:spLocks noGrp="1"/>
          </p:cNvSpPr>
          <p:nvPr>
            <p:ph type="title"/>
          </p:nvPr>
        </p:nvSpPr>
        <p:spPr/>
        <p:txBody>
          <a:bodyPr>
            <a:normAutofit/>
          </a:bodyPr>
          <a:lstStyle/>
          <a:p>
            <a:pPr eaLnBrk="1" hangingPunct="1"/>
            <a:r>
              <a:rPr lang="en-US" dirty="0"/>
              <a:t>	</a:t>
            </a:r>
            <a:r>
              <a:rPr lang="en-US" b="1" dirty="0">
                <a:solidFill>
                  <a:schemeClr val="accent6">
                    <a:lumMod val="75000"/>
                  </a:schemeClr>
                </a:solidFill>
              </a:rPr>
              <a:t>Current Definitions</a:t>
            </a:r>
          </a:p>
        </p:txBody>
      </p:sp>
      <p:sp>
        <p:nvSpPr>
          <p:cNvPr id="2051" name="Content Placeholder 10"/>
          <p:cNvSpPr>
            <a:spLocks noGrp="1"/>
          </p:cNvSpPr>
          <p:nvPr>
            <p:ph idx="1"/>
          </p:nvPr>
        </p:nvSpPr>
        <p:spPr/>
        <p:txBody>
          <a:bodyPr/>
          <a:lstStyle/>
          <a:p>
            <a:pPr marL="0" indent="0">
              <a:spcBef>
                <a:spcPct val="0"/>
              </a:spcBef>
              <a:buFont typeface="Wingdings 3" pitchFamily="18" charset="2"/>
              <a:buNone/>
            </a:pPr>
            <a:r>
              <a:rPr lang="en-US" sz="2400" dirty="0">
                <a:ea typeface="ＭＳ Ｐゴシック" pitchFamily="34" charset="-128"/>
              </a:rPr>
              <a:t>Recovery youth</a:t>
            </a:r>
          </a:p>
          <a:p>
            <a:pPr lvl="1">
              <a:spcBef>
                <a:spcPct val="0"/>
              </a:spcBef>
            </a:pPr>
            <a:r>
              <a:rPr lang="en-US" sz="2400" dirty="0">
                <a:ea typeface="ＭＳ Ｐゴシック" pitchFamily="34" charset="-128"/>
              </a:rPr>
              <a:t>Not attending middle or high school</a:t>
            </a:r>
          </a:p>
          <a:p>
            <a:pPr lvl="1">
              <a:spcBef>
                <a:spcPct val="0"/>
              </a:spcBef>
            </a:pPr>
            <a:r>
              <a:rPr lang="en-US" sz="2400" dirty="0">
                <a:ea typeface="ＭＳ Ｐゴシック" pitchFamily="34" charset="-128"/>
              </a:rPr>
              <a:t>Missing one or more state exit-level exams</a:t>
            </a:r>
          </a:p>
          <a:p>
            <a:pPr lvl="1">
              <a:spcBef>
                <a:spcPct val="0"/>
              </a:spcBef>
            </a:pPr>
            <a:r>
              <a:rPr lang="en-US" sz="2400" dirty="0">
                <a:ea typeface="ＭＳ Ｐゴシック" pitchFamily="34" charset="-128"/>
              </a:rPr>
              <a:t>Deficient in credits</a:t>
            </a:r>
          </a:p>
          <a:p>
            <a:pPr lvl="1">
              <a:spcBef>
                <a:spcPct val="0"/>
              </a:spcBef>
            </a:pPr>
            <a:r>
              <a:rPr lang="en-US" sz="2400" dirty="0">
                <a:ea typeface="ＭＳ Ｐゴシック" pitchFamily="34" charset="-128"/>
              </a:rPr>
              <a:t>Poor academic performance</a:t>
            </a:r>
          </a:p>
          <a:p>
            <a:pPr lvl="1">
              <a:spcBef>
                <a:spcPct val="0"/>
              </a:spcBef>
            </a:pPr>
            <a:r>
              <a:rPr lang="en-US" sz="2400" dirty="0">
                <a:ea typeface="ＭＳ Ｐゴシック" pitchFamily="34" charset="-128"/>
              </a:rPr>
              <a:t>Considered dropout youth</a:t>
            </a:r>
          </a:p>
          <a:p>
            <a:pPr marL="0" indent="0">
              <a:spcBef>
                <a:spcPct val="0"/>
              </a:spcBef>
              <a:buFont typeface="Wingdings 3" pitchFamily="18" charset="2"/>
              <a:buNone/>
            </a:pPr>
            <a:r>
              <a:rPr lang="en-US" sz="2400" dirty="0">
                <a:ea typeface="ＭＳ Ｐゴシック" pitchFamily="34" charset="-128"/>
              </a:rPr>
              <a:t>    Here-to-work youth</a:t>
            </a:r>
          </a:p>
          <a:p>
            <a:pPr lvl="1">
              <a:spcBef>
                <a:spcPct val="0"/>
              </a:spcBef>
            </a:pPr>
            <a:r>
              <a:rPr lang="en-US" sz="2400" dirty="0">
                <a:ea typeface="ＭＳ Ｐゴシック" pitchFamily="34" charset="-128"/>
              </a:rPr>
              <a:t>From Mexico and Central America</a:t>
            </a:r>
          </a:p>
          <a:p>
            <a:pPr lvl="1">
              <a:spcBef>
                <a:spcPct val="0"/>
              </a:spcBef>
            </a:pPr>
            <a:r>
              <a:rPr lang="en-US" sz="2400" dirty="0">
                <a:ea typeface="ＭＳ Ｐゴシック" pitchFamily="34" charset="-128"/>
              </a:rPr>
              <a:t>Limited schooling</a:t>
            </a:r>
          </a:p>
          <a:p>
            <a:pPr lvl="1">
              <a:spcBef>
                <a:spcPct val="0"/>
              </a:spcBef>
            </a:pPr>
            <a:r>
              <a:rPr lang="en-US" sz="2400" dirty="0">
                <a:ea typeface="ＭＳ Ｐゴシック" pitchFamily="34" charset="-128"/>
              </a:rPr>
              <a:t>Limited English Proficient</a:t>
            </a:r>
          </a:p>
          <a:p>
            <a:pPr lvl="1">
              <a:spcBef>
                <a:spcPct val="0"/>
              </a:spcBef>
            </a:pPr>
            <a:r>
              <a:rPr lang="en-US" sz="2400" dirty="0">
                <a:ea typeface="ＭＳ Ｐゴシック" pitchFamily="34" charset="-128"/>
              </a:rPr>
              <a:t>Needs related to Life Skills</a:t>
            </a:r>
          </a:p>
          <a:p>
            <a:pPr marL="0" indent="0"/>
            <a:endParaRPr lang="en-US" dirty="0">
              <a:ea typeface="ＭＳ Ｐゴシック" pitchFamily="34" charset="-128"/>
            </a:endParaRPr>
          </a:p>
        </p:txBody>
      </p:sp>
      <p:cxnSp>
        <p:nvCxnSpPr>
          <p:cNvPr id="10" name="Straight Connector 9"/>
          <p:cNvCxnSpPr/>
          <p:nvPr/>
        </p:nvCxnSpPr>
        <p:spPr>
          <a:xfrm>
            <a:off x="457200" y="1447800"/>
            <a:ext cx="8305800" cy="0"/>
          </a:xfrm>
          <a:prstGeom prst="line">
            <a:avLst/>
          </a:prstGeom>
          <a:ln w="57150"/>
        </p:spPr>
        <p:style>
          <a:lnRef idx="1">
            <a:schemeClr val="accent3"/>
          </a:lnRef>
          <a:fillRef idx="0">
            <a:schemeClr val="accent3"/>
          </a:fillRef>
          <a:effectRef idx="0">
            <a:schemeClr val="accent3"/>
          </a:effectRef>
          <a:fontRef idx="minor">
            <a:schemeClr val="tx1"/>
          </a:fontRef>
        </p:style>
      </p:cxnSp>
      <p:pic>
        <p:nvPicPr>
          <p:cNvPr id="2053"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400" y="280988"/>
            <a:ext cx="990600" cy="109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18" name="TextBox 17"/>
          <p:cNvSpPr txBox="1"/>
          <p:nvPr/>
        </p:nvSpPr>
        <p:spPr>
          <a:xfrm>
            <a:off x="457200" y="6096000"/>
            <a:ext cx="8229600" cy="381000"/>
          </a:xfrm>
          <a:prstGeom prst="rect">
            <a:avLst/>
          </a:prstGeom>
          <a:solidFill>
            <a:srgbClr val="89CC40"/>
          </a:solidFill>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dirty="0">
                <a:solidFill>
                  <a:schemeClr val="tx1"/>
                </a:solidFill>
              </a:rPr>
              <a:t>www.osymigrant.org</a:t>
            </a:r>
          </a:p>
        </p:txBody>
      </p:sp>
    </p:spTree>
    <p:extLst>
      <p:ext uri="{BB962C8B-B14F-4D97-AF65-F5344CB8AC3E}">
        <p14:creationId xmlns:p14="http://schemas.microsoft.com/office/powerpoint/2010/main" val="4208799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8"/>
          <p:cNvSpPr>
            <a:spLocks noGrp="1"/>
          </p:cNvSpPr>
          <p:nvPr>
            <p:ph type="title"/>
          </p:nvPr>
        </p:nvSpPr>
        <p:spPr/>
        <p:txBody>
          <a:bodyPr/>
          <a:lstStyle/>
          <a:p>
            <a:pPr eaLnBrk="1" hangingPunct="1"/>
            <a:r>
              <a:rPr lang="en-US" b="1" dirty="0">
                <a:solidFill>
                  <a:schemeClr val="accent6">
                    <a:lumMod val="75000"/>
                  </a:schemeClr>
                </a:solidFill>
              </a:rPr>
              <a:t>OSY Definitions</a:t>
            </a:r>
          </a:p>
        </p:txBody>
      </p:sp>
      <p:sp>
        <p:nvSpPr>
          <p:cNvPr id="2051" name="Content Placeholder 10"/>
          <p:cNvSpPr>
            <a:spLocks noGrp="1"/>
          </p:cNvSpPr>
          <p:nvPr>
            <p:ph idx="1"/>
          </p:nvPr>
        </p:nvSpPr>
        <p:spPr/>
        <p:txBody>
          <a:bodyPr/>
          <a:lstStyle/>
          <a:p>
            <a:pPr eaLnBrk="1" hangingPunct="1"/>
            <a:r>
              <a:rPr lang="en-US" dirty="0"/>
              <a:t>Work group convened to examine issues with current definitions</a:t>
            </a:r>
          </a:p>
          <a:p>
            <a:pPr eaLnBrk="1" hangingPunct="1"/>
            <a:r>
              <a:rPr lang="en-US" dirty="0"/>
              <a:t>Making recommendation to the State Steering Support Team</a:t>
            </a:r>
          </a:p>
          <a:p>
            <a:pPr marL="342900" lvl="1" indent="-342900">
              <a:buFont typeface="Arial" pitchFamily="34" charset="0"/>
              <a:buChar char="•"/>
            </a:pPr>
            <a:r>
              <a:rPr lang="en-US" dirty="0"/>
              <a:t>All be OSY (remove Recovery and HTW designation) and attach last grade attended. For example, OSY 6, means this is an Out-of-School Youth who attended  up to 6</a:t>
            </a:r>
            <a:r>
              <a:rPr lang="en-US" baseline="30000" dirty="0"/>
              <a:t>th</a:t>
            </a:r>
            <a:r>
              <a:rPr lang="en-US" dirty="0"/>
              <a:t> grade. </a:t>
            </a:r>
            <a:endParaRPr lang="en-US" sz="2000" dirty="0"/>
          </a:p>
          <a:p>
            <a:pPr marL="0" indent="0" eaLnBrk="1" hangingPunct="1">
              <a:buNone/>
            </a:pPr>
            <a:endParaRPr lang="en-US" dirty="0"/>
          </a:p>
        </p:txBody>
      </p:sp>
      <p:cxnSp>
        <p:nvCxnSpPr>
          <p:cNvPr id="10" name="Straight Connector 9"/>
          <p:cNvCxnSpPr/>
          <p:nvPr/>
        </p:nvCxnSpPr>
        <p:spPr>
          <a:xfrm>
            <a:off x="457200" y="1447800"/>
            <a:ext cx="8305800" cy="0"/>
          </a:xfrm>
          <a:prstGeom prst="line">
            <a:avLst/>
          </a:prstGeom>
          <a:ln w="57150"/>
        </p:spPr>
        <p:style>
          <a:lnRef idx="1">
            <a:schemeClr val="accent3"/>
          </a:lnRef>
          <a:fillRef idx="0">
            <a:schemeClr val="accent3"/>
          </a:fillRef>
          <a:effectRef idx="0">
            <a:schemeClr val="accent3"/>
          </a:effectRef>
          <a:fontRef idx="minor">
            <a:schemeClr val="tx1"/>
          </a:fontRef>
        </p:style>
      </p:cxnSp>
      <p:pic>
        <p:nvPicPr>
          <p:cNvPr id="2053"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400" y="280988"/>
            <a:ext cx="990600" cy="109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18" name="TextBox 17"/>
          <p:cNvSpPr txBox="1"/>
          <p:nvPr/>
        </p:nvSpPr>
        <p:spPr>
          <a:xfrm>
            <a:off x="457200" y="6096000"/>
            <a:ext cx="8229600" cy="381000"/>
          </a:xfrm>
          <a:prstGeom prst="rect">
            <a:avLst/>
          </a:prstGeom>
          <a:solidFill>
            <a:srgbClr val="89CC40"/>
          </a:solidFill>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dirty="0">
                <a:solidFill>
                  <a:schemeClr val="tx1"/>
                </a:solidFill>
              </a:rPr>
              <a:t>www.osymigrant.org</a:t>
            </a:r>
          </a:p>
        </p:txBody>
      </p:sp>
    </p:spTree>
    <p:extLst>
      <p:ext uri="{BB962C8B-B14F-4D97-AF65-F5344CB8AC3E}">
        <p14:creationId xmlns:p14="http://schemas.microsoft.com/office/powerpoint/2010/main" val="31036825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8"/>
          <p:cNvSpPr>
            <a:spLocks noGrp="1"/>
          </p:cNvSpPr>
          <p:nvPr>
            <p:ph type="title"/>
          </p:nvPr>
        </p:nvSpPr>
        <p:spPr/>
        <p:txBody>
          <a:bodyPr/>
          <a:lstStyle/>
          <a:p>
            <a:pPr eaLnBrk="1" hangingPunct="1"/>
            <a:r>
              <a:rPr lang="en-US" dirty="0"/>
              <a:t>	</a:t>
            </a:r>
            <a:r>
              <a:rPr lang="en-US" b="1" dirty="0">
                <a:solidFill>
                  <a:schemeClr val="accent6">
                    <a:lumMod val="75000"/>
                  </a:schemeClr>
                </a:solidFill>
              </a:rPr>
              <a:t>OSY Literature Review Update</a:t>
            </a:r>
          </a:p>
        </p:txBody>
      </p:sp>
      <p:sp>
        <p:nvSpPr>
          <p:cNvPr id="2051" name="Content Placeholder 10"/>
          <p:cNvSpPr>
            <a:spLocks noGrp="1"/>
          </p:cNvSpPr>
          <p:nvPr>
            <p:ph idx="1"/>
          </p:nvPr>
        </p:nvSpPr>
        <p:spPr/>
        <p:txBody>
          <a:bodyPr/>
          <a:lstStyle/>
          <a:p>
            <a:pPr eaLnBrk="1" hangingPunct="1"/>
            <a:r>
              <a:rPr lang="en-US" dirty="0"/>
              <a:t>Discussion of process</a:t>
            </a:r>
          </a:p>
          <a:p>
            <a:pPr eaLnBrk="1" hangingPunct="1"/>
            <a:r>
              <a:rPr lang="en-US" dirty="0"/>
              <a:t>Feedback from SSST </a:t>
            </a:r>
          </a:p>
          <a:p>
            <a:pPr lvl="1"/>
            <a:r>
              <a:rPr lang="en-US" dirty="0"/>
              <a:t>How to disseminate the document?</a:t>
            </a:r>
          </a:p>
          <a:p>
            <a:pPr lvl="1"/>
            <a:r>
              <a:rPr lang="en-US" dirty="0"/>
              <a:t>Audience? </a:t>
            </a:r>
          </a:p>
          <a:p>
            <a:pPr lvl="1"/>
            <a:r>
              <a:rPr lang="en-US" dirty="0"/>
              <a:t>Other feedback?</a:t>
            </a:r>
          </a:p>
        </p:txBody>
      </p:sp>
      <p:cxnSp>
        <p:nvCxnSpPr>
          <p:cNvPr id="10" name="Straight Connector 9"/>
          <p:cNvCxnSpPr/>
          <p:nvPr/>
        </p:nvCxnSpPr>
        <p:spPr>
          <a:xfrm>
            <a:off x="457200" y="1447800"/>
            <a:ext cx="8305800" cy="0"/>
          </a:xfrm>
          <a:prstGeom prst="line">
            <a:avLst/>
          </a:prstGeom>
          <a:ln w="57150"/>
        </p:spPr>
        <p:style>
          <a:lnRef idx="1">
            <a:schemeClr val="accent3"/>
          </a:lnRef>
          <a:fillRef idx="0">
            <a:schemeClr val="accent3"/>
          </a:fillRef>
          <a:effectRef idx="0">
            <a:schemeClr val="accent3"/>
          </a:effectRef>
          <a:fontRef idx="minor">
            <a:schemeClr val="tx1"/>
          </a:fontRef>
        </p:style>
      </p:cxnSp>
      <p:pic>
        <p:nvPicPr>
          <p:cNvPr id="2053"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80988"/>
            <a:ext cx="990600" cy="109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18" name="TextBox 17"/>
          <p:cNvSpPr txBox="1"/>
          <p:nvPr/>
        </p:nvSpPr>
        <p:spPr>
          <a:xfrm>
            <a:off x="457200" y="6096000"/>
            <a:ext cx="8229600" cy="381000"/>
          </a:xfrm>
          <a:prstGeom prst="rect">
            <a:avLst/>
          </a:prstGeom>
          <a:solidFill>
            <a:srgbClr val="89CC40"/>
          </a:solidFill>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dirty="0">
                <a:solidFill>
                  <a:schemeClr val="tx1"/>
                </a:solidFill>
              </a:rPr>
              <a:t>www.osymigrant.org</a:t>
            </a:r>
          </a:p>
        </p:txBody>
      </p:sp>
    </p:spTree>
    <p:extLst>
      <p:ext uri="{BB962C8B-B14F-4D97-AF65-F5344CB8AC3E}">
        <p14:creationId xmlns:p14="http://schemas.microsoft.com/office/powerpoint/2010/main" val="7663159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8"/>
          <p:cNvSpPr>
            <a:spLocks noGrp="1"/>
          </p:cNvSpPr>
          <p:nvPr>
            <p:ph type="title"/>
          </p:nvPr>
        </p:nvSpPr>
        <p:spPr/>
        <p:txBody>
          <a:bodyPr/>
          <a:lstStyle/>
          <a:p>
            <a:pPr eaLnBrk="1" hangingPunct="1"/>
            <a:r>
              <a:rPr lang="en-US" b="1" dirty="0">
                <a:solidFill>
                  <a:schemeClr val="accent6">
                    <a:lumMod val="75000"/>
                  </a:schemeClr>
                </a:solidFill>
              </a:rPr>
              <a:t>	Lit Review Highlight Sheets</a:t>
            </a:r>
          </a:p>
        </p:txBody>
      </p:sp>
      <p:sp>
        <p:nvSpPr>
          <p:cNvPr id="2051" name="Content Placeholder 10"/>
          <p:cNvSpPr>
            <a:spLocks noGrp="1"/>
          </p:cNvSpPr>
          <p:nvPr>
            <p:ph idx="1"/>
          </p:nvPr>
        </p:nvSpPr>
        <p:spPr/>
        <p:txBody>
          <a:bodyPr/>
          <a:lstStyle/>
          <a:p>
            <a:pPr eaLnBrk="1" hangingPunct="1"/>
            <a:r>
              <a:rPr lang="en-US" dirty="0"/>
              <a:t>Discussion of rationale and process</a:t>
            </a:r>
          </a:p>
          <a:p>
            <a:pPr eaLnBrk="1" hangingPunct="1"/>
            <a:r>
              <a:rPr lang="en-US" dirty="0"/>
              <a:t>Feedback from SSST</a:t>
            </a:r>
          </a:p>
          <a:p>
            <a:pPr lvl="1"/>
            <a:r>
              <a:rPr lang="en-US" dirty="0"/>
              <a:t>How to disseminate the highlight sheets?</a:t>
            </a:r>
          </a:p>
          <a:p>
            <a:pPr lvl="1"/>
            <a:r>
              <a:rPr lang="en-US" dirty="0"/>
              <a:t>Audience?</a:t>
            </a:r>
          </a:p>
          <a:p>
            <a:pPr lvl="1"/>
            <a:r>
              <a:rPr lang="en-US" dirty="0"/>
              <a:t>Other feedback? </a:t>
            </a:r>
          </a:p>
        </p:txBody>
      </p:sp>
      <p:cxnSp>
        <p:nvCxnSpPr>
          <p:cNvPr id="10" name="Straight Connector 9"/>
          <p:cNvCxnSpPr/>
          <p:nvPr/>
        </p:nvCxnSpPr>
        <p:spPr>
          <a:xfrm>
            <a:off x="457200" y="1447800"/>
            <a:ext cx="8305800" cy="0"/>
          </a:xfrm>
          <a:prstGeom prst="line">
            <a:avLst/>
          </a:prstGeom>
          <a:ln w="57150"/>
        </p:spPr>
        <p:style>
          <a:lnRef idx="1">
            <a:schemeClr val="accent3"/>
          </a:lnRef>
          <a:fillRef idx="0">
            <a:schemeClr val="accent3"/>
          </a:fillRef>
          <a:effectRef idx="0">
            <a:schemeClr val="accent3"/>
          </a:effectRef>
          <a:fontRef idx="minor">
            <a:schemeClr val="tx1"/>
          </a:fontRef>
        </p:style>
      </p:cxnSp>
      <p:pic>
        <p:nvPicPr>
          <p:cNvPr id="2053"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80988"/>
            <a:ext cx="990600" cy="109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18" name="TextBox 17"/>
          <p:cNvSpPr txBox="1"/>
          <p:nvPr/>
        </p:nvSpPr>
        <p:spPr>
          <a:xfrm>
            <a:off x="457200" y="6096000"/>
            <a:ext cx="8229600" cy="381000"/>
          </a:xfrm>
          <a:prstGeom prst="rect">
            <a:avLst/>
          </a:prstGeom>
          <a:solidFill>
            <a:srgbClr val="89CC40"/>
          </a:solidFill>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dirty="0">
                <a:solidFill>
                  <a:schemeClr val="tx1"/>
                </a:solidFill>
              </a:rPr>
              <a:t>www.osymigrant.org</a:t>
            </a:r>
          </a:p>
        </p:txBody>
      </p:sp>
    </p:spTree>
    <p:extLst>
      <p:ext uri="{BB962C8B-B14F-4D97-AF65-F5344CB8AC3E}">
        <p14:creationId xmlns:p14="http://schemas.microsoft.com/office/powerpoint/2010/main" val="25554221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8"/>
          <p:cNvSpPr>
            <a:spLocks noGrp="1"/>
          </p:cNvSpPr>
          <p:nvPr>
            <p:ph type="title"/>
          </p:nvPr>
        </p:nvSpPr>
        <p:spPr/>
        <p:txBody>
          <a:bodyPr/>
          <a:lstStyle/>
          <a:p>
            <a:pPr eaLnBrk="1" hangingPunct="1"/>
            <a:r>
              <a:rPr lang="en-US" b="1" dirty="0">
                <a:solidFill>
                  <a:schemeClr val="accent6">
                    <a:lumMod val="75000"/>
                  </a:schemeClr>
                </a:solidFill>
              </a:rPr>
              <a:t>	Reporting and Compliance</a:t>
            </a:r>
          </a:p>
        </p:txBody>
      </p:sp>
      <p:sp>
        <p:nvSpPr>
          <p:cNvPr id="2051" name="Content Placeholder 10"/>
          <p:cNvSpPr>
            <a:spLocks noGrp="1"/>
          </p:cNvSpPr>
          <p:nvPr>
            <p:ph idx="1"/>
          </p:nvPr>
        </p:nvSpPr>
        <p:spPr/>
        <p:txBody>
          <a:bodyPr>
            <a:normAutofit/>
          </a:bodyPr>
          <a:lstStyle/>
          <a:p>
            <a:pPr eaLnBrk="1" hangingPunct="1"/>
            <a:r>
              <a:rPr lang="en-US" sz="3600" dirty="0"/>
              <a:t>What are the reporting requirements?</a:t>
            </a:r>
          </a:p>
          <a:p>
            <a:pPr eaLnBrk="1" hangingPunct="1"/>
            <a:r>
              <a:rPr lang="en-US" sz="3600" dirty="0"/>
              <a:t>Due dates?</a:t>
            </a:r>
          </a:p>
          <a:p>
            <a:pPr eaLnBrk="1" hangingPunct="1"/>
            <a:r>
              <a:rPr lang="en-US" sz="3600" dirty="0"/>
              <a:t>Compliance issues? </a:t>
            </a:r>
          </a:p>
        </p:txBody>
      </p:sp>
      <p:cxnSp>
        <p:nvCxnSpPr>
          <p:cNvPr id="10" name="Straight Connector 9"/>
          <p:cNvCxnSpPr/>
          <p:nvPr/>
        </p:nvCxnSpPr>
        <p:spPr>
          <a:xfrm>
            <a:off x="457200" y="1447800"/>
            <a:ext cx="8305800" cy="0"/>
          </a:xfrm>
          <a:prstGeom prst="line">
            <a:avLst/>
          </a:prstGeom>
          <a:ln w="57150"/>
        </p:spPr>
        <p:style>
          <a:lnRef idx="1">
            <a:schemeClr val="accent3"/>
          </a:lnRef>
          <a:fillRef idx="0">
            <a:schemeClr val="accent3"/>
          </a:fillRef>
          <a:effectRef idx="0">
            <a:schemeClr val="accent3"/>
          </a:effectRef>
          <a:fontRef idx="minor">
            <a:schemeClr val="tx1"/>
          </a:fontRef>
        </p:style>
      </p:cxnSp>
      <p:pic>
        <p:nvPicPr>
          <p:cNvPr id="2053"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80988"/>
            <a:ext cx="990600" cy="109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18" name="TextBox 17"/>
          <p:cNvSpPr txBox="1"/>
          <p:nvPr/>
        </p:nvSpPr>
        <p:spPr>
          <a:xfrm>
            <a:off x="457200" y="6096000"/>
            <a:ext cx="8229600" cy="381000"/>
          </a:xfrm>
          <a:prstGeom prst="rect">
            <a:avLst/>
          </a:prstGeom>
          <a:solidFill>
            <a:srgbClr val="89CC40"/>
          </a:solidFill>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dirty="0">
                <a:solidFill>
                  <a:schemeClr val="tx1"/>
                </a:solidFill>
              </a:rPr>
              <a:t>www.osymigrant.org</a:t>
            </a:r>
          </a:p>
        </p:txBody>
      </p:sp>
    </p:spTree>
    <p:extLst>
      <p:ext uri="{BB962C8B-B14F-4D97-AF65-F5344CB8AC3E}">
        <p14:creationId xmlns:p14="http://schemas.microsoft.com/office/powerpoint/2010/main" val="25554221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TotalTime>
  <Words>704</Words>
  <Application>Microsoft Macintosh PowerPoint</Application>
  <PresentationFormat>On-screen Show (4:3)</PresentationFormat>
  <Paragraphs>100</Paragraphs>
  <Slides>14</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Wingdings 3</vt:lpstr>
      <vt:lpstr>Office Theme</vt:lpstr>
      <vt:lpstr>SOSY State Steering  Support Team</vt:lpstr>
      <vt:lpstr>Opening Activity</vt:lpstr>
      <vt:lpstr> SOSY Dissemination Event</vt:lpstr>
      <vt:lpstr>SOSY Training of Trainers</vt:lpstr>
      <vt:lpstr> Current Definitions</vt:lpstr>
      <vt:lpstr>OSY Definitions</vt:lpstr>
      <vt:lpstr> OSY Literature Review Update</vt:lpstr>
      <vt:lpstr> Lit Review Highlight Sheets</vt:lpstr>
      <vt:lpstr> Reporting and Compliance</vt:lpstr>
      <vt:lpstr> SOSOSY: Strategies, Opportunities, and Services to Out-of-School Youth</vt:lpstr>
      <vt:lpstr> SOSOSY: Strategies, Opportunities, and Services to Out-of-School Youth</vt:lpstr>
      <vt:lpstr> Discussion of Coordination</vt:lpstr>
      <vt:lpstr>Objectives for SOSOSY</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 State Steering  Support Team</dc:title>
  <dc:creator>Tracie</dc:creator>
  <cp:lastModifiedBy>Susanna Bartee</cp:lastModifiedBy>
  <cp:revision>9</cp:revision>
  <dcterms:created xsi:type="dcterms:W3CDTF">2012-09-06T14:33:20Z</dcterms:created>
  <dcterms:modified xsi:type="dcterms:W3CDTF">2021-04-20T21:13:58Z</dcterms:modified>
</cp:coreProperties>
</file>