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93" r:id="rId2"/>
    <p:sldId id="394" r:id="rId3"/>
    <p:sldId id="395" r:id="rId4"/>
    <p:sldId id="396" r:id="rId5"/>
    <p:sldId id="397" r:id="rId6"/>
    <p:sldId id="398" r:id="rId7"/>
    <p:sldId id="399" r:id="rId8"/>
    <p:sldId id="400" r:id="rId9"/>
    <p:sldId id="435" r:id="rId10"/>
    <p:sldId id="436" r:id="rId11"/>
    <p:sldId id="437" r:id="rId12"/>
    <p:sldId id="438" r:id="rId13"/>
    <p:sldId id="439" r:id="rId14"/>
    <p:sldId id="440" r:id="rId15"/>
    <p:sldId id="441" r:id="rId16"/>
    <p:sldId id="442" r:id="rId17"/>
  </p:sldIdLst>
  <p:sldSz cx="12192000" cy="6858000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163" autoAdjust="0"/>
    <p:restoredTop sz="94660" autoAdjust="0"/>
  </p:normalViewPr>
  <p:slideViewPr>
    <p:cSldViewPr snapToGrid="0">
      <p:cViewPr varScale="1">
        <p:scale>
          <a:sx n="125" d="100"/>
          <a:sy n="125" d="100"/>
        </p:scale>
        <p:origin x="160" y="22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120" y="3837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-2832" y="-102"/>
      </p:cViewPr>
      <p:guideLst>
        <p:guide orient="horz" pos="290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C2C400-F5C9-4B04-A2B5-5FFCA7260CA1}" type="datetimeFigureOut">
              <a:rPr lang="en-US" smtClean="0"/>
              <a:t>1/30/25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7038" y="692150"/>
            <a:ext cx="61563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387850"/>
            <a:ext cx="5607050" cy="4156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772525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D93DFD-E5B7-4EC0-9D4D-E02712A00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219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0F536-E242-7743-8D4A-D82E8F59C8F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8943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0F536-E242-7743-8D4A-D82E8F59C8F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2148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0F536-E242-7743-8D4A-D82E8F59C8F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7404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0F536-E242-7743-8D4A-D82E8F59C8F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6360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0F536-E242-7743-8D4A-D82E8F59C8F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5147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0F536-E242-7743-8D4A-D82E8F59C8F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0723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0F536-E242-7743-8D4A-D82E8F59C8F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7103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0F536-E242-7743-8D4A-D82E8F59C8F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86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0F536-E242-7743-8D4A-D82E8F59C8F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225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0F536-E242-7743-8D4A-D82E8F59C8F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9739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0F536-E242-7743-8D4A-D82E8F59C8F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0454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0F536-E242-7743-8D4A-D82E8F59C8F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7755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0F536-E242-7743-8D4A-D82E8F59C8F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8041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0F536-E242-7743-8D4A-D82E8F59C8F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3185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0F536-E242-7743-8D4A-D82E8F59C8F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4219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0F536-E242-7743-8D4A-D82E8F59C8F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890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D8E6-A917-483C-A55C-18FFF485C9B6}" type="datetimeFigureOut">
              <a:rPr lang="en-US" smtClean="0"/>
              <a:t>1/30/25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CB498-E618-4EC5-9DB9-5EE22362B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077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D8E6-A917-483C-A55C-18FFF485C9B6}" type="datetimeFigureOut">
              <a:rPr lang="en-US" smtClean="0"/>
              <a:t>1/30/25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CB498-E618-4EC5-9DB9-5EE22362B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880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D8E6-A917-483C-A55C-18FFF485C9B6}" type="datetimeFigureOut">
              <a:rPr lang="en-US" smtClean="0"/>
              <a:t>1/30/25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CB498-E618-4EC5-9DB9-5EE22362B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142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D8E6-A917-483C-A55C-18FFF485C9B6}" type="datetimeFigureOut">
              <a:rPr lang="en-US" smtClean="0"/>
              <a:t>1/30/25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CB498-E618-4EC5-9DB9-5EE22362B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441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D8E6-A917-483C-A55C-18FFF485C9B6}" type="datetimeFigureOut">
              <a:rPr lang="en-US" smtClean="0"/>
              <a:t>1/30/25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CB498-E618-4EC5-9DB9-5EE22362B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105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D8E6-A917-483C-A55C-18FFF485C9B6}" type="datetimeFigureOut">
              <a:rPr lang="en-US" smtClean="0"/>
              <a:t>1/30/25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CB498-E618-4EC5-9DB9-5EE22362B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136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D8E6-A917-483C-A55C-18FFF485C9B6}" type="datetimeFigureOut">
              <a:rPr lang="en-US" smtClean="0"/>
              <a:t>1/30/25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CB498-E618-4EC5-9DB9-5EE22362B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062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D8E6-A917-483C-A55C-18FFF485C9B6}" type="datetimeFigureOut">
              <a:rPr lang="en-US" smtClean="0"/>
              <a:t>1/30/25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CB498-E618-4EC5-9DB9-5EE22362B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101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D8E6-A917-483C-A55C-18FFF485C9B6}" type="datetimeFigureOut">
              <a:rPr lang="en-US" smtClean="0"/>
              <a:t>1/30/25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CB498-E618-4EC5-9DB9-5EE22362B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883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D8E6-A917-483C-A55C-18FFF485C9B6}" type="datetimeFigureOut">
              <a:rPr lang="en-US" smtClean="0"/>
              <a:t>1/30/25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CB498-E618-4EC5-9DB9-5EE22362B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076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D8E6-A917-483C-A55C-18FFF485C9B6}" type="datetimeFigureOut">
              <a:rPr lang="en-US" smtClean="0"/>
              <a:t>1/30/25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CB498-E618-4EC5-9DB9-5EE22362B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895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2AD8E6-A917-483C-A55C-18FFF485C9B6}" type="datetimeFigureOut">
              <a:rPr lang="en-US" smtClean="0"/>
              <a:t>1/30/25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8CB498-E618-4EC5-9DB9-5EE22362B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67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B3C32-67E6-614D-B0CE-9B293AFD8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303" y="228600"/>
            <a:ext cx="10515600" cy="1325563"/>
          </a:xfrm>
        </p:spPr>
        <p:txBody>
          <a:bodyPr/>
          <a:lstStyle/>
          <a:p>
            <a:pPr algn="r"/>
            <a:r>
              <a:rPr lang="en-US" sz="6000" dirty="0"/>
              <a:t>Professional Learning</a:t>
            </a:r>
            <a:endParaRPr lang="en-US" dirty="0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AA95B664-F9C7-1D4A-9463-50FD670A47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957" y="347871"/>
            <a:ext cx="2433249" cy="7464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FF6F2CE-E66C-3141-B087-79BF8AC4D38F}"/>
              </a:ext>
            </a:extLst>
          </p:cNvPr>
          <p:cNvSpPr txBox="1"/>
          <p:nvPr/>
        </p:nvSpPr>
        <p:spPr>
          <a:xfrm>
            <a:off x="487017" y="6248400"/>
            <a:ext cx="11390244" cy="381000"/>
          </a:xfrm>
          <a:prstGeom prst="rect">
            <a:avLst/>
          </a:prstGeom>
          <a:solidFill>
            <a:srgbClr val="009051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www.osyconsortium.org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6DE528F-6964-4449-8F5D-194B6A070BC7}"/>
              </a:ext>
            </a:extLst>
          </p:cNvPr>
          <p:cNvCxnSpPr>
            <a:cxnSpLocks/>
          </p:cNvCxnSpPr>
          <p:nvPr/>
        </p:nvCxnSpPr>
        <p:spPr>
          <a:xfrm>
            <a:off x="487017" y="1232593"/>
            <a:ext cx="11121886" cy="0"/>
          </a:xfrm>
          <a:prstGeom prst="line">
            <a:avLst/>
          </a:prstGeom>
          <a:ln>
            <a:solidFill>
              <a:srgbClr val="00905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41544FB7-4BA6-BF4F-B726-32D1A2C5535D}"/>
              </a:ext>
            </a:extLst>
          </p:cNvPr>
          <p:cNvSpPr/>
          <p:nvPr/>
        </p:nvSpPr>
        <p:spPr>
          <a:xfrm>
            <a:off x="2551756" y="2551837"/>
            <a:ext cx="699242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4"/>
                </a:solidFill>
                <a:effectLst/>
              </a:rPr>
              <a:t>One-on-One and</a:t>
            </a:r>
          </a:p>
          <a:p>
            <a:pPr algn="ctr"/>
            <a:r>
              <a:rPr lang="en-US" sz="5400" b="1" dirty="0">
                <a:ln/>
                <a:solidFill>
                  <a:schemeClr val="accent4"/>
                </a:solidFill>
              </a:rPr>
              <a:t>Small Group Instruction</a:t>
            </a:r>
            <a:endParaRPr lang="en-U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16999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B3C32-67E6-614D-B0CE-9B293AFD8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436" y="312308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en-US" sz="4000" dirty="0"/>
              <a:t>Considerations for </a:t>
            </a:r>
            <a:br>
              <a:rPr lang="en-US" sz="4000" dirty="0"/>
            </a:br>
            <a:r>
              <a:rPr lang="en-US" sz="4000" dirty="0"/>
              <a:t>One-on-One Instruction </a:t>
            </a:r>
            <a:r>
              <a:rPr lang="en-US" sz="4000" dirty="0" err="1"/>
              <a:t>cont</a:t>
            </a:r>
            <a:r>
              <a:rPr lang="en-US" sz="4000" dirty="0"/>
              <a:t>…</a:t>
            </a:r>
            <a:endParaRPr lang="en-US" dirty="0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AA95B664-F9C7-1D4A-9463-50FD670A47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964" y="228600"/>
            <a:ext cx="2433249" cy="7464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FF6F2CE-E66C-3141-B087-79BF8AC4D38F}"/>
              </a:ext>
            </a:extLst>
          </p:cNvPr>
          <p:cNvSpPr txBox="1"/>
          <p:nvPr/>
        </p:nvSpPr>
        <p:spPr>
          <a:xfrm>
            <a:off x="487017" y="6248400"/>
            <a:ext cx="11390244" cy="381000"/>
          </a:xfrm>
          <a:prstGeom prst="rect">
            <a:avLst/>
          </a:prstGeom>
          <a:solidFill>
            <a:srgbClr val="009051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www.osyconsortium.org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6DE528F-6964-4449-8F5D-194B6A070BC7}"/>
              </a:ext>
            </a:extLst>
          </p:cNvPr>
          <p:cNvCxnSpPr>
            <a:cxnSpLocks/>
          </p:cNvCxnSpPr>
          <p:nvPr/>
        </p:nvCxnSpPr>
        <p:spPr>
          <a:xfrm>
            <a:off x="487017" y="1554163"/>
            <a:ext cx="11121886" cy="0"/>
          </a:xfrm>
          <a:prstGeom prst="line">
            <a:avLst/>
          </a:prstGeom>
          <a:ln>
            <a:solidFill>
              <a:srgbClr val="00905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B59D7BA-96AD-864A-BB94-5D1AE6CA1C7B}"/>
              </a:ext>
            </a:extLst>
          </p:cNvPr>
          <p:cNvSpPr txBox="1">
            <a:spLocks/>
          </p:cNvSpPr>
          <p:nvPr/>
        </p:nvSpPr>
        <p:spPr>
          <a:xfrm>
            <a:off x="765945" y="2068788"/>
            <a:ext cx="1083238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sz="2400" dirty="0"/>
              <a:t>An advantage of working one-on-one is the ability to differentiate or personalize the lesson:</a:t>
            </a:r>
          </a:p>
          <a:p>
            <a:pPr lvl="1">
              <a:defRPr/>
            </a:pPr>
            <a:r>
              <a:rPr lang="en-US" altLang="en-US" dirty="0"/>
              <a:t>Consider the background and life experiences of the OSY.</a:t>
            </a:r>
          </a:p>
          <a:p>
            <a:pPr lvl="1">
              <a:defRPr/>
            </a:pPr>
            <a:r>
              <a:rPr lang="en-US" altLang="en-US" dirty="0"/>
              <a:t>Each OSY brings unique strengths.</a:t>
            </a:r>
          </a:p>
          <a:p>
            <a:pPr lvl="1">
              <a:defRPr/>
            </a:pPr>
            <a:r>
              <a:rPr lang="en-US" altLang="en-US" dirty="0"/>
              <a:t>Each OSY also has different educational needs / learning styles.</a:t>
            </a:r>
          </a:p>
          <a:p>
            <a:pPr lvl="1">
              <a:defRPr/>
            </a:pPr>
            <a:r>
              <a:rPr lang="en-US" altLang="en-US" dirty="0"/>
              <a:t>The same lesson may need to be presented in different ways to meet the individual needs of each OSY.</a:t>
            </a:r>
          </a:p>
          <a:p>
            <a:pPr lvl="1">
              <a:defRPr/>
            </a:pPr>
            <a:r>
              <a:rPr lang="en-US" altLang="en-US" dirty="0"/>
              <a:t>Technology can be an effective tool for extending learning but prioritize the teacher-student interaction whenever possible.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893535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B3C32-67E6-614D-B0CE-9B293AFD8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436" y="312308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en-US" sz="4000" dirty="0"/>
              <a:t>Considerations for </a:t>
            </a:r>
            <a:br>
              <a:rPr lang="en-US" sz="4000" dirty="0"/>
            </a:br>
            <a:r>
              <a:rPr lang="en-US" sz="4000" dirty="0"/>
              <a:t>One-on-One Instruction </a:t>
            </a:r>
            <a:r>
              <a:rPr lang="en-US" sz="4000" dirty="0" err="1"/>
              <a:t>cont</a:t>
            </a:r>
            <a:r>
              <a:rPr lang="en-US" sz="4000" dirty="0"/>
              <a:t>…</a:t>
            </a:r>
            <a:endParaRPr lang="en-US" dirty="0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AA95B664-F9C7-1D4A-9463-50FD670A47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964" y="228600"/>
            <a:ext cx="2433249" cy="7464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FF6F2CE-E66C-3141-B087-79BF8AC4D38F}"/>
              </a:ext>
            </a:extLst>
          </p:cNvPr>
          <p:cNvSpPr txBox="1"/>
          <p:nvPr/>
        </p:nvSpPr>
        <p:spPr>
          <a:xfrm>
            <a:off x="487017" y="6248400"/>
            <a:ext cx="11390244" cy="381000"/>
          </a:xfrm>
          <a:prstGeom prst="rect">
            <a:avLst/>
          </a:prstGeom>
          <a:solidFill>
            <a:srgbClr val="009051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www.osyconsortium.org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6DE528F-6964-4449-8F5D-194B6A070BC7}"/>
              </a:ext>
            </a:extLst>
          </p:cNvPr>
          <p:cNvCxnSpPr>
            <a:cxnSpLocks/>
          </p:cNvCxnSpPr>
          <p:nvPr/>
        </p:nvCxnSpPr>
        <p:spPr>
          <a:xfrm>
            <a:off x="487017" y="1554163"/>
            <a:ext cx="11121886" cy="0"/>
          </a:xfrm>
          <a:prstGeom prst="line">
            <a:avLst/>
          </a:prstGeom>
          <a:ln>
            <a:solidFill>
              <a:srgbClr val="00905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Content Placeholder 10">
            <a:extLst>
              <a:ext uri="{FF2B5EF4-FFF2-40B4-BE49-F238E27FC236}">
                <a16:creationId xmlns:a16="http://schemas.microsoft.com/office/drawing/2014/main" id="{123A51B5-1A54-AF4C-8068-AA7357BF1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2540006"/>
            <a:ext cx="11185040" cy="343058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400" dirty="0"/>
              <a:t>Creating an effective learning environment is key when working one-on-one with OSY:</a:t>
            </a:r>
          </a:p>
          <a:p>
            <a:pPr lvl="1" eaLnBrk="1" hangingPunct="1">
              <a:defRPr/>
            </a:pPr>
            <a:r>
              <a:rPr lang="en-US" altLang="en-US" sz="2400" dirty="0"/>
              <a:t>Consider safety.</a:t>
            </a:r>
          </a:p>
          <a:p>
            <a:pPr lvl="1" eaLnBrk="1" hangingPunct="1">
              <a:defRPr/>
            </a:pPr>
            <a:r>
              <a:rPr lang="en-US" altLang="en-US" sz="2400" dirty="0"/>
              <a:t>Ensure that instructor / student interactions are consistently professional.</a:t>
            </a:r>
          </a:p>
          <a:p>
            <a:pPr lvl="1" eaLnBrk="1" hangingPunct="1">
              <a:defRPr/>
            </a:pPr>
            <a:r>
              <a:rPr lang="en-US" altLang="en-US" sz="2400" dirty="0"/>
              <a:t>Focus on education rather than social conversations.</a:t>
            </a:r>
          </a:p>
          <a:p>
            <a:pPr lvl="1" eaLnBrk="1" hangingPunct="1">
              <a:defRPr/>
            </a:pPr>
            <a:r>
              <a:rPr lang="en-US" altLang="en-US" sz="2400" dirty="0"/>
              <a:t>Be aware that there may be distractions even when working one-on-one.</a:t>
            </a:r>
          </a:p>
          <a:p>
            <a:pPr lvl="1" eaLnBrk="1" hangingPunct="1">
              <a:defRPr/>
            </a:pPr>
            <a:endParaRPr lang="en-US" altLang="en-US" sz="2000" dirty="0"/>
          </a:p>
          <a:p>
            <a:pPr lvl="1" eaLnBrk="1" hangingPunct="1">
              <a:defRPr/>
            </a:pPr>
            <a:endParaRPr lang="en-US" altLang="en-US" sz="2000" dirty="0"/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4648925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B3C32-67E6-614D-B0CE-9B293AFD8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303" y="467342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en-US" sz="4000" dirty="0"/>
              <a:t>Tips for Small Group Instruction</a:t>
            </a:r>
            <a:endParaRPr lang="en-US" dirty="0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AA95B664-F9C7-1D4A-9463-50FD670A47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964" y="228600"/>
            <a:ext cx="2433249" cy="7464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FF6F2CE-E66C-3141-B087-79BF8AC4D38F}"/>
              </a:ext>
            </a:extLst>
          </p:cNvPr>
          <p:cNvSpPr txBox="1"/>
          <p:nvPr/>
        </p:nvSpPr>
        <p:spPr>
          <a:xfrm>
            <a:off x="487017" y="6248400"/>
            <a:ext cx="11390244" cy="381000"/>
          </a:xfrm>
          <a:prstGeom prst="rect">
            <a:avLst/>
          </a:prstGeom>
          <a:solidFill>
            <a:srgbClr val="009051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www.osyconsortium.org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6DE528F-6964-4449-8F5D-194B6A070BC7}"/>
              </a:ext>
            </a:extLst>
          </p:cNvPr>
          <p:cNvCxnSpPr>
            <a:cxnSpLocks/>
          </p:cNvCxnSpPr>
          <p:nvPr/>
        </p:nvCxnSpPr>
        <p:spPr>
          <a:xfrm>
            <a:off x="487017" y="1554163"/>
            <a:ext cx="11121886" cy="0"/>
          </a:xfrm>
          <a:prstGeom prst="line">
            <a:avLst/>
          </a:prstGeom>
          <a:ln>
            <a:solidFill>
              <a:srgbClr val="00905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87611284-B6D3-CF40-9F92-F4325245BA3C}"/>
              </a:ext>
            </a:extLst>
          </p:cNvPr>
          <p:cNvSpPr txBox="1">
            <a:spLocks/>
          </p:cNvSpPr>
          <p:nvPr/>
        </p:nvSpPr>
        <p:spPr>
          <a:xfrm>
            <a:off x="685800" y="1792905"/>
            <a:ext cx="6870950" cy="4795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altLang="en-US" sz="2400" dirty="0"/>
          </a:p>
          <a:p>
            <a:pPr>
              <a:defRPr/>
            </a:pPr>
            <a:r>
              <a:rPr lang="en-US" altLang="en-US" sz="2400" dirty="0"/>
              <a:t>Make sure everyone in the group gets a chance to participate:</a:t>
            </a:r>
          </a:p>
          <a:p>
            <a:pPr lvl="2">
              <a:defRPr/>
            </a:pPr>
            <a:r>
              <a:rPr lang="en-US" altLang="en-US" sz="2400" dirty="0"/>
              <a:t>Use a circular seating arrangement. </a:t>
            </a:r>
          </a:p>
          <a:p>
            <a:pPr lvl="2">
              <a:defRPr/>
            </a:pPr>
            <a:r>
              <a:rPr lang="en-US" altLang="en-US" sz="2400" dirty="0"/>
              <a:t>Provide opportunities for quiet/shy students to speak.</a:t>
            </a:r>
          </a:p>
          <a:p>
            <a:pPr lvl="2">
              <a:defRPr/>
            </a:pPr>
            <a:r>
              <a:rPr lang="en-US" altLang="en-US" sz="2400" dirty="0"/>
              <a:t>Ensure that every student can see the instructor and materials.</a:t>
            </a:r>
          </a:p>
          <a:p>
            <a:pPr marL="914400" lvl="2" indent="0">
              <a:buFont typeface="Arial" panose="020B0604020202020204" pitchFamily="34" charset="0"/>
              <a:buNone/>
              <a:defRPr/>
            </a:pPr>
            <a:r>
              <a:rPr lang="en-US" altLang="en-US" sz="2400" dirty="0"/>
              <a:t> </a:t>
            </a:r>
          </a:p>
          <a:p>
            <a:pPr>
              <a:defRPr/>
            </a:pPr>
            <a:r>
              <a:rPr lang="en-US" altLang="en-US" sz="2400" dirty="0"/>
              <a:t>Be aware of students’ abilities and adjust lesson as needed.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621C5B8-FDB5-2D4C-8427-06DD6A9CB5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6750" y="1741026"/>
            <a:ext cx="4320511" cy="4320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8417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B3C32-67E6-614D-B0CE-9B293AFD8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303" y="467342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en-US" sz="4000" dirty="0"/>
              <a:t>Tips for Small Group Instruction</a:t>
            </a:r>
            <a:endParaRPr lang="en-US" dirty="0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AA95B664-F9C7-1D4A-9463-50FD670A47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964" y="228600"/>
            <a:ext cx="2433249" cy="7464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FF6F2CE-E66C-3141-B087-79BF8AC4D38F}"/>
              </a:ext>
            </a:extLst>
          </p:cNvPr>
          <p:cNvSpPr txBox="1"/>
          <p:nvPr/>
        </p:nvSpPr>
        <p:spPr>
          <a:xfrm>
            <a:off x="487017" y="6248400"/>
            <a:ext cx="11390244" cy="381000"/>
          </a:xfrm>
          <a:prstGeom prst="rect">
            <a:avLst/>
          </a:prstGeom>
          <a:solidFill>
            <a:srgbClr val="009051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www.osyconsortium.org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6DE528F-6964-4449-8F5D-194B6A070BC7}"/>
              </a:ext>
            </a:extLst>
          </p:cNvPr>
          <p:cNvCxnSpPr>
            <a:cxnSpLocks/>
          </p:cNvCxnSpPr>
          <p:nvPr/>
        </p:nvCxnSpPr>
        <p:spPr>
          <a:xfrm>
            <a:off x="487017" y="1554163"/>
            <a:ext cx="11121886" cy="0"/>
          </a:xfrm>
          <a:prstGeom prst="line">
            <a:avLst/>
          </a:prstGeom>
          <a:ln>
            <a:solidFill>
              <a:srgbClr val="00905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2621C5B8-FDB5-2D4C-8427-06DD6A9CB5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6750" y="1741026"/>
            <a:ext cx="4320511" cy="4320511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5C714E8-85CB-7C4F-94DE-38848330B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5252" y="2397377"/>
            <a:ext cx="7099550" cy="3200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400" dirty="0"/>
              <a:t>Pair students with strong skills with students whose skills are developing.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 altLang="en-US" sz="2400" dirty="0"/>
          </a:p>
          <a:p>
            <a:pPr eaLnBrk="1" hangingPunct="1">
              <a:defRPr/>
            </a:pPr>
            <a:r>
              <a:rPr lang="en-US" altLang="en-US" sz="2400" dirty="0"/>
              <a:t>Have students explain answers, concepts, and definitions to each other.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 altLang="en-US" sz="2400" dirty="0"/>
          </a:p>
          <a:p>
            <a:pPr eaLnBrk="1" hangingPunct="1">
              <a:defRPr/>
            </a:pPr>
            <a:r>
              <a:rPr lang="en-US" altLang="en-US" sz="2400" dirty="0"/>
              <a:t>Summarize everyone’s contribution.</a:t>
            </a:r>
          </a:p>
          <a:p>
            <a:pPr eaLnBrk="1" hangingPunct="1">
              <a:defRPr/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2237922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B3C32-67E6-614D-B0CE-9B293AFD8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9383" y="415463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en-US" sz="4000" dirty="0"/>
              <a:t>Considerations for Small Group Instruction</a:t>
            </a:r>
            <a:endParaRPr lang="en-US" dirty="0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AA95B664-F9C7-1D4A-9463-50FD670A47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017" y="228600"/>
            <a:ext cx="2433249" cy="7464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FF6F2CE-E66C-3141-B087-79BF8AC4D38F}"/>
              </a:ext>
            </a:extLst>
          </p:cNvPr>
          <p:cNvSpPr txBox="1"/>
          <p:nvPr/>
        </p:nvSpPr>
        <p:spPr>
          <a:xfrm>
            <a:off x="487017" y="6248400"/>
            <a:ext cx="11390244" cy="381000"/>
          </a:xfrm>
          <a:prstGeom prst="rect">
            <a:avLst/>
          </a:prstGeom>
          <a:solidFill>
            <a:srgbClr val="009051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www.osyconsortium.org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6DE528F-6964-4449-8F5D-194B6A070BC7}"/>
              </a:ext>
            </a:extLst>
          </p:cNvPr>
          <p:cNvCxnSpPr>
            <a:cxnSpLocks/>
          </p:cNvCxnSpPr>
          <p:nvPr/>
        </p:nvCxnSpPr>
        <p:spPr>
          <a:xfrm>
            <a:off x="487017" y="1554163"/>
            <a:ext cx="11121886" cy="0"/>
          </a:xfrm>
          <a:prstGeom prst="line">
            <a:avLst/>
          </a:prstGeom>
          <a:ln>
            <a:solidFill>
              <a:srgbClr val="00905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84757FB0-67ED-5C49-9923-96C165700B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11121886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/>
              <a:t>There are many advantages to working in small groups:</a:t>
            </a:r>
          </a:p>
          <a:p>
            <a:pPr lvl="1" eaLnBrk="1" hangingPunct="1">
              <a:defRPr/>
            </a:pPr>
            <a:r>
              <a:rPr lang="en-US" altLang="en-US" sz="2800" dirty="0"/>
              <a:t>Students can learn from one another.</a:t>
            </a:r>
          </a:p>
          <a:p>
            <a:pPr lvl="1" eaLnBrk="1" hangingPunct="1">
              <a:defRPr/>
            </a:pPr>
            <a:r>
              <a:rPr lang="en-US" altLang="en-US" sz="2800" dirty="0"/>
              <a:t>Instructors can prepare materials to accommodate different ability levels.</a:t>
            </a:r>
          </a:p>
          <a:p>
            <a:pPr lvl="1" eaLnBrk="1" hangingPunct="1">
              <a:defRPr/>
            </a:pPr>
            <a:r>
              <a:rPr lang="en-US" altLang="en-US" sz="2800" dirty="0"/>
              <a:t>Technology can be utilized to differentiate within a small group setting: </a:t>
            </a:r>
          </a:p>
          <a:p>
            <a:pPr lvl="2" eaLnBrk="1" hangingPunct="1">
              <a:defRPr/>
            </a:pPr>
            <a:r>
              <a:rPr lang="en-US" altLang="en-US" sz="2800" dirty="0"/>
              <a:t>If a student already understands the concept you are presenting, technology can be a tool to challenge the student in another area.</a:t>
            </a:r>
          </a:p>
          <a:p>
            <a:pPr lvl="2" eaLnBrk="1" hangingPunct="1">
              <a:defRPr/>
            </a:pPr>
            <a:r>
              <a:rPr lang="en-US" altLang="en-US" sz="2800" dirty="0"/>
              <a:t>If a student is struggling, technology can be a tool to reinforce the skill the other students have already mastered. </a:t>
            </a:r>
          </a:p>
          <a:p>
            <a:pPr lvl="2" eaLnBrk="1" hangingPunct="1">
              <a:defRPr/>
            </a:pPr>
            <a:r>
              <a:rPr lang="en-US" altLang="en-US" sz="2800" dirty="0"/>
              <a:t>Within the same lesson, one or more student can utilize.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4192230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B3C32-67E6-614D-B0CE-9B293AFD8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9383" y="415463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en-US" sz="4000" dirty="0"/>
              <a:t>After Instruction:</a:t>
            </a:r>
            <a:br>
              <a:rPr lang="en-US" sz="4000" dirty="0"/>
            </a:br>
            <a:r>
              <a:rPr lang="en-US" sz="4000" dirty="0"/>
              <a:t>Questions to Ask Yourself</a:t>
            </a:r>
            <a:endParaRPr lang="en-US" dirty="0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AA95B664-F9C7-1D4A-9463-50FD670A47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017" y="228600"/>
            <a:ext cx="2433249" cy="7464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FF6F2CE-E66C-3141-B087-79BF8AC4D38F}"/>
              </a:ext>
            </a:extLst>
          </p:cNvPr>
          <p:cNvSpPr txBox="1"/>
          <p:nvPr/>
        </p:nvSpPr>
        <p:spPr>
          <a:xfrm>
            <a:off x="487017" y="6248400"/>
            <a:ext cx="11390244" cy="381000"/>
          </a:xfrm>
          <a:prstGeom prst="rect">
            <a:avLst/>
          </a:prstGeom>
          <a:solidFill>
            <a:srgbClr val="009051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www.osyconsortium.org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6DE528F-6964-4449-8F5D-194B6A070BC7}"/>
              </a:ext>
            </a:extLst>
          </p:cNvPr>
          <p:cNvCxnSpPr>
            <a:cxnSpLocks/>
          </p:cNvCxnSpPr>
          <p:nvPr/>
        </p:nvCxnSpPr>
        <p:spPr>
          <a:xfrm>
            <a:off x="487017" y="1554163"/>
            <a:ext cx="11121886" cy="0"/>
          </a:xfrm>
          <a:prstGeom prst="line">
            <a:avLst/>
          </a:prstGeom>
          <a:ln>
            <a:solidFill>
              <a:srgbClr val="00905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E35FC6EB-33A6-E343-863A-FCEA7991C10D}"/>
              </a:ext>
            </a:extLst>
          </p:cNvPr>
          <p:cNvSpPr txBox="1">
            <a:spLocks/>
          </p:cNvSpPr>
          <p:nvPr/>
        </p:nvSpPr>
        <p:spPr>
          <a:xfrm>
            <a:off x="928914" y="1825162"/>
            <a:ext cx="10679989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altLang="en-US" sz="2400" dirty="0"/>
          </a:p>
          <a:p>
            <a:pPr>
              <a:defRPr/>
            </a:pPr>
            <a:r>
              <a:rPr lang="en-US" altLang="en-US" sz="2400" dirty="0"/>
              <a:t>Did I build on what my student or group already knew?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altLang="en-US" sz="2400" dirty="0"/>
          </a:p>
          <a:p>
            <a:pPr>
              <a:defRPr/>
            </a:pPr>
            <a:r>
              <a:rPr lang="en-US" altLang="en-US" sz="2400" dirty="0"/>
              <a:t>Did I address what my student or group needed to know?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altLang="en-US" sz="2400" dirty="0"/>
          </a:p>
          <a:p>
            <a:pPr>
              <a:defRPr/>
            </a:pPr>
            <a:r>
              <a:rPr lang="en-US" altLang="en-US" sz="2400" dirty="0"/>
              <a:t>Did I meet my student or group’s learning objectives?</a:t>
            </a:r>
          </a:p>
          <a:p>
            <a:pPr>
              <a:defRPr/>
            </a:pPr>
            <a:endParaRPr lang="en-US" altLang="en-US" sz="2400" dirty="0"/>
          </a:p>
          <a:p>
            <a:pPr>
              <a:defRPr/>
            </a:pPr>
            <a:r>
              <a:rPr lang="en-US" altLang="en-US" sz="2400" dirty="0"/>
              <a:t>Did I support the needs of my student or group without giving the answers?</a:t>
            </a:r>
          </a:p>
          <a:p>
            <a:pPr>
              <a:defRPr/>
            </a:pPr>
            <a:endParaRPr lang="en-US" altLang="en-US" sz="2400" dirty="0"/>
          </a:p>
          <a:p>
            <a:pPr>
              <a:defRPr/>
            </a:pPr>
            <a:r>
              <a:rPr lang="en-US" altLang="en-US" sz="2400" dirty="0"/>
              <a:t>Did I make the learning experience a positive one?</a:t>
            </a:r>
          </a:p>
          <a:p>
            <a:pPr>
              <a:defRPr/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4788716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B3C32-67E6-614D-B0CE-9B293AFD8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9383" y="415463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en-US" sz="4000" dirty="0"/>
              <a:t>After Instruction:</a:t>
            </a:r>
            <a:br>
              <a:rPr lang="en-US" sz="4000" dirty="0"/>
            </a:br>
            <a:r>
              <a:rPr lang="en-US" sz="4000" dirty="0"/>
              <a:t>Questions to Ask Yourself</a:t>
            </a:r>
            <a:endParaRPr lang="en-US" dirty="0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AA95B664-F9C7-1D4A-9463-50FD670A47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017" y="228600"/>
            <a:ext cx="2433249" cy="7464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FF6F2CE-E66C-3141-B087-79BF8AC4D38F}"/>
              </a:ext>
            </a:extLst>
          </p:cNvPr>
          <p:cNvSpPr txBox="1"/>
          <p:nvPr/>
        </p:nvSpPr>
        <p:spPr>
          <a:xfrm>
            <a:off x="487017" y="6248400"/>
            <a:ext cx="11390244" cy="381000"/>
          </a:xfrm>
          <a:prstGeom prst="rect">
            <a:avLst/>
          </a:prstGeom>
          <a:solidFill>
            <a:srgbClr val="009051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www.osyconsortium.org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6DE528F-6964-4449-8F5D-194B6A070BC7}"/>
              </a:ext>
            </a:extLst>
          </p:cNvPr>
          <p:cNvCxnSpPr>
            <a:cxnSpLocks/>
          </p:cNvCxnSpPr>
          <p:nvPr/>
        </p:nvCxnSpPr>
        <p:spPr>
          <a:xfrm>
            <a:off x="487017" y="1554163"/>
            <a:ext cx="11121886" cy="0"/>
          </a:xfrm>
          <a:prstGeom prst="line">
            <a:avLst/>
          </a:prstGeom>
          <a:ln>
            <a:solidFill>
              <a:srgbClr val="00905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Content Placeholder 10">
            <a:extLst>
              <a:ext uri="{FF2B5EF4-FFF2-40B4-BE49-F238E27FC236}">
                <a16:creationId xmlns:a16="http://schemas.microsoft.com/office/drawing/2014/main" id="{126D59BF-341A-D849-8086-6C0BD6C748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299" y="1587500"/>
            <a:ext cx="11113603" cy="4525963"/>
          </a:xfrm>
        </p:spPr>
        <p:txBody>
          <a:bodyPr>
            <a:normAutofit/>
          </a:bodyPr>
          <a:lstStyle/>
          <a:p>
            <a:pPr eaLnBrk="1" hangingPunct="1"/>
            <a:endParaRPr lang="en-US" altLang="en-US" sz="2400" dirty="0"/>
          </a:p>
          <a:p>
            <a:pPr eaLnBrk="1" hangingPunct="1"/>
            <a:r>
              <a:rPr lang="en-US" altLang="en-US" sz="2400" dirty="0"/>
              <a:t>How did student(s) feel about the learning session?</a:t>
            </a:r>
          </a:p>
          <a:p>
            <a:pPr eaLnBrk="1" hangingPunct="1"/>
            <a:endParaRPr lang="en-US" altLang="en-US" sz="2400" dirty="0"/>
          </a:p>
          <a:p>
            <a:pPr eaLnBrk="1" hangingPunct="1"/>
            <a:r>
              <a:rPr lang="en-US" altLang="en-US" sz="2400" dirty="0"/>
              <a:t>How did student(s) respond to the topic of the lesson?</a:t>
            </a:r>
          </a:p>
          <a:p>
            <a:pPr marL="0" indent="0" eaLnBrk="1" hangingPunct="1">
              <a:buNone/>
            </a:pPr>
            <a:endParaRPr lang="en-US" altLang="en-US" sz="2400" dirty="0"/>
          </a:p>
          <a:p>
            <a:pPr eaLnBrk="1" hangingPunct="1"/>
            <a:r>
              <a:rPr lang="en-US" altLang="en-US" sz="2400" dirty="0"/>
              <a:t>How do I need to modify my lesson next time?</a:t>
            </a:r>
          </a:p>
          <a:p>
            <a:pPr eaLnBrk="1" hangingPunct="1"/>
            <a:endParaRPr lang="en-US" altLang="en-US" sz="2400" dirty="0"/>
          </a:p>
          <a:p>
            <a:pPr eaLnBrk="1" hangingPunct="1"/>
            <a:r>
              <a:rPr lang="en-US" altLang="en-US" sz="2400" dirty="0"/>
              <a:t>What instructional materials could I bring next time?</a:t>
            </a:r>
          </a:p>
        </p:txBody>
      </p:sp>
    </p:spTree>
    <p:extLst>
      <p:ext uri="{BB962C8B-B14F-4D97-AF65-F5344CB8AC3E}">
        <p14:creationId xmlns:p14="http://schemas.microsoft.com/office/powerpoint/2010/main" val="108850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B3C32-67E6-614D-B0CE-9B293AFD8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303" y="228600"/>
            <a:ext cx="10515600" cy="1325563"/>
          </a:xfrm>
        </p:spPr>
        <p:txBody>
          <a:bodyPr/>
          <a:lstStyle/>
          <a:p>
            <a:pPr algn="r"/>
            <a:r>
              <a:rPr lang="en-US" sz="6000" dirty="0"/>
              <a:t>Acknowledgements</a:t>
            </a:r>
            <a:endParaRPr lang="en-US" dirty="0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AA95B664-F9C7-1D4A-9463-50FD670A47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957" y="347871"/>
            <a:ext cx="2433249" cy="7464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FF6F2CE-E66C-3141-B087-79BF8AC4D38F}"/>
              </a:ext>
            </a:extLst>
          </p:cNvPr>
          <p:cNvSpPr txBox="1"/>
          <p:nvPr/>
        </p:nvSpPr>
        <p:spPr>
          <a:xfrm>
            <a:off x="487017" y="6248400"/>
            <a:ext cx="11390244" cy="381000"/>
          </a:xfrm>
          <a:prstGeom prst="rect">
            <a:avLst/>
          </a:prstGeom>
          <a:solidFill>
            <a:srgbClr val="009051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www.osyconsortium.org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6DE528F-6964-4449-8F5D-194B6A070BC7}"/>
              </a:ext>
            </a:extLst>
          </p:cNvPr>
          <p:cNvCxnSpPr>
            <a:cxnSpLocks/>
          </p:cNvCxnSpPr>
          <p:nvPr/>
        </p:nvCxnSpPr>
        <p:spPr>
          <a:xfrm>
            <a:off x="487017" y="1232593"/>
            <a:ext cx="11121886" cy="0"/>
          </a:xfrm>
          <a:prstGeom prst="line">
            <a:avLst/>
          </a:prstGeom>
          <a:ln>
            <a:solidFill>
              <a:srgbClr val="00905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Content Placeholder 10">
            <a:extLst>
              <a:ext uri="{FF2B5EF4-FFF2-40B4-BE49-F238E27FC236}">
                <a16:creationId xmlns:a16="http://schemas.microsoft.com/office/drawing/2014/main" id="{CC13F880-0FF7-F941-B006-C109ED9652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6303" y="1554163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2400" dirty="0">
                <a:solidFill>
                  <a:prstClr val="black"/>
                </a:solidFill>
              </a:rPr>
              <a:t>Professional Development Group and Contributors:</a:t>
            </a:r>
          </a:p>
          <a:p>
            <a:pPr marL="0" indent="0">
              <a:buNone/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n-US" sz="2400" dirty="0">
                <a:solidFill>
                  <a:prstClr val="black"/>
                </a:solidFill>
              </a:rPr>
              <a:t>Lysandra Alexander (PA), Susanna Bartee (KS), Odilia Coffta (NY), Joan Geraci (NJ), Tracie Kalic (KS), Sabrina Pineda (GA), Kiowa Rogers (NE)</a:t>
            </a:r>
          </a:p>
          <a:p>
            <a:pPr marL="0" indent="0">
              <a:buNone/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n-US" sz="2400" dirty="0">
                <a:solidFill>
                  <a:prstClr val="black"/>
                </a:solidFill>
              </a:rPr>
              <a:t>Professional Development Reviewers and Technical Support Team members and the State Steering Support Team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1596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B3C32-67E6-614D-B0CE-9B293AFD8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303" y="228600"/>
            <a:ext cx="10515600" cy="1325563"/>
          </a:xfrm>
        </p:spPr>
        <p:txBody>
          <a:bodyPr/>
          <a:lstStyle/>
          <a:p>
            <a:pPr algn="r"/>
            <a:r>
              <a:rPr lang="en-US" sz="6000" dirty="0"/>
              <a:t>Statement of Purpose</a:t>
            </a:r>
            <a:endParaRPr lang="en-US" dirty="0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AA95B664-F9C7-1D4A-9463-50FD670A47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957" y="347871"/>
            <a:ext cx="2433249" cy="7464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FF6F2CE-E66C-3141-B087-79BF8AC4D38F}"/>
              </a:ext>
            </a:extLst>
          </p:cNvPr>
          <p:cNvSpPr txBox="1"/>
          <p:nvPr/>
        </p:nvSpPr>
        <p:spPr>
          <a:xfrm>
            <a:off x="487017" y="6248400"/>
            <a:ext cx="11390244" cy="381000"/>
          </a:xfrm>
          <a:prstGeom prst="rect">
            <a:avLst/>
          </a:prstGeom>
          <a:solidFill>
            <a:srgbClr val="009051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www.osyconsortium.org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6DE528F-6964-4449-8F5D-194B6A070BC7}"/>
              </a:ext>
            </a:extLst>
          </p:cNvPr>
          <p:cNvCxnSpPr>
            <a:cxnSpLocks/>
          </p:cNvCxnSpPr>
          <p:nvPr/>
        </p:nvCxnSpPr>
        <p:spPr>
          <a:xfrm>
            <a:off x="487017" y="1232593"/>
            <a:ext cx="11121886" cy="0"/>
          </a:xfrm>
          <a:prstGeom prst="line">
            <a:avLst/>
          </a:prstGeom>
          <a:ln>
            <a:solidFill>
              <a:srgbClr val="00905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A7368B2-BAC4-E848-B478-57A7F32D20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4339" y="1673434"/>
            <a:ext cx="10515600" cy="2158332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altLang="en-US" sz="3600" dirty="0">
                <a:solidFill>
                  <a:srgbClr val="000000"/>
                </a:solidFill>
              </a:rPr>
              <a:t>This module will instruct you on teaching strategies to use with your OSY in one-to-one or small group settings.  </a:t>
            </a:r>
            <a:endParaRPr lang="en-US" altLang="en-US" sz="4800" dirty="0"/>
          </a:p>
        </p:txBody>
      </p:sp>
      <p:pic>
        <p:nvPicPr>
          <p:cNvPr id="9" name="Picture 13" descr="Tyson and Jobany.jpg">
            <a:extLst>
              <a:ext uri="{FF2B5EF4-FFF2-40B4-BE49-F238E27FC236}">
                <a16:creationId xmlns:a16="http://schemas.microsoft.com/office/drawing/2014/main" id="{00CBCDF0-C24D-5544-A82D-4465447601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3581" y="3831766"/>
            <a:ext cx="4002088" cy="225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E4D9163D-E687-8042-89D7-716FED7289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6333" y="3855682"/>
            <a:ext cx="4098925" cy="223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84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B3C32-67E6-614D-B0CE-9B293AFD8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303" y="228600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en-US" sz="6000" dirty="0"/>
              <a:t>Tips &amp; Techniques</a:t>
            </a:r>
            <a:endParaRPr lang="en-US" dirty="0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AA95B664-F9C7-1D4A-9463-50FD670A47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957" y="347871"/>
            <a:ext cx="2433249" cy="7464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FF6F2CE-E66C-3141-B087-79BF8AC4D38F}"/>
              </a:ext>
            </a:extLst>
          </p:cNvPr>
          <p:cNvSpPr txBox="1"/>
          <p:nvPr/>
        </p:nvSpPr>
        <p:spPr>
          <a:xfrm>
            <a:off x="487017" y="6248400"/>
            <a:ext cx="11390244" cy="381000"/>
          </a:xfrm>
          <a:prstGeom prst="rect">
            <a:avLst/>
          </a:prstGeom>
          <a:solidFill>
            <a:srgbClr val="009051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www.osyconsortium.org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6DE528F-6964-4449-8F5D-194B6A070BC7}"/>
              </a:ext>
            </a:extLst>
          </p:cNvPr>
          <p:cNvCxnSpPr>
            <a:cxnSpLocks/>
          </p:cNvCxnSpPr>
          <p:nvPr/>
        </p:nvCxnSpPr>
        <p:spPr>
          <a:xfrm>
            <a:off x="487017" y="1554163"/>
            <a:ext cx="11121886" cy="0"/>
          </a:xfrm>
          <a:prstGeom prst="line">
            <a:avLst/>
          </a:prstGeom>
          <a:ln>
            <a:solidFill>
              <a:srgbClr val="00905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36ED67D-2FB9-E64D-91CD-88AD91777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0171" y="1638299"/>
            <a:ext cx="8229600" cy="452596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1800" dirty="0"/>
              <a:t>Relax and be yourself</a:t>
            </a:r>
          </a:p>
          <a:p>
            <a:pPr eaLnBrk="1" hangingPunct="1"/>
            <a:r>
              <a:rPr lang="en-US" altLang="en-US" sz="1800" dirty="0"/>
              <a:t>Establish rapport</a:t>
            </a:r>
          </a:p>
          <a:p>
            <a:pPr eaLnBrk="1" hangingPunct="1"/>
            <a:r>
              <a:rPr lang="en-US" altLang="en-US" sz="1800" dirty="0"/>
              <a:t>Respect your students</a:t>
            </a:r>
          </a:p>
          <a:p>
            <a:pPr eaLnBrk="1" hangingPunct="1"/>
            <a:r>
              <a:rPr lang="en-US" altLang="en-US" sz="1800" dirty="0"/>
              <a:t>Maintain confidentiality</a:t>
            </a:r>
          </a:p>
          <a:p>
            <a:pPr eaLnBrk="1" hangingPunct="1"/>
            <a:r>
              <a:rPr lang="en-US" altLang="en-US" sz="1800" dirty="0"/>
              <a:t>Be sensitive to individual needs</a:t>
            </a:r>
          </a:p>
          <a:p>
            <a:pPr eaLnBrk="1" hangingPunct="1"/>
            <a:r>
              <a:rPr lang="en-US" altLang="en-US" sz="1800" dirty="0"/>
              <a:t>Be informative without being intimidating</a:t>
            </a:r>
          </a:p>
          <a:p>
            <a:pPr eaLnBrk="1" hangingPunct="1"/>
            <a:r>
              <a:rPr lang="en-US" altLang="en-US" sz="1800" dirty="0"/>
              <a:t>Be positive – praise students’ efforts and successes</a:t>
            </a:r>
          </a:p>
          <a:p>
            <a:pPr eaLnBrk="1" hangingPunct="1"/>
            <a:r>
              <a:rPr lang="en-US" altLang="en-US" sz="1800" dirty="0"/>
              <a:t>Encourage independent learning (teach them to fish)</a:t>
            </a:r>
          </a:p>
          <a:p>
            <a:pPr eaLnBrk="1" hangingPunct="1"/>
            <a:r>
              <a:rPr lang="en-US" altLang="en-US" sz="1800" dirty="0"/>
              <a:t>Be patient</a:t>
            </a:r>
          </a:p>
          <a:p>
            <a:pPr eaLnBrk="1" hangingPunct="1"/>
            <a:r>
              <a:rPr lang="en-US" altLang="en-US" sz="1800" dirty="0"/>
              <a:t>Use effective questioning (ask rather than give answers)</a:t>
            </a:r>
          </a:p>
          <a:p>
            <a:pPr eaLnBrk="1" hangingPunct="1"/>
            <a:r>
              <a:rPr lang="en-US" altLang="en-US" sz="1800" dirty="0"/>
              <a:t>Be flexible</a:t>
            </a:r>
          </a:p>
          <a:p>
            <a:pPr eaLnBrk="1" hangingPunct="1"/>
            <a:r>
              <a:rPr lang="en-US" altLang="en-US" sz="1800" dirty="0"/>
              <a:t>Focus on “learning how to learn”</a:t>
            </a:r>
          </a:p>
          <a:p>
            <a:pPr eaLnBrk="1" hangingPunct="1"/>
            <a:r>
              <a:rPr lang="en-US" altLang="en-US" sz="1800" dirty="0"/>
              <a:t>Be a good listener</a:t>
            </a:r>
          </a:p>
        </p:txBody>
      </p:sp>
    </p:spTree>
    <p:extLst>
      <p:ext uri="{BB962C8B-B14F-4D97-AF65-F5344CB8AC3E}">
        <p14:creationId xmlns:p14="http://schemas.microsoft.com/office/powerpoint/2010/main" val="2070958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B3C32-67E6-614D-B0CE-9B293AFD8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303" y="228600"/>
            <a:ext cx="10515600" cy="1325563"/>
          </a:xfrm>
        </p:spPr>
        <p:txBody>
          <a:bodyPr>
            <a:normAutofit fontScale="90000"/>
          </a:bodyPr>
          <a:lstStyle/>
          <a:p>
            <a:pPr algn="r"/>
            <a:r>
              <a:rPr lang="en-US" sz="6000" dirty="0"/>
              <a:t>Before the Lesson: </a:t>
            </a:r>
            <a:br>
              <a:rPr lang="en-US" sz="6000" dirty="0"/>
            </a:br>
            <a:r>
              <a:rPr lang="en-US" sz="6000" dirty="0"/>
              <a:t>Elements to Consider</a:t>
            </a:r>
            <a:endParaRPr lang="en-US" dirty="0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AA95B664-F9C7-1D4A-9463-50FD670A47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957" y="347871"/>
            <a:ext cx="2433249" cy="7464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FF6F2CE-E66C-3141-B087-79BF8AC4D38F}"/>
              </a:ext>
            </a:extLst>
          </p:cNvPr>
          <p:cNvSpPr txBox="1"/>
          <p:nvPr/>
        </p:nvSpPr>
        <p:spPr>
          <a:xfrm>
            <a:off x="487017" y="6248400"/>
            <a:ext cx="11390244" cy="381000"/>
          </a:xfrm>
          <a:prstGeom prst="rect">
            <a:avLst/>
          </a:prstGeom>
          <a:solidFill>
            <a:srgbClr val="009051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www.osyconsortium.org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6DE528F-6964-4449-8F5D-194B6A070BC7}"/>
              </a:ext>
            </a:extLst>
          </p:cNvPr>
          <p:cNvCxnSpPr>
            <a:cxnSpLocks/>
          </p:cNvCxnSpPr>
          <p:nvPr/>
        </p:nvCxnSpPr>
        <p:spPr>
          <a:xfrm>
            <a:off x="487017" y="1554163"/>
            <a:ext cx="11121886" cy="0"/>
          </a:xfrm>
          <a:prstGeom prst="line">
            <a:avLst/>
          </a:prstGeom>
          <a:ln>
            <a:solidFill>
              <a:srgbClr val="00905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D81C24E-EBC8-9144-80E7-E209EC964B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1828" y="1793622"/>
            <a:ext cx="9968344" cy="4215318"/>
          </a:xfrm>
        </p:spPr>
        <p:txBody>
          <a:bodyPr>
            <a:normAutofit fontScale="92500" lnSpcReduction="10000"/>
          </a:bodyPr>
          <a:lstStyle/>
          <a:p>
            <a:pPr marL="60325" indent="-60325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400" b="1" dirty="0"/>
              <a:t>The student’s level of readiness— </a:t>
            </a:r>
            <a:r>
              <a:rPr lang="en-US" sz="2400" dirty="0"/>
              <a:t>How prepared are they to learn specific </a:t>
            </a:r>
          </a:p>
          <a:p>
            <a:pPr marL="282575" indent="-282575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     information or skills? An informal assessment should be conducted to make this determination. </a:t>
            </a:r>
          </a:p>
          <a:p>
            <a:pPr marL="282575" indent="-282575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400" b="1" dirty="0"/>
              <a:t>Interest</a:t>
            </a:r>
            <a:r>
              <a:rPr lang="en-US" sz="2400" dirty="0"/>
              <a:t> – What appeals to the student’s interests?</a:t>
            </a:r>
          </a:p>
          <a:p>
            <a:pPr marL="1196975" indent="-171450"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If they are interested in what they are being taught they will be more motivated to learn.   </a:t>
            </a:r>
          </a:p>
          <a:p>
            <a:pPr marL="1196975" indent="-171450"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Determine what they like, their hobbies, which sports, places, or food they enjoy.</a:t>
            </a:r>
          </a:p>
          <a:p>
            <a:pPr marL="1025525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400" b="1" dirty="0"/>
              <a:t>Learning Profile </a:t>
            </a:r>
            <a:r>
              <a:rPr lang="en-US" sz="2400" dirty="0"/>
              <a:t>– How the student approaches learning and learns best:</a:t>
            </a:r>
          </a:p>
          <a:p>
            <a:pPr marL="1025525" indent="0"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  visual, auditory, kinesthetic, multi-modality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353336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B3C32-67E6-614D-B0CE-9B293AFD8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303" y="228600"/>
            <a:ext cx="10515600" cy="1325563"/>
          </a:xfrm>
        </p:spPr>
        <p:txBody>
          <a:bodyPr>
            <a:normAutofit fontScale="90000"/>
          </a:bodyPr>
          <a:lstStyle/>
          <a:p>
            <a:pPr algn="r"/>
            <a:r>
              <a:rPr lang="en-US" sz="6000" dirty="0"/>
              <a:t>Before the Lesson: </a:t>
            </a:r>
            <a:br>
              <a:rPr lang="en-US" sz="6000" dirty="0"/>
            </a:br>
            <a:r>
              <a:rPr lang="en-US" sz="6000" dirty="0"/>
              <a:t>Questions to Consider</a:t>
            </a:r>
            <a:endParaRPr lang="en-US" dirty="0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AA95B664-F9C7-1D4A-9463-50FD670A47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957" y="347871"/>
            <a:ext cx="2433249" cy="7464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FF6F2CE-E66C-3141-B087-79BF8AC4D38F}"/>
              </a:ext>
            </a:extLst>
          </p:cNvPr>
          <p:cNvSpPr txBox="1"/>
          <p:nvPr/>
        </p:nvSpPr>
        <p:spPr>
          <a:xfrm>
            <a:off x="487017" y="6248400"/>
            <a:ext cx="11390244" cy="381000"/>
          </a:xfrm>
          <a:prstGeom prst="rect">
            <a:avLst/>
          </a:prstGeom>
          <a:solidFill>
            <a:srgbClr val="009051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www.osyconsortium.org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6DE528F-6964-4449-8F5D-194B6A070BC7}"/>
              </a:ext>
            </a:extLst>
          </p:cNvPr>
          <p:cNvCxnSpPr>
            <a:cxnSpLocks/>
          </p:cNvCxnSpPr>
          <p:nvPr/>
        </p:nvCxnSpPr>
        <p:spPr>
          <a:xfrm>
            <a:off x="487017" y="1554163"/>
            <a:ext cx="11121886" cy="0"/>
          </a:xfrm>
          <a:prstGeom prst="line">
            <a:avLst/>
          </a:prstGeom>
          <a:ln>
            <a:solidFill>
              <a:srgbClr val="00905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AAC3A5F-3CE9-5B41-B35B-1FBA225C0B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9629" y="1673434"/>
            <a:ext cx="84582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200" dirty="0"/>
              <a:t>What does my student or group already know?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 altLang="en-US" sz="2200" dirty="0"/>
          </a:p>
          <a:p>
            <a:pPr eaLnBrk="1" hangingPunct="1">
              <a:defRPr/>
            </a:pPr>
            <a:r>
              <a:rPr lang="en-US" altLang="en-US" sz="2200" dirty="0"/>
              <a:t>What does my student or group need to know?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 altLang="en-US" sz="2200" dirty="0"/>
          </a:p>
          <a:p>
            <a:pPr eaLnBrk="1" hangingPunct="1">
              <a:defRPr/>
            </a:pPr>
            <a:r>
              <a:rPr lang="en-US" altLang="en-US" sz="2200" dirty="0"/>
              <a:t>What does my student or group hope to learn?</a:t>
            </a:r>
          </a:p>
          <a:p>
            <a:pPr eaLnBrk="1" hangingPunct="1">
              <a:defRPr/>
            </a:pPr>
            <a:endParaRPr lang="en-US" altLang="en-US" sz="2200" dirty="0"/>
          </a:p>
          <a:p>
            <a:pPr eaLnBrk="1" hangingPunct="1">
              <a:defRPr/>
            </a:pPr>
            <a:r>
              <a:rPr lang="en-US" altLang="en-US" sz="2200" dirty="0"/>
              <a:t>How can I best meet  the needs of my student or group without giving the answer?</a:t>
            </a:r>
          </a:p>
          <a:p>
            <a:pPr eaLnBrk="1" hangingPunct="1">
              <a:defRPr/>
            </a:pPr>
            <a:endParaRPr lang="en-US" altLang="en-US" sz="2200" dirty="0"/>
          </a:p>
          <a:p>
            <a:pPr eaLnBrk="1" hangingPunct="1">
              <a:defRPr/>
            </a:pPr>
            <a:r>
              <a:rPr lang="en-US" altLang="en-US" sz="2200" dirty="0"/>
              <a:t>How can I conduct myself so I make the learning experience a positive one?</a:t>
            </a:r>
          </a:p>
        </p:txBody>
      </p:sp>
    </p:spTree>
    <p:extLst>
      <p:ext uri="{BB962C8B-B14F-4D97-AF65-F5344CB8AC3E}">
        <p14:creationId xmlns:p14="http://schemas.microsoft.com/office/powerpoint/2010/main" val="2789875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B3C32-67E6-614D-B0CE-9B293AFD8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303" y="228600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en-US" sz="4800" dirty="0"/>
              <a:t>Comparing Instructional Settings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AA95B664-F9C7-1D4A-9463-50FD670A47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957" y="347871"/>
            <a:ext cx="2433249" cy="7464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FF6F2CE-E66C-3141-B087-79BF8AC4D38F}"/>
              </a:ext>
            </a:extLst>
          </p:cNvPr>
          <p:cNvSpPr txBox="1"/>
          <p:nvPr/>
        </p:nvSpPr>
        <p:spPr>
          <a:xfrm>
            <a:off x="487017" y="6248400"/>
            <a:ext cx="11390244" cy="381000"/>
          </a:xfrm>
          <a:prstGeom prst="rect">
            <a:avLst/>
          </a:prstGeom>
          <a:solidFill>
            <a:srgbClr val="009051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www.osyconsortium.org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6DE528F-6964-4449-8F5D-194B6A070BC7}"/>
              </a:ext>
            </a:extLst>
          </p:cNvPr>
          <p:cNvCxnSpPr>
            <a:cxnSpLocks/>
          </p:cNvCxnSpPr>
          <p:nvPr/>
        </p:nvCxnSpPr>
        <p:spPr>
          <a:xfrm>
            <a:off x="487017" y="1554163"/>
            <a:ext cx="11121886" cy="0"/>
          </a:xfrm>
          <a:prstGeom prst="line">
            <a:avLst/>
          </a:prstGeom>
          <a:ln>
            <a:solidFill>
              <a:srgbClr val="00905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F7E8459-DAAE-5B46-8639-4B355D3B120C}"/>
              </a:ext>
            </a:extLst>
          </p:cNvPr>
          <p:cNvSpPr txBox="1">
            <a:spLocks/>
          </p:cNvSpPr>
          <p:nvPr/>
        </p:nvSpPr>
        <p:spPr>
          <a:xfrm>
            <a:off x="883331" y="2678450"/>
            <a:ext cx="4951412" cy="3951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dirty="0"/>
              <a:t>Time allows the individual student to ask specific questions</a:t>
            </a:r>
          </a:p>
          <a:p>
            <a:r>
              <a:rPr lang="en-US" altLang="en-US" sz="2400" dirty="0"/>
              <a:t>Student is instructed and lessons paced at his/her level</a:t>
            </a:r>
          </a:p>
          <a:p>
            <a:r>
              <a:rPr lang="en-US" altLang="en-US" sz="2400" dirty="0"/>
              <a:t>Goals are established to meet the individual student’s needs</a:t>
            </a:r>
          </a:p>
          <a:p>
            <a:r>
              <a:rPr lang="en-US" altLang="en-US" sz="2400" dirty="0"/>
              <a:t>Allows for individual perspectives and approaches</a:t>
            </a: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B6D39F18-2ADB-4A46-BF22-1FD552C9C7DD}"/>
              </a:ext>
            </a:extLst>
          </p:cNvPr>
          <p:cNvSpPr txBox="1">
            <a:spLocks/>
          </p:cNvSpPr>
          <p:nvPr/>
        </p:nvSpPr>
        <p:spPr>
          <a:xfrm>
            <a:off x="883331" y="1898766"/>
            <a:ext cx="4617583" cy="639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dirty="0"/>
              <a:t>One-on-One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431D5578-ADC9-A44F-89F8-E2BDDCEADB05}"/>
              </a:ext>
            </a:extLst>
          </p:cNvPr>
          <p:cNvSpPr txBox="1">
            <a:spLocks/>
          </p:cNvSpPr>
          <p:nvPr/>
        </p:nvSpPr>
        <p:spPr>
          <a:xfrm>
            <a:off x="6142303" y="1898766"/>
            <a:ext cx="5149811" cy="6397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dirty="0"/>
              <a:t>Small Group</a:t>
            </a:r>
          </a:p>
        </p:txBody>
      </p:sp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58615222-7A69-2144-8E9B-B9D67A513030}"/>
              </a:ext>
            </a:extLst>
          </p:cNvPr>
          <p:cNvSpPr txBox="1">
            <a:spLocks/>
          </p:cNvSpPr>
          <p:nvPr/>
        </p:nvSpPr>
        <p:spPr>
          <a:xfrm>
            <a:off x="6142303" y="2678112"/>
            <a:ext cx="5149811" cy="39512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dirty="0"/>
              <a:t>Students may interact more with each other, less with instructor</a:t>
            </a:r>
          </a:p>
          <a:p>
            <a:r>
              <a:rPr lang="en-US" altLang="en-US" sz="2400" dirty="0"/>
              <a:t>Multiple abilities and backgrounds require adjusted pacing</a:t>
            </a:r>
          </a:p>
          <a:p>
            <a:r>
              <a:rPr lang="en-US" altLang="en-US" sz="2400" dirty="0"/>
              <a:t>Goals are designed for the general needs of the group</a:t>
            </a:r>
          </a:p>
          <a:p>
            <a:r>
              <a:rPr lang="en-US" altLang="en-US" sz="2400" dirty="0"/>
              <a:t>Allows for multiple perspectives and approaches</a:t>
            </a:r>
          </a:p>
        </p:txBody>
      </p:sp>
    </p:spTree>
    <p:extLst>
      <p:ext uri="{BB962C8B-B14F-4D97-AF65-F5344CB8AC3E}">
        <p14:creationId xmlns:p14="http://schemas.microsoft.com/office/powerpoint/2010/main" val="4281378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B3C32-67E6-614D-B0CE-9B293AFD8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303" y="467342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en-US" sz="4000" dirty="0"/>
              <a:t>Tips for One-on-One Instruction</a:t>
            </a:r>
            <a:endParaRPr lang="en-US" dirty="0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AA95B664-F9C7-1D4A-9463-50FD670A47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964" y="228600"/>
            <a:ext cx="2433249" cy="7464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FF6F2CE-E66C-3141-B087-79BF8AC4D38F}"/>
              </a:ext>
            </a:extLst>
          </p:cNvPr>
          <p:cNvSpPr txBox="1"/>
          <p:nvPr/>
        </p:nvSpPr>
        <p:spPr>
          <a:xfrm>
            <a:off x="487017" y="6248400"/>
            <a:ext cx="11390244" cy="381000"/>
          </a:xfrm>
          <a:prstGeom prst="rect">
            <a:avLst/>
          </a:prstGeom>
          <a:solidFill>
            <a:srgbClr val="009051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www.osyconsortium.org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6DE528F-6964-4449-8F5D-194B6A070BC7}"/>
              </a:ext>
            </a:extLst>
          </p:cNvPr>
          <p:cNvCxnSpPr>
            <a:cxnSpLocks/>
          </p:cNvCxnSpPr>
          <p:nvPr/>
        </p:nvCxnSpPr>
        <p:spPr>
          <a:xfrm>
            <a:off x="487017" y="1554163"/>
            <a:ext cx="11121886" cy="0"/>
          </a:xfrm>
          <a:prstGeom prst="line">
            <a:avLst/>
          </a:prstGeom>
          <a:ln>
            <a:solidFill>
              <a:srgbClr val="00905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3" name="Content Placeholder 10">
            <a:extLst>
              <a:ext uri="{FF2B5EF4-FFF2-40B4-BE49-F238E27FC236}">
                <a16:creationId xmlns:a16="http://schemas.microsoft.com/office/drawing/2014/main" id="{234DE3DA-7D31-0947-B7C9-068188E9D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2400" dirty="0"/>
              <a:t>Keep your lesson real and relatable.</a:t>
            </a:r>
          </a:p>
          <a:p>
            <a:pPr eaLnBrk="1" hangingPunct="1">
              <a:defRPr/>
            </a:pPr>
            <a:r>
              <a:rPr lang="en-US" altLang="en-US" sz="2400" dirty="0"/>
              <a:t>Help students apply learning to their daily life.</a:t>
            </a:r>
          </a:p>
          <a:p>
            <a:pPr eaLnBrk="1" hangingPunct="1">
              <a:defRPr/>
            </a:pPr>
            <a:r>
              <a:rPr lang="en-US" altLang="en-US" sz="2400" dirty="0"/>
              <a:t>Make sure to vary your approach to keep it </a:t>
            </a:r>
          </a:p>
          <a:p>
            <a:pPr marL="0" indent="0" eaLnBrk="1" hangingPunct="1">
              <a:buNone/>
              <a:defRPr/>
            </a:pPr>
            <a:r>
              <a:rPr lang="en-US" altLang="en-US" sz="2400" dirty="0"/>
              <a:t>fresh.</a:t>
            </a:r>
          </a:p>
          <a:p>
            <a:pPr eaLnBrk="1" hangingPunct="1">
              <a:defRPr/>
            </a:pPr>
            <a:r>
              <a:rPr lang="en-US" altLang="en-US" sz="2400" dirty="0"/>
              <a:t>Utilize humor.</a:t>
            </a:r>
          </a:p>
          <a:p>
            <a:pPr eaLnBrk="1" hangingPunct="1">
              <a:defRPr/>
            </a:pPr>
            <a:r>
              <a:rPr lang="en-US" altLang="en-US" sz="2400" dirty="0"/>
              <a:t>Tailor lessons to student’s interests or needs.</a:t>
            </a:r>
          </a:p>
          <a:p>
            <a:pPr eaLnBrk="1" hangingPunct="1">
              <a:defRPr/>
            </a:pPr>
            <a:r>
              <a:rPr lang="en-US" altLang="en-US" sz="2400" dirty="0"/>
              <a:t>Foster independent learning.</a:t>
            </a:r>
          </a:p>
          <a:p>
            <a:pPr eaLnBrk="1" hangingPunct="1">
              <a:defRPr/>
            </a:pPr>
            <a:r>
              <a:rPr lang="en-US" altLang="en-US" sz="2400" dirty="0"/>
              <a:t>Pause frequently and wait for student to</a:t>
            </a:r>
          </a:p>
          <a:p>
            <a:pPr marL="0" indent="0" eaLnBrk="1" hangingPunct="1">
              <a:buNone/>
              <a:defRPr/>
            </a:pPr>
            <a:r>
              <a:rPr lang="en-US" altLang="en-US" sz="2400" dirty="0"/>
              <a:t>respond to questions.</a:t>
            </a:r>
          </a:p>
          <a:p>
            <a:pPr marL="0" indent="0" eaLnBrk="1" hangingPunct="1">
              <a:buNone/>
              <a:defRPr/>
            </a:pPr>
            <a:endParaRPr lang="en-US" alt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0E5BE9-0A84-7142-98CF-F34ED327425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5403" y="1792905"/>
            <a:ext cx="51435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062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B3C32-67E6-614D-B0CE-9B293AFD8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303" y="467342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en-US" sz="4000" dirty="0"/>
              <a:t>Tips for One-on-One Instruction </a:t>
            </a:r>
            <a:r>
              <a:rPr lang="en-US" sz="4000" dirty="0" err="1"/>
              <a:t>cont</a:t>
            </a:r>
            <a:r>
              <a:rPr lang="en-US" sz="4000" dirty="0"/>
              <a:t>…</a:t>
            </a:r>
            <a:endParaRPr lang="en-US" dirty="0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AA95B664-F9C7-1D4A-9463-50FD670A47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964" y="228600"/>
            <a:ext cx="2433249" cy="7464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FF6F2CE-E66C-3141-B087-79BF8AC4D38F}"/>
              </a:ext>
            </a:extLst>
          </p:cNvPr>
          <p:cNvSpPr txBox="1"/>
          <p:nvPr/>
        </p:nvSpPr>
        <p:spPr>
          <a:xfrm>
            <a:off x="487017" y="6248400"/>
            <a:ext cx="11390244" cy="381000"/>
          </a:xfrm>
          <a:prstGeom prst="rect">
            <a:avLst/>
          </a:prstGeom>
          <a:solidFill>
            <a:srgbClr val="009051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www.osyconsortium.org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6DE528F-6964-4449-8F5D-194B6A070BC7}"/>
              </a:ext>
            </a:extLst>
          </p:cNvPr>
          <p:cNvCxnSpPr>
            <a:cxnSpLocks/>
          </p:cNvCxnSpPr>
          <p:nvPr/>
        </p:nvCxnSpPr>
        <p:spPr>
          <a:xfrm>
            <a:off x="487017" y="1554163"/>
            <a:ext cx="11121886" cy="0"/>
          </a:xfrm>
          <a:prstGeom prst="line">
            <a:avLst/>
          </a:prstGeom>
          <a:ln>
            <a:solidFill>
              <a:srgbClr val="00905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C40E5BE9-0A84-7142-98CF-F34ED327425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3675" y="1792905"/>
            <a:ext cx="4335228" cy="2890152"/>
          </a:xfrm>
          <a:prstGeom prst="rect">
            <a:avLst/>
          </a:prstGeom>
        </p:spPr>
      </p:pic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A7DD776C-BBAC-1844-A0C3-8691D49DEF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 altLang="en-US" sz="2400" dirty="0"/>
          </a:p>
          <a:p>
            <a:pPr eaLnBrk="1" hangingPunct="1">
              <a:defRPr/>
            </a:pPr>
            <a:r>
              <a:rPr lang="en-US" altLang="en-US" sz="3200" dirty="0"/>
              <a:t>Encourage creativity.</a:t>
            </a:r>
          </a:p>
          <a:p>
            <a:pPr eaLnBrk="1" hangingPunct="1">
              <a:defRPr/>
            </a:pPr>
            <a:r>
              <a:rPr lang="en-US" altLang="en-US" sz="3200" dirty="0"/>
              <a:t>Assess through games.</a:t>
            </a:r>
          </a:p>
          <a:p>
            <a:pPr eaLnBrk="1" hangingPunct="1">
              <a:defRPr/>
            </a:pPr>
            <a:r>
              <a:rPr lang="en-US" altLang="en-US" sz="3200" dirty="0"/>
              <a:t>Seek feedback (ask the student </a:t>
            </a:r>
          </a:p>
          <a:p>
            <a:pPr marL="0" indent="0" eaLnBrk="1" hangingPunct="1">
              <a:buNone/>
              <a:defRPr/>
            </a:pPr>
            <a:r>
              <a:rPr lang="en-US" altLang="en-US" sz="3200" dirty="0"/>
              <a:t>whether he or she is finding the lessons </a:t>
            </a:r>
          </a:p>
          <a:p>
            <a:pPr marL="0" indent="0" eaLnBrk="1" hangingPunct="1">
              <a:buNone/>
              <a:defRPr/>
            </a:pPr>
            <a:r>
              <a:rPr lang="en-US" altLang="en-US" sz="3200" dirty="0"/>
              <a:t>valuable and how to improve).</a:t>
            </a:r>
          </a:p>
          <a:p>
            <a:pPr eaLnBrk="1" hangingPunct="1">
              <a:defRPr/>
            </a:pPr>
            <a:r>
              <a:rPr lang="en-US" altLang="en-US" sz="3200" dirty="0"/>
              <a:t>Cater the lesson to the student’s learning style.</a:t>
            </a:r>
          </a:p>
        </p:txBody>
      </p:sp>
    </p:spTree>
    <p:extLst>
      <p:ext uri="{BB962C8B-B14F-4D97-AF65-F5344CB8AC3E}">
        <p14:creationId xmlns:p14="http://schemas.microsoft.com/office/powerpoint/2010/main" val="11543353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1627</TotalTime>
  <Words>1049</Words>
  <Application>Microsoft Macintosh PowerPoint</Application>
  <PresentationFormat>Widescreen</PresentationFormat>
  <Paragraphs>164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Office Theme</vt:lpstr>
      <vt:lpstr>Professional Learning</vt:lpstr>
      <vt:lpstr>Acknowledgements</vt:lpstr>
      <vt:lpstr>Statement of Purpose</vt:lpstr>
      <vt:lpstr>Tips &amp; Techniques</vt:lpstr>
      <vt:lpstr>Before the Lesson:  Elements to Consider</vt:lpstr>
      <vt:lpstr>Before the Lesson:  Questions to Consider</vt:lpstr>
      <vt:lpstr>Comparing Instructional Settings</vt:lpstr>
      <vt:lpstr>Tips for One-on-One Instruction</vt:lpstr>
      <vt:lpstr>Tips for One-on-One Instruction cont…</vt:lpstr>
      <vt:lpstr>Considerations for  One-on-One Instruction cont…</vt:lpstr>
      <vt:lpstr>Considerations for  One-on-One Instruction cont…</vt:lpstr>
      <vt:lpstr>Tips for Small Group Instruction</vt:lpstr>
      <vt:lpstr>Tips for Small Group Instruction</vt:lpstr>
      <vt:lpstr>Considerations for Small Group Instruction</vt:lpstr>
      <vt:lpstr>After Instruction: Questions to Ask Yourself</vt:lpstr>
      <vt:lpstr>After Instruction: Questions to Ask Yourself</vt:lpstr>
    </vt:vector>
  </TitlesOfParts>
  <Company>GCECNJ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Perez, Janette</dc:creator>
  <cp:lastModifiedBy>Susanna Bartee</cp:lastModifiedBy>
  <cp:revision>350</cp:revision>
  <cp:lastPrinted>2017-05-11T16:55:46Z</cp:lastPrinted>
  <dcterms:created xsi:type="dcterms:W3CDTF">2017-04-27T14:28:57Z</dcterms:created>
  <dcterms:modified xsi:type="dcterms:W3CDTF">2025-01-30T17:05:21Z</dcterms:modified>
</cp:coreProperties>
</file>