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8"/>
  </p:notesMasterIdLst>
  <p:handoutMasterIdLst>
    <p:handoutMasterId r:id="rId29"/>
  </p:handoutMasterIdLst>
  <p:sldIdLst>
    <p:sldId id="259" r:id="rId2"/>
    <p:sldId id="270" r:id="rId3"/>
    <p:sldId id="271" r:id="rId4"/>
    <p:sldId id="272" r:id="rId5"/>
    <p:sldId id="291" r:id="rId6"/>
    <p:sldId id="273" r:id="rId7"/>
    <p:sldId id="274" r:id="rId8"/>
    <p:sldId id="275" r:id="rId9"/>
    <p:sldId id="276" r:id="rId10"/>
    <p:sldId id="279" r:id="rId11"/>
    <p:sldId id="280" r:id="rId12"/>
    <p:sldId id="294" r:id="rId13"/>
    <p:sldId id="295" r:id="rId14"/>
    <p:sldId id="292" r:id="rId15"/>
    <p:sldId id="266" r:id="rId16"/>
    <p:sldId id="293" r:id="rId17"/>
    <p:sldId id="267" r:id="rId18"/>
    <p:sldId id="284" r:id="rId19"/>
    <p:sldId id="285" r:id="rId20"/>
    <p:sldId id="268" r:id="rId21"/>
    <p:sldId id="288" r:id="rId22"/>
    <p:sldId id="290" r:id="rId23"/>
    <p:sldId id="289" r:id="rId24"/>
    <p:sldId id="286" r:id="rId25"/>
    <p:sldId id="269" r:id="rId26"/>
    <p:sldId id="278"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77" autoAdjust="0"/>
    <p:restoredTop sz="91429" autoAdjust="0"/>
  </p:normalViewPr>
  <p:slideViewPr>
    <p:cSldViewPr snapToGrid="0" snapToObjects="1">
      <p:cViewPr varScale="1">
        <p:scale>
          <a:sx n="117" d="100"/>
          <a:sy n="117" d="100"/>
        </p:scale>
        <p:origin x="195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58ECAB-CA36-49A5-9AC2-4CF14BED8558}" type="doc">
      <dgm:prSet loTypeId="urn:microsoft.com/office/officeart/2005/8/layout/venn1" loCatId="relationship" qsTypeId="urn:microsoft.com/office/officeart/2005/8/quickstyle/simple1" qsCatId="simple" csTypeId="urn:microsoft.com/office/officeart/2005/8/colors/accent1_2" csCatId="accent1" phldr="1"/>
      <dgm:spPr/>
    </dgm:pt>
    <dgm:pt modelId="{E5F81100-BA38-4DA7-BAC4-7FCF5B8923A0}">
      <dgm:prSet phldrT="[Text]"/>
      <dgm:spPr>
        <a:solidFill>
          <a:schemeClr val="accent4">
            <a:lumMod val="40000"/>
            <a:lumOff val="60000"/>
          </a:schemeClr>
        </a:solidFill>
      </dgm:spPr>
      <dgm:t>
        <a:bodyPr/>
        <a:lstStyle/>
        <a:p>
          <a:r>
            <a:rPr lang="en-US" dirty="0"/>
            <a:t>Event</a:t>
          </a:r>
        </a:p>
      </dgm:t>
    </dgm:pt>
    <dgm:pt modelId="{58C13AC5-6BCC-4311-A58B-2BFF29A6ED81}" type="parTrans" cxnId="{B03C2772-697D-4B24-9552-28F296345B9F}">
      <dgm:prSet/>
      <dgm:spPr/>
      <dgm:t>
        <a:bodyPr/>
        <a:lstStyle/>
        <a:p>
          <a:endParaRPr lang="en-US"/>
        </a:p>
      </dgm:t>
    </dgm:pt>
    <dgm:pt modelId="{95F482AE-0CD1-4471-AC1D-6FAEE548BD97}" type="sibTrans" cxnId="{B03C2772-697D-4B24-9552-28F296345B9F}">
      <dgm:prSet/>
      <dgm:spPr/>
      <dgm:t>
        <a:bodyPr/>
        <a:lstStyle/>
        <a:p>
          <a:endParaRPr lang="en-US"/>
        </a:p>
      </dgm:t>
    </dgm:pt>
    <dgm:pt modelId="{DAEA01EE-9341-4CEE-AE61-047967CE03A0}">
      <dgm:prSet phldrT="[Text]"/>
      <dgm:spPr>
        <a:solidFill>
          <a:schemeClr val="accent3">
            <a:lumMod val="60000"/>
            <a:lumOff val="40000"/>
            <a:alpha val="50000"/>
          </a:schemeClr>
        </a:solidFill>
      </dgm:spPr>
      <dgm:t>
        <a:bodyPr/>
        <a:lstStyle/>
        <a:p>
          <a:r>
            <a:rPr lang="en-US" dirty="0"/>
            <a:t>Effect</a:t>
          </a:r>
        </a:p>
      </dgm:t>
    </dgm:pt>
    <dgm:pt modelId="{77A33FB7-3705-4769-B387-95283EE7B5FA}" type="parTrans" cxnId="{137BC06D-3C89-4376-A298-8617177AA460}">
      <dgm:prSet/>
      <dgm:spPr/>
      <dgm:t>
        <a:bodyPr/>
        <a:lstStyle/>
        <a:p>
          <a:endParaRPr lang="en-US"/>
        </a:p>
      </dgm:t>
    </dgm:pt>
    <dgm:pt modelId="{EE152A20-3CBF-4FC3-939F-6DD5A2E93C19}" type="sibTrans" cxnId="{137BC06D-3C89-4376-A298-8617177AA460}">
      <dgm:prSet/>
      <dgm:spPr/>
      <dgm:t>
        <a:bodyPr/>
        <a:lstStyle/>
        <a:p>
          <a:endParaRPr lang="en-US"/>
        </a:p>
      </dgm:t>
    </dgm:pt>
    <dgm:pt modelId="{99A8F968-D7FF-4508-9B81-03965C2F4771}">
      <dgm:prSet phldrT="[Text]"/>
      <dgm:spPr>
        <a:solidFill>
          <a:schemeClr val="accent6">
            <a:lumMod val="60000"/>
            <a:lumOff val="40000"/>
            <a:alpha val="50000"/>
          </a:schemeClr>
        </a:solidFill>
      </dgm:spPr>
      <dgm:t>
        <a:bodyPr/>
        <a:lstStyle/>
        <a:p>
          <a:r>
            <a:rPr lang="en-US" dirty="0"/>
            <a:t>Experience of Event</a:t>
          </a:r>
        </a:p>
      </dgm:t>
    </dgm:pt>
    <dgm:pt modelId="{EBB8D9D7-0FAD-430A-944F-7C244CE4247C}" type="parTrans" cxnId="{EF075D21-90DD-46F5-917B-9321AEE01AC1}">
      <dgm:prSet/>
      <dgm:spPr/>
      <dgm:t>
        <a:bodyPr/>
        <a:lstStyle/>
        <a:p>
          <a:endParaRPr lang="en-US"/>
        </a:p>
      </dgm:t>
    </dgm:pt>
    <dgm:pt modelId="{6663760C-70B8-481F-AD82-1F7ABC2132B1}" type="sibTrans" cxnId="{EF075D21-90DD-46F5-917B-9321AEE01AC1}">
      <dgm:prSet/>
      <dgm:spPr/>
      <dgm:t>
        <a:bodyPr/>
        <a:lstStyle/>
        <a:p>
          <a:endParaRPr lang="en-US"/>
        </a:p>
      </dgm:t>
    </dgm:pt>
    <dgm:pt modelId="{47D7026D-653C-4C62-84C5-1772F1332B91}" type="pres">
      <dgm:prSet presAssocID="{DC58ECAB-CA36-49A5-9AC2-4CF14BED8558}" presName="compositeShape" presStyleCnt="0">
        <dgm:presLayoutVars>
          <dgm:chMax val="7"/>
          <dgm:dir/>
          <dgm:resizeHandles val="exact"/>
        </dgm:presLayoutVars>
      </dgm:prSet>
      <dgm:spPr/>
    </dgm:pt>
    <dgm:pt modelId="{B372F4FC-626A-47F2-B957-F0838391BBC6}" type="pres">
      <dgm:prSet presAssocID="{E5F81100-BA38-4DA7-BAC4-7FCF5B8923A0}" presName="circ1" presStyleLbl="vennNode1" presStyleIdx="0" presStyleCnt="3"/>
      <dgm:spPr/>
    </dgm:pt>
    <dgm:pt modelId="{B35EF613-6953-43B7-BBB4-37235D31BF5E}" type="pres">
      <dgm:prSet presAssocID="{E5F81100-BA38-4DA7-BAC4-7FCF5B8923A0}" presName="circ1Tx" presStyleLbl="revTx" presStyleIdx="0" presStyleCnt="0">
        <dgm:presLayoutVars>
          <dgm:chMax val="0"/>
          <dgm:chPref val="0"/>
          <dgm:bulletEnabled val="1"/>
        </dgm:presLayoutVars>
      </dgm:prSet>
      <dgm:spPr/>
    </dgm:pt>
    <dgm:pt modelId="{43D3312B-0DC8-47B9-A446-E51E5804840A}" type="pres">
      <dgm:prSet presAssocID="{DAEA01EE-9341-4CEE-AE61-047967CE03A0}" presName="circ2" presStyleLbl="vennNode1" presStyleIdx="1" presStyleCnt="3"/>
      <dgm:spPr/>
    </dgm:pt>
    <dgm:pt modelId="{4109C156-2BD7-495F-AD02-C7B517666F82}" type="pres">
      <dgm:prSet presAssocID="{DAEA01EE-9341-4CEE-AE61-047967CE03A0}" presName="circ2Tx" presStyleLbl="revTx" presStyleIdx="0" presStyleCnt="0">
        <dgm:presLayoutVars>
          <dgm:chMax val="0"/>
          <dgm:chPref val="0"/>
          <dgm:bulletEnabled val="1"/>
        </dgm:presLayoutVars>
      </dgm:prSet>
      <dgm:spPr/>
    </dgm:pt>
    <dgm:pt modelId="{9EB5092D-1466-45D1-9C81-3B2F152F66E4}" type="pres">
      <dgm:prSet presAssocID="{99A8F968-D7FF-4508-9B81-03965C2F4771}" presName="circ3" presStyleLbl="vennNode1" presStyleIdx="2" presStyleCnt="3"/>
      <dgm:spPr/>
    </dgm:pt>
    <dgm:pt modelId="{4F84A3CD-AE30-4AF5-B4BE-B8D19DF5FCCD}" type="pres">
      <dgm:prSet presAssocID="{99A8F968-D7FF-4508-9B81-03965C2F4771}" presName="circ3Tx" presStyleLbl="revTx" presStyleIdx="0" presStyleCnt="0">
        <dgm:presLayoutVars>
          <dgm:chMax val="0"/>
          <dgm:chPref val="0"/>
          <dgm:bulletEnabled val="1"/>
        </dgm:presLayoutVars>
      </dgm:prSet>
      <dgm:spPr/>
    </dgm:pt>
  </dgm:ptLst>
  <dgm:cxnLst>
    <dgm:cxn modelId="{EF075D21-90DD-46F5-917B-9321AEE01AC1}" srcId="{DC58ECAB-CA36-49A5-9AC2-4CF14BED8558}" destId="{99A8F968-D7FF-4508-9B81-03965C2F4771}" srcOrd="2" destOrd="0" parTransId="{EBB8D9D7-0FAD-430A-944F-7C244CE4247C}" sibTransId="{6663760C-70B8-481F-AD82-1F7ABC2132B1}"/>
    <dgm:cxn modelId="{78959157-1F14-4896-9329-E7B90B320D7E}" type="presOf" srcId="{DC58ECAB-CA36-49A5-9AC2-4CF14BED8558}" destId="{47D7026D-653C-4C62-84C5-1772F1332B91}" srcOrd="0" destOrd="0" presId="urn:microsoft.com/office/officeart/2005/8/layout/venn1"/>
    <dgm:cxn modelId="{137BC06D-3C89-4376-A298-8617177AA460}" srcId="{DC58ECAB-CA36-49A5-9AC2-4CF14BED8558}" destId="{DAEA01EE-9341-4CEE-AE61-047967CE03A0}" srcOrd="1" destOrd="0" parTransId="{77A33FB7-3705-4769-B387-95283EE7B5FA}" sibTransId="{EE152A20-3CBF-4FC3-939F-6DD5A2E93C19}"/>
    <dgm:cxn modelId="{878DE171-0CEE-4006-B042-A094C53AA44A}" type="presOf" srcId="{99A8F968-D7FF-4508-9B81-03965C2F4771}" destId="{4F84A3CD-AE30-4AF5-B4BE-B8D19DF5FCCD}" srcOrd="1" destOrd="0" presId="urn:microsoft.com/office/officeart/2005/8/layout/venn1"/>
    <dgm:cxn modelId="{B03C2772-697D-4B24-9552-28F296345B9F}" srcId="{DC58ECAB-CA36-49A5-9AC2-4CF14BED8558}" destId="{E5F81100-BA38-4DA7-BAC4-7FCF5B8923A0}" srcOrd="0" destOrd="0" parTransId="{58C13AC5-6BCC-4311-A58B-2BFF29A6ED81}" sibTransId="{95F482AE-0CD1-4471-AC1D-6FAEE548BD97}"/>
    <dgm:cxn modelId="{3FD48778-B5FB-478F-AEAE-C56B3BE533F4}" type="presOf" srcId="{DAEA01EE-9341-4CEE-AE61-047967CE03A0}" destId="{4109C156-2BD7-495F-AD02-C7B517666F82}" srcOrd="1" destOrd="0" presId="urn:microsoft.com/office/officeart/2005/8/layout/venn1"/>
    <dgm:cxn modelId="{AF6A1D98-8A8A-4CB9-8559-4B66EAD6C35E}" type="presOf" srcId="{DAEA01EE-9341-4CEE-AE61-047967CE03A0}" destId="{43D3312B-0DC8-47B9-A446-E51E5804840A}" srcOrd="0" destOrd="0" presId="urn:microsoft.com/office/officeart/2005/8/layout/venn1"/>
    <dgm:cxn modelId="{3BD6CF9A-BCCC-4DF2-BD77-87ABE6E64A97}" type="presOf" srcId="{E5F81100-BA38-4DA7-BAC4-7FCF5B8923A0}" destId="{B372F4FC-626A-47F2-B957-F0838391BBC6}" srcOrd="0" destOrd="0" presId="urn:microsoft.com/office/officeart/2005/8/layout/venn1"/>
    <dgm:cxn modelId="{F3E3FDB2-3224-48AC-AECF-DB20B4C36960}" type="presOf" srcId="{E5F81100-BA38-4DA7-BAC4-7FCF5B8923A0}" destId="{B35EF613-6953-43B7-BBB4-37235D31BF5E}" srcOrd="1" destOrd="0" presId="urn:microsoft.com/office/officeart/2005/8/layout/venn1"/>
    <dgm:cxn modelId="{AE4436B5-273D-4F15-A2BF-928128C2E598}" type="presOf" srcId="{99A8F968-D7FF-4508-9B81-03965C2F4771}" destId="{9EB5092D-1466-45D1-9C81-3B2F152F66E4}" srcOrd="0" destOrd="0" presId="urn:microsoft.com/office/officeart/2005/8/layout/venn1"/>
    <dgm:cxn modelId="{92C78CDE-4A3F-48E4-BD46-D1C039A114F7}" type="presParOf" srcId="{47D7026D-653C-4C62-84C5-1772F1332B91}" destId="{B372F4FC-626A-47F2-B957-F0838391BBC6}" srcOrd="0" destOrd="0" presId="urn:microsoft.com/office/officeart/2005/8/layout/venn1"/>
    <dgm:cxn modelId="{68A1F60A-8FBC-4355-8A9F-9A53E2E5D69B}" type="presParOf" srcId="{47D7026D-653C-4C62-84C5-1772F1332B91}" destId="{B35EF613-6953-43B7-BBB4-37235D31BF5E}" srcOrd="1" destOrd="0" presId="urn:microsoft.com/office/officeart/2005/8/layout/venn1"/>
    <dgm:cxn modelId="{8D7BF1B9-C883-4AFC-8592-989C150802DA}" type="presParOf" srcId="{47D7026D-653C-4C62-84C5-1772F1332B91}" destId="{43D3312B-0DC8-47B9-A446-E51E5804840A}" srcOrd="2" destOrd="0" presId="urn:microsoft.com/office/officeart/2005/8/layout/venn1"/>
    <dgm:cxn modelId="{9A0C25DE-579F-4FB8-9466-6A6D0C0578D5}" type="presParOf" srcId="{47D7026D-653C-4C62-84C5-1772F1332B91}" destId="{4109C156-2BD7-495F-AD02-C7B517666F82}" srcOrd="3" destOrd="0" presId="urn:microsoft.com/office/officeart/2005/8/layout/venn1"/>
    <dgm:cxn modelId="{8341B25A-FD11-4458-8A71-7F1C2ABC6863}" type="presParOf" srcId="{47D7026D-653C-4C62-84C5-1772F1332B91}" destId="{9EB5092D-1466-45D1-9C81-3B2F152F66E4}" srcOrd="4" destOrd="0" presId="urn:microsoft.com/office/officeart/2005/8/layout/venn1"/>
    <dgm:cxn modelId="{8D0804A5-1220-41DD-936F-258187AAE1FB}" type="presParOf" srcId="{47D7026D-653C-4C62-84C5-1772F1332B91}" destId="{4F84A3CD-AE30-4AF5-B4BE-B8D19DF5FCCD}"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586ED09-AF0A-4814-8019-716D0FD711C2}" type="doc">
      <dgm:prSet loTypeId="urn:microsoft.com/office/officeart/2005/8/layout/cycle2" loCatId="cycle" qsTypeId="urn:microsoft.com/office/officeart/2005/8/quickstyle/simple1" qsCatId="simple" csTypeId="urn:microsoft.com/office/officeart/2005/8/colors/colorful1#1" csCatId="colorful" phldr="1"/>
      <dgm:spPr/>
      <dgm:t>
        <a:bodyPr/>
        <a:lstStyle/>
        <a:p>
          <a:endParaRPr lang="en-US"/>
        </a:p>
      </dgm:t>
    </dgm:pt>
    <dgm:pt modelId="{7AADF5C3-277F-4848-8DB8-628D834F4CAE}">
      <dgm:prSet phldrT="[Text]"/>
      <dgm:spPr/>
      <dgm:t>
        <a:bodyPr/>
        <a:lstStyle/>
        <a:p>
          <a:r>
            <a:rPr lang="en-US" dirty="0"/>
            <a:t>Trauma</a:t>
          </a:r>
        </a:p>
      </dgm:t>
    </dgm:pt>
    <dgm:pt modelId="{8C3D7603-31CB-4F15-94C5-131A295B795B}" type="parTrans" cxnId="{C2BB4114-330B-4131-9C33-ABA226BD8584}">
      <dgm:prSet/>
      <dgm:spPr/>
      <dgm:t>
        <a:bodyPr/>
        <a:lstStyle/>
        <a:p>
          <a:endParaRPr lang="en-US"/>
        </a:p>
      </dgm:t>
    </dgm:pt>
    <dgm:pt modelId="{1FEA2097-8B98-48B5-AFD9-A7EE674123BC}" type="sibTrans" cxnId="{C2BB4114-330B-4131-9C33-ABA226BD8584}">
      <dgm:prSet/>
      <dgm:spPr/>
      <dgm:t>
        <a:bodyPr/>
        <a:lstStyle/>
        <a:p>
          <a:endParaRPr lang="en-US"/>
        </a:p>
      </dgm:t>
    </dgm:pt>
    <dgm:pt modelId="{77828C2E-55AF-4F1B-A231-31F2D071E5CC}">
      <dgm:prSet phldrT="[Text]"/>
      <dgm:spPr/>
      <dgm:t>
        <a:bodyPr/>
        <a:lstStyle/>
        <a:p>
          <a:r>
            <a:rPr lang="en-US" dirty="0"/>
            <a:t>Emotional Dysregulation</a:t>
          </a:r>
        </a:p>
      </dgm:t>
    </dgm:pt>
    <dgm:pt modelId="{6BBC1776-BE1B-4804-937B-C03AF648C859}" type="parTrans" cxnId="{6A41063D-26A5-4091-A499-BB77F68590D5}">
      <dgm:prSet/>
      <dgm:spPr/>
      <dgm:t>
        <a:bodyPr/>
        <a:lstStyle/>
        <a:p>
          <a:endParaRPr lang="en-US"/>
        </a:p>
      </dgm:t>
    </dgm:pt>
    <dgm:pt modelId="{54AD74A5-52F4-4062-BFCD-CC2E2D7EB0AF}" type="sibTrans" cxnId="{6A41063D-26A5-4091-A499-BB77F68590D5}">
      <dgm:prSet/>
      <dgm:spPr/>
      <dgm:t>
        <a:bodyPr/>
        <a:lstStyle/>
        <a:p>
          <a:endParaRPr lang="en-US"/>
        </a:p>
      </dgm:t>
    </dgm:pt>
    <dgm:pt modelId="{5CA02D98-74F7-47C6-BC75-23AF1C85A4FC}">
      <dgm:prSet phldrT="[Text]"/>
      <dgm:spPr/>
      <dgm:t>
        <a:bodyPr/>
        <a:lstStyle/>
        <a:p>
          <a:r>
            <a:rPr lang="en-US" dirty="0"/>
            <a:t>Loss of Safety</a:t>
          </a:r>
        </a:p>
      </dgm:t>
    </dgm:pt>
    <dgm:pt modelId="{D71F39F6-2606-4C82-9917-3EDDAB49C26F}" type="parTrans" cxnId="{D415B365-6B5F-4C35-8FEB-52F29FE7B02E}">
      <dgm:prSet/>
      <dgm:spPr/>
      <dgm:t>
        <a:bodyPr/>
        <a:lstStyle/>
        <a:p>
          <a:endParaRPr lang="en-US"/>
        </a:p>
      </dgm:t>
    </dgm:pt>
    <dgm:pt modelId="{FBFE3966-482B-41D8-8EAA-B3BA382CBC7D}" type="sibTrans" cxnId="{D415B365-6B5F-4C35-8FEB-52F29FE7B02E}">
      <dgm:prSet/>
      <dgm:spPr/>
      <dgm:t>
        <a:bodyPr/>
        <a:lstStyle/>
        <a:p>
          <a:endParaRPr lang="en-US"/>
        </a:p>
      </dgm:t>
    </dgm:pt>
    <dgm:pt modelId="{7549D4B0-0FA7-4870-8772-DB3FCF1192E3}">
      <dgm:prSet phldrT="[Text]"/>
      <dgm:spPr/>
      <dgm:t>
        <a:bodyPr/>
        <a:lstStyle/>
        <a:p>
          <a:r>
            <a:rPr lang="en-US" dirty="0"/>
            <a:t>Inability to read danger</a:t>
          </a:r>
        </a:p>
      </dgm:t>
    </dgm:pt>
    <dgm:pt modelId="{8E50F7CD-11CE-4BAC-9968-AF08D5912F52}" type="parTrans" cxnId="{58C33578-C77D-44FF-B103-68B2D8B0A364}">
      <dgm:prSet/>
      <dgm:spPr/>
      <dgm:t>
        <a:bodyPr/>
        <a:lstStyle/>
        <a:p>
          <a:endParaRPr lang="en-US"/>
        </a:p>
      </dgm:t>
    </dgm:pt>
    <dgm:pt modelId="{1499411D-F676-4933-BC07-49725F98633C}" type="sibTrans" cxnId="{58C33578-C77D-44FF-B103-68B2D8B0A364}">
      <dgm:prSet/>
      <dgm:spPr/>
      <dgm:t>
        <a:bodyPr/>
        <a:lstStyle/>
        <a:p>
          <a:endParaRPr lang="en-US"/>
        </a:p>
      </dgm:t>
    </dgm:pt>
    <dgm:pt modelId="{6586F4F6-7774-44B1-A968-BCE98B1344EF}" type="pres">
      <dgm:prSet presAssocID="{1586ED09-AF0A-4814-8019-716D0FD711C2}" presName="cycle" presStyleCnt="0">
        <dgm:presLayoutVars>
          <dgm:dir/>
          <dgm:resizeHandles val="exact"/>
        </dgm:presLayoutVars>
      </dgm:prSet>
      <dgm:spPr/>
    </dgm:pt>
    <dgm:pt modelId="{3E3CA044-9AAB-498B-BA28-048CC151F4A0}" type="pres">
      <dgm:prSet presAssocID="{7AADF5C3-277F-4848-8DB8-628D834F4CAE}" presName="node" presStyleLbl="node1" presStyleIdx="0" presStyleCnt="4">
        <dgm:presLayoutVars>
          <dgm:bulletEnabled val="1"/>
        </dgm:presLayoutVars>
      </dgm:prSet>
      <dgm:spPr/>
    </dgm:pt>
    <dgm:pt modelId="{2A2DC4D3-3C57-4505-9EF6-1B5ED2D0CE42}" type="pres">
      <dgm:prSet presAssocID="{1FEA2097-8B98-48B5-AFD9-A7EE674123BC}" presName="sibTrans" presStyleLbl="sibTrans2D1" presStyleIdx="0" presStyleCnt="4"/>
      <dgm:spPr/>
    </dgm:pt>
    <dgm:pt modelId="{02079EE5-35A3-414A-9680-002BD0C68D64}" type="pres">
      <dgm:prSet presAssocID="{1FEA2097-8B98-48B5-AFD9-A7EE674123BC}" presName="connectorText" presStyleLbl="sibTrans2D1" presStyleIdx="0" presStyleCnt="4"/>
      <dgm:spPr/>
    </dgm:pt>
    <dgm:pt modelId="{3B6B06A7-A80B-4AD9-A95B-EE01769C2209}" type="pres">
      <dgm:prSet presAssocID="{77828C2E-55AF-4F1B-A231-31F2D071E5CC}" presName="node" presStyleLbl="node1" presStyleIdx="1" presStyleCnt="4">
        <dgm:presLayoutVars>
          <dgm:bulletEnabled val="1"/>
        </dgm:presLayoutVars>
      </dgm:prSet>
      <dgm:spPr/>
    </dgm:pt>
    <dgm:pt modelId="{D01BD99E-A8D3-466E-97B8-687E37550630}" type="pres">
      <dgm:prSet presAssocID="{54AD74A5-52F4-4062-BFCD-CC2E2D7EB0AF}" presName="sibTrans" presStyleLbl="sibTrans2D1" presStyleIdx="1" presStyleCnt="4"/>
      <dgm:spPr/>
    </dgm:pt>
    <dgm:pt modelId="{413ABC4E-4906-4647-B94C-B9F08425D8A4}" type="pres">
      <dgm:prSet presAssocID="{54AD74A5-52F4-4062-BFCD-CC2E2D7EB0AF}" presName="connectorText" presStyleLbl="sibTrans2D1" presStyleIdx="1" presStyleCnt="4"/>
      <dgm:spPr/>
    </dgm:pt>
    <dgm:pt modelId="{B4DF9A64-15B7-4FE9-ACAF-480244F7FA16}" type="pres">
      <dgm:prSet presAssocID="{5CA02D98-74F7-47C6-BC75-23AF1C85A4FC}" presName="node" presStyleLbl="node1" presStyleIdx="2" presStyleCnt="4">
        <dgm:presLayoutVars>
          <dgm:bulletEnabled val="1"/>
        </dgm:presLayoutVars>
      </dgm:prSet>
      <dgm:spPr/>
    </dgm:pt>
    <dgm:pt modelId="{F043E532-A9FE-4758-812A-DDB77288D8F9}" type="pres">
      <dgm:prSet presAssocID="{FBFE3966-482B-41D8-8EAA-B3BA382CBC7D}" presName="sibTrans" presStyleLbl="sibTrans2D1" presStyleIdx="2" presStyleCnt="4"/>
      <dgm:spPr/>
    </dgm:pt>
    <dgm:pt modelId="{25ADF1EA-A3D7-403A-B483-3E6AA0F3AAAE}" type="pres">
      <dgm:prSet presAssocID="{FBFE3966-482B-41D8-8EAA-B3BA382CBC7D}" presName="connectorText" presStyleLbl="sibTrans2D1" presStyleIdx="2" presStyleCnt="4"/>
      <dgm:spPr/>
    </dgm:pt>
    <dgm:pt modelId="{B0CB1CF9-9B2A-474F-9439-1BF99E3D8905}" type="pres">
      <dgm:prSet presAssocID="{7549D4B0-0FA7-4870-8772-DB3FCF1192E3}" presName="node" presStyleLbl="node1" presStyleIdx="3" presStyleCnt="4">
        <dgm:presLayoutVars>
          <dgm:bulletEnabled val="1"/>
        </dgm:presLayoutVars>
      </dgm:prSet>
      <dgm:spPr/>
    </dgm:pt>
    <dgm:pt modelId="{ACB7FC4F-68BB-4383-ADFB-5B73BD06430B}" type="pres">
      <dgm:prSet presAssocID="{1499411D-F676-4933-BC07-49725F98633C}" presName="sibTrans" presStyleLbl="sibTrans2D1" presStyleIdx="3" presStyleCnt="4"/>
      <dgm:spPr/>
    </dgm:pt>
    <dgm:pt modelId="{2C34A38E-7F91-49D9-BA1B-492897C9F5FE}" type="pres">
      <dgm:prSet presAssocID="{1499411D-F676-4933-BC07-49725F98633C}" presName="connectorText" presStyleLbl="sibTrans2D1" presStyleIdx="3" presStyleCnt="4"/>
      <dgm:spPr/>
    </dgm:pt>
  </dgm:ptLst>
  <dgm:cxnLst>
    <dgm:cxn modelId="{DF00E400-7241-4D9E-AB5F-D00D8F121DAF}" type="presOf" srcId="{1FEA2097-8B98-48B5-AFD9-A7EE674123BC}" destId="{02079EE5-35A3-414A-9680-002BD0C68D64}" srcOrd="1" destOrd="0" presId="urn:microsoft.com/office/officeart/2005/8/layout/cycle2"/>
    <dgm:cxn modelId="{C2BB4114-330B-4131-9C33-ABA226BD8584}" srcId="{1586ED09-AF0A-4814-8019-716D0FD711C2}" destId="{7AADF5C3-277F-4848-8DB8-628D834F4CAE}" srcOrd="0" destOrd="0" parTransId="{8C3D7603-31CB-4F15-94C5-131A295B795B}" sibTransId="{1FEA2097-8B98-48B5-AFD9-A7EE674123BC}"/>
    <dgm:cxn modelId="{5DCB331F-FA8E-4403-97E5-70F4DF380258}" type="presOf" srcId="{54AD74A5-52F4-4062-BFCD-CC2E2D7EB0AF}" destId="{D01BD99E-A8D3-466E-97B8-687E37550630}" srcOrd="0" destOrd="0" presId="urn:microsoft.com/office/officeart/2005/8/layout/cycle2"/>
    <dgm:cxn modelId="{2A086428-8A95-4FE6-B50A-C7D83E45E44C}" type="presOf" srcId="{5CA02D98-74F7-47C6-BC75-23AF1C85A4FC}" destId="{B4DF9A64-15B7-4FE9-ACAF-480244F7FA16}" srcOrd="0" destOrd="0" presId="urn:microsoft.com/office/officeart/2005/8/layout/cycle2"/>
    <dgm:cxn modelId="{DDE78F28-2BC7-4E07-960B-33CC661A67CB}" type="presOf" srcId="{1499411D-F676-4933-BC07-49725F98633C}" destId="{ACB7FC4F-68BB-4383-ADFB-5B73BD06430B}" srcOrd="0" destOrd="0" presId="urn:microsoft.com/office/officeart/2005/8/layout/cycle2"/>
    <dgm:cxn modelId="{6917CD37-76A8-4FF6-BB8B-C3C3D145631F}" type="presOf" srcId="{7AADF5C3-277F-4848-8DB8-628D834F4CAE}" destId="{3E3CA044-9AAB-498B-BA28-048CC151F4A0}" srcOrd="0" destOrd="0" presId="urn:microsoft.com/office/officeart/2005/8/layout/cycle2"/>
    <dgm:cxn modelId="{E232D339-E2BF-4422-B0DB-036A027C9C7C}" type="presOf" srcId="{1FEA2097-8B98-48B5-AFD9-A7EE674123BC}" destId="{2A2DC4D3-3C57-4505-9EF6-1B5ED2D0CE42}" srcOrd="0" destOrd="0" presId="urn:microsoft.com/office/officeart/2005/8/layout/cycle2"/>
    <dgm:cxn modelId="{6A41063D-26A5-4091-A499-BB77F68590D5}" srcId="{1586ED09-AF0A-4814-8019-716D0FD711C2}" destId="{77828C2E-55AF-4F1B-A231-31F2D071E5CC}" srcOrd="1" destOrd="0" parTransId="{6BBC1776-BE1B-4804-937B-C03AF648C859}" sibTransId="{54AD74A5-52F4-4062-BFCD-CC2E2D7EB0AF}"/>
    <dgm:cxn modelId="{9D8DED41-96D9-451B-8CBC-563B62A929D4}" type="presOf" srcId="{77828C2E-55AF-4F1B-A231-31F2D071E5CC}" destId="{3B6B06A7-A80B-4AD9-A95B-EE01769C2209}" srcOrd="0" destOrd="0" presId="urn:microsoft.com/office/officeart/2005/8/layout/cycle2"/>
    <dgm:cxn modelId="{8D758344-169B-4E60-B5E7-705BCE6F2EE9}" type="presOf" srcId="{1499411D-F676-4933-BC07-49725F98633C}" destId="{2C34A38E-7F91-49D9-BA1B-492897C9F5FE}" srcOrd="1" destOrd="0" presId="urn:microsoft.com/office/officeart/2005/8/layout/cycle2"/>
    <dgm:cxn modelId="{F0B1A24C-6BAB-4896-BDF1-EB8875AD814C}" type="presOf" srcId="{7549D4B0-0FA7-4870-8772-DB3FCF1192E3}" destId="{B0CB1CF9-9B2A-474F-9439-1BF99E3D8905}" srcOrd="0" destOrd="0" presId="urn:microsoft.com/office/officeart/2005/8/layout/cycle2"/>
    <dgm:cxn modelId="{D415B365-6B5F-4C35-8FEB-52F29FE7B02E}" srcId="{1586ED09-AF0A-4814-8019-716D0FD711C2}" destId="{5CA02D98-74F7-47C6-BC75-23AF1C85A4FC}" srcOrd="2" destOrd="0" parTransId="{D71F39F6-2606-4C82-9917-3EDDAB49C26F}" sibTransId="{FBFE3966-482B-41D8-8EAA-B3BA382CBC7D}"/>
    <dgm:cxn modelId="{58C33578-C77D-44FF-B103-68B2D8B0A364}" srcId="{1586ED09-AF0A-4814-8019-716D0FD711C2}" destId="{7549D4B0-0FA7-4870-8772-DB3FCF1192E3}" srcOrd="3" destOrd="0" parTransId="{8E50F7CD-11CE-4BAC-9968-AF08D5912F52}" sibTransId="{1499411D-F676-4933-BC07-49725F98633C}"/>
    <dgm:cxn modelId="{A8727E8E-F3E0-41DA-9C86-953FED0A684A}" type="presOf" srcId="{1586ED09-AF0A-4814-8019-716D0FD711C2}" destId="{6586F4F6-7774-44B1-A968-BCE98B1344EF}" srcOrd="0" destOrd="0" presId="urn:microsoft.com/office/officeart/2005/8/layout/cycle2"/>
    <dgm:cxn modelId="{BEDA439D-8D11-4B48-879F-7A767772EA37}" type="presOf" srcId="{54AD74A5-52F4-4062-BFCD-CC2E2D7EB0AF}" destId="{413ABC4E-4906-4647-B94C-B9F08425D8A4}" srcOrd="1" destOrd="0" presId="urn:microsoft.com/office/officeart/2005/8/layout/cycle2"/>
    <dgm:cxn modelId="{C723A2C2-EACB-425C-A057-4A5F3A7A6CDF}" type="presOf" srcId="{FBFE3966-482B-41D8-8EAA-B3BA382CBC7D}" destId="{F043E532-A9FE-4758-812A-DDB77288D8F9}" srcOrd="0" destOrd="0" presId="urn:microsoft.com/office/officeart/2005/8/layout/cycle2"/>
    <dgm:cxn modelId="{91A48DE6-1F58-438C-B61D-65021049F911}" type="presOf" srcId="{FBFE3966-482B-41D8-8EAA-B3BA382CBC7D}" destId="{25ADF1EA-A3D7-403A-B483-3E6AA0F3AAAE}" srcOrd="1" destOrd="0" presId="urn:microsoft.com/office/officeart/2005/8/layout/cycle2"/>
    <dgm:cxn modelId="{87BD2C5E-2009-4003-824F-BDB90C82FF48}" type="presParOf" srcId="{6586F4F6-7774-44B1-A968-BCE98B1344EF}" destId="{3E3CA044-9AAB-498B-BA28-048CC151F4A0}" srcOrd="0" destOrd="0" presId="urn:microsoft.com/office/officeart/2005/8/layout/cycle2"/>
    <dgm:cxn modelId="{6C38FEA7-C8DA-4A1C-9522-0E452C889310}" type="presParOf" srcId="{6586F4F6-7774-44B1-A968-BCE98B1344EF}" destId="{2A2DC4D3-3C57-4505-9EF6-1B5ED2D0CE42}" srcOrd="1" destOrd="0" presId="urn:microsoft.com/office/officeart/2005/8/layout/cycle2"/>
    <dgm:cxn modelId="{B0D9843A-1981-45F3-A03F-779E604A61BE}" type="presParOf" srcId="{2A2DC4D3-3C57-4505-9EF6-1B5ED2D0CE42}" destId="{02079EE5-35A3-414A-9680-002BD0C68D64}" srcOrd="0" destOrd="0" presId="urn:microsoft.com/office/officeart/2005/8/layout/cycle2"/>
    <dgm:cxn modelId="{51BB20D5-00CB-48B1-84BD-82377F5F7202}" type="presParOf" srcId="{6586F4F6-7774-44B1-A968-BCE98B1344EF}" destId="{3B6B06A7-A80B-4AD9-A95B-EE01769C2209}" srcOrd="2" destOrd="0" presId="urn:microsoft.com/office/officeart/2005/8/layout/cycle2"/>
    <dgm:cxn modelId="{E2C720DA-EF09-4C81-9362-E25F8822E1CF}" type="presParOf" srcId="{6586F4F6-7774-44B1-A968-BCE98B1344EF}" destId="{D01BD99E-A8D3-466E-97B8-687E37550630}" srcOrd="3" destOrd="0" presId="urn:microsoft.com/office/officeart/2005/8/layout/cycle2"/>
    <dgm:cxn modelId="{D19E2139-2CAE-4ADC-8CF5-E4C919258ED6}" type="presParOf" srcId="{D01BD99E-A8D3-466E-97B8-687E37550630}" destId="{413ABC4E-4906-4647-B94C-B9F08425D8A4}" srcOrd="0" destOrd="0" presId="urn:microsoft.com/office/officeart/2005/8/layout/cycle2"/>
    <dgm:cxn modelId="{00548623-FA0F-4949-BE14-CDB2AA03BF57}" type="presParOf" srcId="{6586F4F6-7774-44B1-A968-BCE98B1344EF}" destId="{B4DF9A64-15B7-4FE9-ACAF-480244F7FA16}" srcOrd="4" destOrd="0" presId="urn:microsoft.com/office/officeart/2005/8/layout/cycle2"/>
    <dgm:cxn modelId="{AFD36870-E904-4690-8EFF-E734E37E50C8}" type="presParOf" srcId="{6586F4F6-7774-44B1-A968-BCE98B1344EF}" destId="{F043E532-A9FE-4758-812A-DDB77288D8F9}" srcOrd="5" destOrd="0" presId="urn:microsoft.com/office/officeart/2005/8/layout/cycle2"/>
    <dgm:cxn modelId="{B6B21B5B-F39A-44A9-8EEE-1E81CA79D9B4}" type="presParOf" srcId="{F043E532-A9FE-4758-812A-DDB77288D8F9}" destId="{25ADF1EA-A3D7-403A-B483-3E6AA0F3AAAE}" srcOrd="0" destOrd="0" presId="urn:microsoft.com/office/officeart/2005/8/layout/cycle2"/>
    <dgm:cxn modelId="{065D99CC-5AC1-43A1-BA86-C7FC607603D3}" type="presParOf" srcId="{6586F4F6-7774-44B1-A968-BCE98B1344EF}" destId="{B0CB1CF9-9B2A-474F-9439-1BF99E3D8905}" srcOrd="6" destOrd="0" presId="urn:microsoft.com/office/officeart/2005/8/layout/cycle2"/>
    <dgm:cxn modelId="{7CBA7166-7484-492A-A290-186A9CAE8111}" type="presParOf" srcId="{6586F4F6-7774-44B1-A968-BCE98B1344EF}" destId="{ACB7FC4F-68BB-4383-ADFB-5B73BD06430B}" srcOrd="7" destOrd="0" presId="urn:microsoft.com/office/officeart/2005/8/layout/cycle2"/>
    <dgm:cxn modelId="{2F29B2E2-BB80-4963-825E-C99850310ED2}" type="presParOf" srcId="{ACB7FC4F-68BB-4383-ADFB-5B73BD06430B}" destId="{2C34A38E-7F91-49D9-BA1B-492897C9F5FE}"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72F4FC-626A-47F2-B957-F0838391BBC6}">
      <dsp:nvSpPr>
        <dsp:cNvPr id="0" name=""/>
        <dsp:cNvSpPr/>
      </dsp:nvSpPr>
      <dsp:spPr>
        <a:xfrm>
          <a:off x="1007363" y="33210"/>
          <a:ext cx="1594104" cy="1594104"/>
        </a:xfrm>
        <a:prstGeom prst="ellipse">
          <a:avLst/>
        </a:prstGeom>
        <a:solidFill>
          <a:schemeClr val="accent4">
            <a:lumMod val="40000"/>
            <a:lumOff val="6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Event</a:t>
          </a:r>
        </a:p>
      </dsp:txBody>
      <dsp:txXfrm>
        <a:off x="1219911" y="312178"/>
        <a:ext cx="1169009" cy="717346"/>
      </dsp:txXfrm>
    </dsp:sp>
    <dsp:sp modelId="{43D3312B-0DC8-47B9-A446-E51E5804840A}">
      <dsp:nvSpPr>
        <dsp:cNvPr id="0" name=""/>
        <dsp:cNvSpPr/>
      </dsp:nvSpPr>
      <dsp:spPr>
        <a:xfrm>
          <a:off x="1582569" y="1029525"/>
          <a:ext cx="1594104" cy="1594104"/>
        </a:xfrm>
        <a:prstGeom prst="ellipse">
          <a:avLst/>
        </a:prstGeom>
        <a:solidFill>
          <a:schemeClr val="accent3">
            <a:lumMod val="60000"/>
            <a:lumOff val="40000"/>
            <a:alpha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Effect</a:t>
          </a:r>
        </a:p>
      </dsp:txBody>
      <dsp:txXfrm>
        <a:off x="2070100" y="1441335"/>
        <a:ext cx="956462" cy="876757"/>
      </dsp:txXfrm>
    </dsp:sp>
    <dsp:sp modelId="{9EB5092D-1466-45D1-9C81-3B2F152F66E4}">
      <dsp:nvSpPr>
        <dsp:cNvPr id="0" name=""/>
        <dsp:cNvSpPr/>
      </dsp:nvSpPr>
      <dsp:spPr>
        <a:xfrm>
          <a:off x="432158" y="1029525"/>
          <a:ext cx="1594104" cy="1594104"/>
        </a:xfrm>
        <a:prstGeom prst="ellipse">
          <a:avLst/>
        </a:prstGeom>
        <a:solidFill>
          <a:schemeClr val="accent6">
            <a:lumMod val="60000"/>
            <a:lumOff val="40000"/>
            <a:alpha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Experience of Event</a:t>
          </a:r>
        </a:p>
      </dsp:txBody>
      <dsp:txXfrm>
        <a:off x="582269" y="1441335"/>
        <a:ext cx="956462" cy="8767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3CA044-9AAB-498B-BA28-048CC151F4A0}">
      <dsp:nvSpPr>
        <dsp:cNvPr id="0" name=""/>
        <dsp:cNvSpPr/>
      </dsp:nvSpPr>
      <dsp:spPr>
        <a:xfrm>
          <a:off x="1372492" y="184262"/>
          <a:ext cx="1293614" cy="1293614"/>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Trauma</a:t>
          </a:r>
        </a:p>
      </dsp:txBody>
      <dsp:txXfrm>
        <a:off x="1561937" y="373707"/>
        <a:ext cx="914724" cy="914724"/>
      </dsp:txXfrm>
    </dsp:sp>
    <dsp:sp modelId="{2A2DC4D3-3C57-4505-9EF6-1B5ED2D0CE42}">
      <dsp:nvSpPr>
        <dsp:cNvPr id="0" name=""/>
        <dsp:cNvSpPr/>
      </dsp:nvSpPr>
      <dsp:spPr>
        <a:xfrm rot="2700000">
          <a:off x="2527110" y="1292097"/>
          <a:ext cx="343029" cy="436594"/>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2542181" y="1343032"/>
        <a:ext cx="240120" cy="261956"/>
      </dsp:txXfrm>
    </dsp:sp>
    <dsp:sp modelId="{3B6B06A7-A80B-4AD9-A95B-EE01769C2209}">
      <dsp:nvSpPr>
        <dsp:cNvPr id="0" name=""/>
        <dsp:cNvSpPr/>
      </dsp:nvSpPr>
      <dsp:spPr>
        <a:xfrm>
          <a:off x="2744873" y="1556642"/>
          <a:ext cx="1293614" cy="1293614"/>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Emotional Dysregulation</a:t>
          </a:r>
        </a:p>
      </dsp:txBody>
      <dsp:txXfrm>
        <a:off x="2934318" y="1746087"/>
        <a:ext cx="914724" cy="914724"/>
      </dsp:txXfrm>
    </dsp:sp>
    <dsp:sp modelId="{D01BD99E-A8D3-466E-97B8-687E37550630}">
      <dsp:nvSpPr>
        <dsp:cNvPr id="0" name=""/>
        <dsp:cNvSpPr/>
      </dsp:nvSpPr>
      <dsp:spPr>
        <a:xfrm rot="8100000">
          <a:off x="2540840" y="2664477"/>
          <a:ext cx="343029" cy="436594"/>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2628678" y="2715412"/>
        <a:ext cx="240120" cy="261956"/>
      </dsp:txXfrm>
    </dsp:sp>
    <dsp:sp modelId="{B4DF9A64-15B7-4FE9-ACAF-480244F7FA16}">
      <dsp:nvSpPr>
        <dsp:cNvPr id="0" name=""/>
        <dsp:cNvSpPr/>
      </dsp:nvSpPr>
      <dsp:spPr>
        <a:xfrm>
          <a:off x="1372492" y="2929023"/>
          <a:ext cx="1293614" cy="1293614"/>
        </a:xfrm>
        <a:prstGeom prst="ellipse">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Loss of Safety</a:t>
          </a:r>
        </a:p>
      </dsp:txBody>
      <dsp:txXfrm>
        <a:off x="1561937" y="3118468"/>
        <a:ext cx="914724" cy="914724"/>
      </dsp:txXfrm>
    </dsp:sp>
    <dsp:sp modelId="{F043E532-A9FE-4758-812A-DDB77288D8F9}">
      <dsp:nvSpPr>
        <dsp:cNvPr id="0" name=""/>
        <dsp:cNvSpPr/>
      </dsp:nvSpPr>
      <dsp:spPr>
        <a:xfrm rot="13500000">
          <a:off x="1168460" y="2678207"/>
          <a:ext cx="343029" cy="436594"/>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1256298" y="2801910"/>
        <a:ext cx="240120" cy="261956"/>
      </dsp:txXfrm>
    </dsp:sp>
    <dsp:sp modelId="{B0CB1CF9-9B2A-474F-9439-1BF99E3D8905}">
      <dsp:nvSpPr>
        <dsp:cNvPr id="0" name=""/>
        <dsp:cNvSpPr/>
      </dsp:nvSpPr>
      <dsp:spPr>
        <a:xfrm>
          <a:off x="112" y="1556642"/>
          <a:ext cx="1293614" cy="1293614"/>
        </a:xfrm>
        <a:prstGeom prst="ellipse">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Inability to read danger</a:t>
          </a:r>
        </a:p>
      </dsp:txBody>
      <dsp:txXfrm>
        <a:off x="189557" y="1746087"/>
        <a:ext cx="914724" cy="914724"/>
      </dsp:txXfrm>
    </dsp:sp>
    <dsp:sp modelId="{ACB7FC4F-68BB-4383-ADFB-5B73BD06430B}">
      <dsp:nvSpPr>
        <dsp:cNvPr id="0" name=""/>
        <dsp:cNvSpPr/>
      </dsp:nvSpPr>
      <dsp:spPr>
        <a:xfrm rot="18900000">
          <a:off x="1154730" y="1305827"/>
          <a:ext cx="343029" cy="436594"/>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1169801" y="1429530"/>
        <a:ext cx="240120" cy="261956"/>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EC664B4-81F1-E24F-90AF-27DC019489E9}" type="datetime1">
              <a:rPr lang="en-US" smtClean="0"/>
              <a:pPr/>
              <a:t>4/20/21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EABA64B-06F0-2A40-A38F-AA9E1DC38B75}" type="slidenum">
              <a:rPr lang="en-US" smtClean="0"/>
              <a:pPr/>
              <a:t>‹#›</a:t>
            </a:fld>
            <a:endParaRPr lang="en-US"/>
          </a:p>
        </p:txBody>
      </p:sp>
    </p:spTree>
    <p:extLst>
      <p:ext uri="{BB962C8B-B14F-4D97-AF65-F5344CB8AC3E}">
        <p14:creationId xmlns:p14="http://schemas.microsoft.com/office/powerpoint/2010/main" val="186976468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7F1863-8423-8E48-8D02-88636C918AC7}" type="datetime1">
              <a:rPr lang="en-US" smtClean="0"/>
              <a:pPr/>
              <a:t>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7242FB-F25E-544B-B72F-E0B5A499AB48}" type="slidenum">
              <a:rPr lang="en-US" smtClean="0"/>
              <a:pPr/>
              <a:t>‹#›</a:t>
            </a:fld>
            <a:endParaRPr lang="en-US"/>
          </a:p>
        </p:txBody>
      </p:sp>
    </p:spTree>
    <p:extLst>
      <p:ext uri="{BB962C8B-B14F-4D97-AF65-F5344CB8AC3E}">
        <p14:creationId xmlns:p14="http://schemas.microsoft.com/office/powerpoint/2010/main" val="3210676302"/>
      </p:ext>
    </p:extLst>
  </p:cSld>
  <p:clrMap bg1="lt1" tx1="dk1" bg2="lt2" tx2="dk2" accent1="accent1" accent2="accent2" accent3="accent3" accent4="accent4" accent5="accent5" accent6="accent6" hlink="hlink" folHlink="folHlink"/>
  <p:hf/>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0" dirty="0"/>
              <a:t>National Child Traumatic Stress Network (NCTSN)</a:t>
            </a:r>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pPr/>
              <a:t>4/20/21</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pPr/>
              <a:t>3</a:t>
            </a:fld>
            <a:endParaRPr lang="en-US"/>
          </a:p>
        </p:txBody>
      </p:sp>
    </p:spTree>
    <p:extLst>
      <p:ext uri="{BB962C8B-B14F-4D97-AF65-F5344CB8AC3E}">
        <p14:creationId xmlns:p14="http://schemas.microsoft.com/office/powerpoint/2010/main" val="3662413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pPr/>
              <a:t>4/20/21</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pPr/>
              <a:t>7</a:t>
            </a:fld>
            <a:endParaRPr lang="en-US"/>
          </a:p>
        </p:txBody>
      </p:sp>
    </p:spTree>
    <p:extLst>
      <p:ext uri="{BB962C8B-B14F-4D97-AF65-F5344CB8AC3E}">
        <p14:creationId xmlns:p14="http://schemas.microsoft.com/office/powerpoint/2010/main" val="2681893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examples of low risk &amp; high risk questions</a:t>
            </a:r>
          </a:p>
          <a:p>
            <a:r>
              <a:rPr lang="en-US" dirty="0"/>
              <a:t>When the youth shares,</a:t>
            </a:r>
            <a:r>
              <a:rPr lang="en-US" baseline="0" dirty="0"/>
              <a:t> you could share your own story to model &amp; encourage trust/opening up</a:t>
            </a:r>
            <a:endParaRPr lang="en-US" dirty="0"/>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pPr/>
              <a:t>4/20/21</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pPr/>
              <a:t>17</a:t>
            </a:fld>
            <a:endParaRPr lang="en-US"/>
          </a:p>
        </p:txBody>
      </p:sp>
    </p:spTree>
    <p:extLst>
      <p:ext uri="{BB962C8B-B14F-4D97-AF65-F5344CB8AC3E}">
        <p14:creationId xmlns:p14="http://schemas.microsoft.com/office/powerpoint/2010/main" val="3645988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Pass out the interview questions packet</a:t>
            </a:r>
          </a:p>
          <a:p>
            <a:r>
              <a:rPr lang="en-US" dirty="0"/>
              <a:t>Allow pairs 5</a:t>
            </a:r>
            <a:r>
              <a:rPr lang="en-US" baseline="0" dirty="0"/>
              <a:t> minutes (?) to interview</a:t>
            </a:r>
          </a:p>
          <a:p>
            <a:r>
              <a:rPr lang="en-US" baseline="0" dirty="0"/>
              <a:t>Debrief – ask for sharing from group</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pPr/>
              <a:t>4/20/21</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pPr/>
              <a:t>18</a:t>
            </a:fld>
            <a:endParaRPr lang="en-US"/>
          </a:p>
        </p:txBody>
      </p:sp>
    </p:spTree>
    <p:extLst>
      <p:ext uri="{BB962C8B-B14F-4D97-AF65-F5344CB8AC3E}">
        <p14:creationId xmlns:p14="http://schemas.microsoft.com/office/powerpoint/2010/main" val="1574154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Getting youth to dream &amp; how to focus them to turn the dream into a goal</a:t>
            </a:r>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pPr/>
              <a:t>4/20/21</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pPr/>
              <a:t>19</a:t>
            </a:fld>
            <a:endParaRPr lang="en-US"/>
          </a:p>
        </p:txBody>
      </p:sp>
    </p:spTree>
    <p:extLst>
      <p:ext uri="{BB962C8B-B14F-4D97-AF65-F5344CB8AC3E}">
        <p14:creationId xmlns:p14="http://schemas.microsoft.com/office/powerpoint/2010/main" val="27245058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pPr/>
              <a:t>4/20/21</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pPr/>
              <a:t>20</a:t>
            </a:fld>
            <a:endParaRPr lang="en-US"/>
          </a:p>
        </p:txBody>
      </p:sp>
    </p:spTree>
    <p:extLst>
      <p:ext uri="{BB962C8B-B14F-4D97-AF65-F5344CB8AC3E}">
        <p14:creationId xmlns:p14="http://schemas.microsoft.com/office/powerpoint/2010/main" val="36312781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Baby steps: celebrating small wins</a:t>
            </a:r>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pPr/>
              <a:t>4/20/21</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pPr/>
              <a:t>21</a:t>
            </a:fld>
            <a:endParaRPr lang="en-US"/>
          </a:p>
        </p:txBody>
      </p:sp>
    </p:spTree>
    <p:extLst>
      <p:ext uri="{BB962C8B-B14F-4D97-AF65-F5344CB8AC3E}">
        <p14:creationId xmlns:p14="http://schemas.microsoft.com/office/powerpoint/2010/main" val="1604311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Self-awareness: signs of frustration &amp; how to rejuvenate (brainstorm &amp; </a:t>
            </a:r>
            <a:r>
              <a:rPr lang="en-US" b="1" u="sng" dirty="0"/>
              <a:t>start action plan</a:t>
            </a:r>
            <a:r>
              <a:rPr lang="en-US" b="0" dirty="0"/>
              <a:t>)</a:t>
            </a:r>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pPr/>
              <a:t>4/20/21</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pPr/>
              <a:t>22</a:t>
            </a:fld>
            <a:endParaRPr lang="en-US"/>
          </a:p>
        </p:txBody>
      </p:sp>
    </p:spTree>
    <p:extLst>
      <p:ext uri="{BB962C8B-B14F-4D97-AF65-F5344CB8AC3E}">
        <p14:creationId xmlns:p14="http://schemas.microsoft.com/office/powerpoint/2010/main" val="16043111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blipFill rotWithShape="1">
          <a:blip r:embed="rId2" cstate="print"/>
          <a:stretch>
            <a:fillRect/>
          </a:stretch>
        </a:blipFill>
        <a:effectLst/>
      </p:bgPr>
    </p:bg>
    <p:spTree>
      <p:nvGrpSpPr>
        <p:cNvPr id="1" name=""/>
        <p:cNvGrpSpPr/>
        <p:nvPr/>
      </p:nvGrpSpPr>
      <p:grpSpPr>
        <a:xfrm>
          <a:off x="0" y="0"/>
          <a:ext cx="0" cy="0"/>
          <a:chOff x="0" y="0"/>
          <a:chExt cx="0" cy="0"/>
        </a:xfrm>
      </p:grpSpPr>
      <p:sp>
        <p:nvSpPr>
          <p:cNvPr id="9" name="Text Placeholder 2"/>
          <p:cNvSpPr>
            <a:spLocks noGrp="1"/>
          </p:cNvSpPr>
          <p:nvPr>
            <p:ph type="body" idx="1"/>
          </p:nvPr>
        </p:nvSpPr>
        <p:spPr>
          <a:xfrm>
            <a:off x="380999" y="4191023"/>
            <a:ext cx="8341851" cy="1167558"/>
          </a:xfrm>
        </p:spPr>
        <p:txBody>
          <a:bodyPr anchor="ctr"/>
          <a:lstStyle>
            <a:lvl1pPr marL="0" indent="0" algn="ctr">
              <a:buNone/>
              <a:defRPr sz="2000">
                <a:solidFill>
                  <a:srgbClr val="45454C"/>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1" name="Title 11"/>
          <p:cNvSpPr>
            <a:spLocks noGrp="1"/>
          </p:cNvSpPr>
          <p:nvPr>
            <p:ph type="title"/>
          </p:nvPr>
        </p:nvSpPr>
        <p:spPr>
          <a:xfrm>
            <a:off x="380999" y="2441770"/>
            <a:ext cx="8341851" cy="1645920"/>
          </a:xfrm>
        </p:spPr>
        <p:txBody>
          <a:bodyPr/>
          <a:lstStyle>
            <a:lvl1pPr algn="ctr">
              <a:defRPr sz="4200" spc="150" baseline="0">
                <a:solidFill>
                  <a:schemeClr val="accent1">
                    <a:lumMod val="50000"/>
                  </a:schemeClr>
                </a:solidFill>
              </a:defRPr>
            </a:lvl1pPr>
          </a:lstStyle>
          <a:p>
            <a:r>
              <a:rPr lang="en-US" dirty="0"/>
              <a:t>Click to edit Master title style</a:t>
            </a:r>
          </a:p>
        </p:txBody>
      </p:sp>
      <p:sp>
        <p:nvSpPr>
          <p:cNvPr id="3" name="Text Placeholder 2"/>
          <p:cNvSpPr>
            <a:spLocks noGrp="1"/>
          </p:cNvSpPr>
          <p:nvPr>
            <p:ph type="body" sz="quarter" idx="10" hasCustomPrompt="1"/>
          </p:nvPr>
        </p:nvSpPr>
        <p:spPr>
          <a:xfrm>
            <a:off x="380999" y="5995124"/>
            <a:ext cx="8341851" cy="407987"/>
          </a:xfrm>
        </p:spPr>
        <p:txBody>
          <a:bodyPr/>
          <a:lstStyle>
            <a:lvl1pPr marL="45720" indent="0" algn="ctr">
              <a:buFontTx/>
              <a:buNone/>
              <a:defRPr sz="1600" b="0" spc="0">
                <a:solidFill>
                  <a:schemeClr val="tx1">
                    <a:lumMod val="60000"/>
                    <a:lumOff val="40000"/>
                  </a:schemeClr>
                </a:solidFill>
              </a:defRPr>
            </a:lvl1pPr>
          </a:lstStyle>
          <a:p>
            <a:pPr lvl="0"/>
            <a:r>
              <a:rPr lang="en-US" dirty="0"/>
              <a:t>Month Day Year</a:t>
            </a:r>
          </a:p>
        </p:txBody>
      </p:sp>
      <p:pic>
        <p:nvPicPr>
          <p:cNvPr id="13" name="Picture 12" descr="co_cde__dept_rgb.eps"/>
          <p:cNvPicPr>
            <a:picLocks noChangeAspect="1"/>
          </p:cNvPicPr>
          <p:nvPr userDrawn="1"/>
        </p:nvPicPr>
        <p:blipFill rotWithShape="1">
          <a:blip r:embed="rId3" cstate="email">
            <a:extLst>
              <a:ext uri="{28A0092B-C50C-407E-A947-70E740481C1C}">
                <a14:useLocalDpi xmlns:a14="http://schemas.microsoft.com/office/drawing/2010/main" val="0"/>
              </a:ext>
            </a:extLst>
          </a:blip>
          <a:srcRect l="3231" t="4383" r="28033" b="44574"/>
          <a:stretch/>
        </p:blipFill>
        <p:spPr>
          <a:xfrm>
            <a:off x="1657019" y="1007895"/>
            <a:ext cx="5825528" cy="126175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bg>
      <p:bgPr>
        <a:blipFill rotWithShape="1">
          <a:blip r:embed="rId2" cstate="print"/>
          <a:stretch>
            <a:fillRect/>
          </a:stretch>
        </a:blipFill>
        <a:effectLst/>
      </p:bgPr>
    </p:bg>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0999" y="460248"/>
            <a:ext cx="6172202" cy="5564632"/>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11"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
        <p:nvSpPr>
          <p:cNvPr id="9" name="Text Placeholder 3"/>
          <p:cNvSpPr>
            <a:spLocks noGrp="1"/>
          </p:cNvSpPr>
          <p:nvPr>
            <p:ph type="body" sz="half" idx="2"/>
          </p:nvPr>
        </p:nvSpPr>
        <p:spPr>
          <a:xfrm>
            <a:off x="7040140" y="2232152"/>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2" name="Title 10"/>
          <p:cNvSpPr>
            <a:spLocks noGrp="1"/>
          </p:cNvSpPr>
          <p:nvPr>
            <p:ph type="title"/>
          </p:nvPr>
        </p:nvSpPr>
        <p:spPr>
          <a:xfrm>
            <a:off x="7037832" y="1096962"/>
            <a:ext cx="1913456" cy="1033590"/>
          </a:xfrm>
        </p:spPr>
        <p:txBody>
          <a:bodyPr anchor="b"/>
          <a:lstStyle>
            <a:lvl1pPr algn="l">
              <a:defRPr sz="2000" spc="0" baseline="0">
                <a:solidFill>
                  <a:schemeClr val="tx1"/>
                </a:solidFill>
              </a:defRPr>
            </a:lvl1pPr>
          </a:lstStyle>
          <a:p>
            <a:r>
              <a:rPr lang="en-US" dirty="0"/>
              <a:t>Click to edit Master title style</a:t>
            </a:r>
          </a:p>
        </p:txBody>
      </p:sp>
      <p:pic>
        <p:nvPicPr>
          <p:cNvPr id="7" name="Picture 6"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Left">
    <p:bg>
      <p:bgPr>
        <a:blipFill rotWithShape="1">
          <a:blip r:embed="rId2" cstate="print"/>
          <a:stretch>
            <a:fillRect/>
          </a:stretch>
        </a:blipFill>
        <a:effectLst/>
      </p:bgPr>
    </p:bg>
    <p:spTree>
      <p:nvGrpSpPr>
        <p:cNvPr id="1" name=""/>
        <p:cNvGrpSpPr/>
        <p:nvPr/>
      </p:nvGrpSpPr>
      <p:grpSpPr>
        <a:xfrm>
          <a:off x="0" y="0"/>
          <a:ext cx="0" cy="0"/>
          <a:chOff x="0" y="0"/>
          <a:chExt cx="0" cy="0"/>
        </a:xfrm>
      </p:grpSpPr>
      <p:sp>
        <p:nvSpPr>
          <p:cNvPr id="7" name="Footer Placeholder 4"/>
          <p:cNvSpPr>
            <a:spLocks noGrp="1"/>
          </p:cNvSpPr>
          <p:nvPr>
            <p:ph type="ftr" sz="quarter" idx="3"/>
          </p:nvPr>
        </p:nvSpPr>
        <p:spPr>
          <a:xfrm>
            <a:off x="147319" y="6356350"/>
            <a:ext cx="1824049"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
        <p:nvSpPr>
          <p:cNvPr id="9" name="Content Placeholder 2"/>
          <p:cNvSpPr>
            <a:spLocks noGrp="1"/>
          </p:cNvSpPr>
          <p:nvPr>
            <p:ph idx="1"/>
          </p:nvPr>
        </p:nvSpPr>
        <p:spPr>
          <a:xfrm>
            <a:off x="2199640" y="1036320"/>
            <a:ext cx="6589252" cy="4969193"/>
          </a:xfrm>
        </p:spPr>
        <p:txBody>
          <a:bodyPr/>
          <a:lstStyle>
            <a:lvl1pPr>
              <a:defRPr sz="2400" spc="0"/>
            </a:lvl1pPr>
            <a:lvl2pPr>
              <a:defRPr sz="2200" spc="0"/>
            </a:lvl2pPr>
            <a:lvl3pPr>
              <a:defRPr sz="2000" spc="0"/>
            </a:lvl3pPr>
            <a:lvl4pPr>
              <a:defRPr sz="1800" spc="0"/>
            </a:lvl4pPr>
            <a:lvl5pPr>
              <a:defRPr sz="1600" spc="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2"/>
          <p:cNvSpPr>
            <a:spLocks noGrp="1"/>
          </p:cNvSpPr>
          <p:nvPr>
            <p:ph type="body" idx="10"/>
          </p:nvPr>
        </p:nvSpPr>
        <p:spPr>
          <a:xfrm>
            <a:off x="2199639" y="304800"/>
            <a:ext cx="6589252" cy="639762"/>
          </a:xfrm>
        </p:spPr>
        <p:txBody>
          <a:bodyPr anchor="ctr" anchorCtr="0">
            <a:normAutofit/>
          </a:bodyPr>
          <a:lstStyle>
            <a:lvl1pPr marL="0" indent="0" algn="l">
              <a:buNone/>
              <a:defRPr sz="2800" b="0" i="0" spc="0">
                <a:solidFill>
                  <a:schemeClr val="tx1"/>
                </a:solidFill>
                <a:latin typeface="Museo Slab 500"/>
                <a:cs typeface="Museo Slab 50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3"/>
          <p:cNvSpPr>
            <a:spLocks noGrp="1"/>
          </p:cNvSpPr>
          <p:nvPr>
            <p:ph type="body" sz="half" idx="2"/>
          </p:nvPr>
        </p:nvSpPr>
        <p:spPr>
          <a:xfrm>
            <a:off x="60220" y="2171510"/>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itle 10"/>
          <p:cNvSpPr>
            <a:spLocks noGrp="1"/>
          </p:cNvSpPr>
          <p:nvPr>
            <p:ph type="title"/>
          </p:nvPr>
        </p:nvSpPr>
        <p:spPr>
          <a:xfrm>
            <a:off x="57912" y="1036320"/>
            <a:ext cx="1913456" cy="1033590"/>
          </a:xfrm>
        </p:spPr>
        <p:txBody>
          <a:bodyPr anchor="b"/>
          <a:lstStyle>
            <a:lvl1pPr algn="l">
              <a:defRPr sz="2000" spc="0" baseline="0"/>
            </a:lvl1pPr>
          </a:lstStyle>
          <a:p>
            <a:r>
              <a:rPr lang="en-US" dirty="0"/>
              <a:t>Click to edit Master title style</a:t>
            </a:r>
          </a:p>
        </p:txBody>
      </p:sp>
      <p:pic>
        <p:nvPicPr>
          <p:cNvPr id="11" name="Picture 10"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4148795092"/>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with Caption Left">
    <p:bg>
      <p:bgPr>
        <a:blipFill rotWithShape="1">
          <a:blip r:embed="rId2" cstate="print"/>
          <a:stretch>
            <a:fillRect/>
          </a:stretch>
        </a:blipFill>
        <a:effectLst/>
      </p:bgPr>
    </p:bg>
    <p:spTree>
      <p:nvGrpSpPr>
        <p:cNvPr id="1" name=""/>
        <p:cNvGrpSpPr/>
        <p:nvPr/>
      </p:nvGrpSpPr>
      <p:grpSpPr>
        <a:xfrm>
          <a:off x="0" y="0"/>
          <a:ext cx="0" cy="0"/>
          <a:chOff x="0" y="0"/>
          <a:chExt cx="0" cy="0"/>
        </a:xfrm>
      </p:grpSpPr>
      <p:sp>
        <p:nvSpPr>
          <p:cNvPr id="7" name="Footer Placeholder 4"/>
          <p:cNvSpPr>
            <a:spLocks noGrp="1"/>
          </p:cNvSpPr>
          <p:nvPr>
            <p:ph type="ftr" sz="quarter" idx="3"/>
          </p:nvPr>
        </p:nvSpPr>
        <p:spPr>
          <a:xfrm>
            <a:off x="198119" y="6356350"/>
            <a:ext cx="1773249"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
        <p:nvSpPr>
          <p:cNvPr id="6" name="Text Placeholder 3"/>
          <p:cNvSpPr>
            <a:spLocks noGrp="1"/>
          </p:cNvSpPr>
          <p:nvPr>
            <p:ph type="body" sz="half" idx="2"/>
          </p:nvPr>
        </p:nvSpPr>
        <p:spPr>
          <a:xfrm>
            <a:off x="60220" y="2232152"/>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9" name="Title 10"/>
          <p:cNvSpPr>
            <a:spLocks noGrp="1"/>
          </p:cNvSpPr>
          <p:nvPr>
            <p:ph type="title"/>
          </p:nvPr>
        </p:nvSpPr>
        <p:spPr>
          <a:xfrm>
            <a:off x="57912" y="1096962"/>
            <a:ext cx="1913456" cy="1033590"/>
          </a:xfrm>
        </p:spPr>
        <p:txBody>
          <a:bodyPr anchor="b"/>
          <a:lstStyle>
            <a:lvl1pPr algn="l">
              <a:defRPr sz="2000" spc="0" baseline="0"/>
            </a:lvl1pPr>
          </a:lstStyle>
          <a:p>
            <a:r>
              <a:rPr lang="en-US" dirty="0"/>
              <a:t>Click to edit Master title style</a:t>
            </a:r>
          </a:p>
        </p:txBody>
      </p:sp>
      <p:pic>
        <p:nvPicPr>
          <p:cNvPr id="10" name="Picture 9"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291158561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Left">
    <p:bg>
      <p:bgPr>
        <a:blipFill rotWithShape="1">
          <a:blip r:embed="rId2" cstate="print"/>
          <a:stretch>
            <a:fillRect/>
          </a:stretch>
        </a:blipFill>
        <a:effectLst/>
      </p:bgPr>
    </p:bg>
    <p:spTree>
      <p:nvGrpSpPr>
        <p:cNvPr id="1" name=""/>
        <p:cNvGrpSpPr/>
        <p:nvPr/>
      </p:nvGrpSpPr>
      <p:grpSpPr>
        <a:xfrm>
          <a:off x="0" y="0"/>
          <a:ext cx="0" cy="0"/>
          <a:chOff x="0" y="0"/>
          <a:chExt cx="0" cy="0"/>
        </a:xfrm>
      </p:grpSpPr>
      <p:sp>
        <p:nvSpPr>
          <p:cNvPr id="7" name="Picture Placeholder 2"/>
          <p:cNvSpPr>
            <a:spLocks noGrp="1"/>
          </p:cNvSpPr>
          <p:nvPr>
            <p:ph type="pic" idx="1"/>
          </p:nvPr>
        </p:nvSpPr>
        <p:spPr>
          <a:xfrm>
            <a:off x="2213286" y="304800"/>
            <a:ext cx="6625914" cy="5773732"/>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8" name="Footer Placeholder 4"/>
          <p:cNvSpPr>
            <a:spLocks noGrp="1"/>
          </p:cNvSpPr>
          <p:nvPr>
            <p:ph type="ftr" sz="quarter" idx="3"/>
          </p:nvPr>
        </p:nvSpPr>
        <p:spPr>
          <a:xfrm>
            <a:off x="287528" y="6356350"/>
            <a:ext cx="16764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
        <p:nvSpPr>
          <p:cNvPr id="12" name="Text Placeholder 3"/>
          <p:cNvSpPr>
            <a:spLocks noGrp="1"/>
          </p:cNvSpPr>
          <p:nvPr>
            <p:ph type="body" sz="half" idx="2"/>
          </p:nvPr>
        </p:nvSpPr>
        <p:spPr>
          <a:xfrm>
            <a:off x="53108" y="2232152"/>
            <a:ext cx="1910820" cy="2816352"/>
          </a:xfrm>
        </p:spPr>
        <p:txBody>
          <a:bodyPr tIns="0"/>
          <a:lstStyle>
            <a:lvl1pPr marL="0" indent="0">
              <a:buNone/>
              <a:defRPr sz="1800" b="0" spc="0">
                <a:solidFill>
                  <a:srgbClr val="5C667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3" name="Title 10"/>
          <p:cNvSpPr>
            <a:spLocks noGrp="1"/>
          </p:cNvSpPr>
          <p:nvPr>
            <p:ph type="title"/>
          </p:nvPr>
        </p:nvSpPr>
        <p:spPr>
          <a:xfrm>
            <a:off x="50800" y="1096962"/>
            <a:ext cx="1913456" cy="1033590"/>
          </a:xfrm>
        </p:spPr>
        <p:txBody>
          <a:bodyPr anchor="b"/>
          <a:lstStyle>
            <a:lvl1pPr algn="l">
              <a:defRPr sz="2000" spc="0" baseline="0">
                <a:solidFill>
                  <a:srgbClr val="5C6670"/>
                </a:solidFill>
              </a:defRPr>
            </a:lvl1pPr>
          </a:lstStyle>
          <a:p>
            <a:r>
              <a:rPr lang="en-US" dirty="0"/>
              <a:t>Click to edit Master title style</a:t>
            </a:r>
          </a:p>
        </p:txBody>
      </p:sp>
      <p:pic>
        <p:nvPicPr>
          <p:cNvPr id="11" name="Picture 10"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284549143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pc="0"/>
            </a:lvl1pPr>
            <a:lvl2pPr marL="548640" indent="-182880">
              <a:buFont typeface="Wingdings" charset="2"/>
              <a:buChar char="§"/>
              <a:defRPr spc="0"/>
            </a:lvl2pPr>
            <a:lvl3pPr marL="822960" indent="-182880">
              <a:buFont typeface="Wingdings" charset="2"/>
              <a:buChar char="§"/>
              <a:defRPr spc="0"/>
            </a:lvl3pPr>
            <a:lvl4pPr marL="1097280" indent="-182880">
              <a:buFont typeface="Wingdings" charset="2"/>
              <a:buChar char="§"/>
              <a:defRPr spc="0"/>
            </a:lvl4pPr>
            <a:lvl5pPr marL="1280160" indent="-182880">
              <a:buFont typeface="Wingdings" charset="2"/>
              <a:buChar char="§"/>
              <a:defRPr spc="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b="0" i="0">
                <a:latin typeface="Museo Slab 500"/>
                <a:cs typeface="Museo Slab 500"/>
              </a:defRPr>
            </a:lvl1pPr>
          </a:lstStyle>
          <a:p>
            <a:r>
              <a:rPr lang="en-US" dirty="0"/>
              <a:t>Click to edit Master title style</a:t>
            </a:r>
          </a:p>
        </p:txBody>
      </p:sp>
      <p:sp>
        <p:nvSpPr>
          <p:cNvPr id="5" name="Footer Placeholder 6"/>
          <p:cNvSpPr>
            <a:spLocks noGrp="1"/>
          </p:cNvSpPr>
          <p:nvPr>
            <p:ph type="ftr" sz="quarter" idx="3"/>
          </p:nvPr>
        </p:nvSpPr>
        <p:spPr>
          <a:xfrm>
            <a:off x="380999" y="6265545"/>
            <a:ext cx="28956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Divider Orange">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0999" y="3412607"/>
            <a:ext cx="8341851" cy="1645920"/>
          </a:xfrm>
        </p:spPr>
        <p:txBody>
          <a:bodyPr anchor="ctr">
            <a:normAutofit/>
          </a:bodyPr>
          <a:lstStyle>
            <a:lvl1pPr marL="0" indent="0" algn="ctr">
              <a:buNone/>
              <a:defRPr sz="2400">
                <a:solidFill>
                  <a:srgbClr val="4040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2" name="Title 11"/>
          <p:cNvSpPr>
            <a:spLocks noGrp="1"/>
          </p:cNvSpPr>
          <p:nvPr>
            <p:ph type="title"/>
          </p:nvPr>
        </p:nvSpPr>
        <p:spPr>
          <a:xfrm>
            <a:off x="380999" y="1740195"/>
            <a:ext cx="8341851" cy="1645920"/>
          </a:xfrm>
        </p:spPr>
        <p:txBody>
          <a:bodyPr/>
          <a:lstStyle>
            <a:lvl1pPr algn="ctr">
              <a:defRPr sz="4200" spc="150" baseline="0">
                <a:solidFill>
                  <a:srgbClr val="FFFFFF"/>
                </a:solidFill>
              </a:defRPr>
            </a:lvl1pPr>
          </a:lstStyle>
          <a:p>
            <a:r>
              <a:rPr lang="en-US" dirty="0"/>
              <a:t>Click to edit Master title style</a:t>
            </a:r>
          </a:p>
        </p:txBody>
      </p:sp>
      <p:pic>
        <p:nvPicPr>
          <p:cNvPr id="6" name="Picture 5" descr="co_cde_shield_rgb.eps"/>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320909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1_Two Content">
    <p:bg>
      <p:bgPr>
        <a:blipFill rotWithShape="1">
          <a:blip r:embed="rId2" cstate="prin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91159" y="1719072"/>
            <a:ext cx="4038600" cy="4407408"/>
          </a:xfrm>
        </p:spPr>
        <p:txBody>
          <a:bodyPr/>
          <a:lstStyle>
            <a:lvl1pPr>
              <a:defRPr sz="2400" spc="0"/>
            </a:lvl1pPr>
            <a:lvl2pPr>
              <a:defRPr sz="2200" spc="0"/>
            </a:lvl2pPr>
            <a:lvl3pPr>
              <a:defRPr sz="2000" spc="0"/>
            </a:lvl3pPr>
            <a:lvl4pPr>
              <a:defRPr sz="1800" spc="0"/>
            </a:lvl4pPr>
            <a:lvl5pPr>
              <a:defRPr sz="1600" spc="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23660" y="1719072"/>
            <a:ext cx="4038600" cy="4407408"/>
          </a:xfrm>
        </p:spPr>
        <p:txBody>
          <a:bodyPr/>
          <a:lstStyle>
            <a:lvl1pPr>
              <a:defRPr sz="2400" b="1" i="0" spc="0"/>
            </a:lvl1pPr>
            <a:lvl2pPr>
              <a:defRPr sz="2200" b="0" i="0" spc="0"/>
            </a:lvl2pPr>
            <a:lvl3pPr>
              <a:defRPr sz="2000" b="0" i="0" spc="0"/>
            </a:lvl3pPr>
            <a:lvl4pPr>
              <a:defRPr sz="1800" b="0" i="0" spc="0"/>
            </a:lvl4pPr>
            <a:lvl5pPr>
              <a:defRPr sz="1600" b="0" i="0" spc="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hasCustomPrompt="1"/>
          </p:nvPr>
        </p:nvSpPr>
        <p:spPr/>
        <p:txBody>
          <a:bodyPr/>
          <a:lstStyle/>
          <a:p>
            <a:r>
              <a:rPr lang="en-US" dirty="0"/>
              <a:t>Click To Edit Master Title Style</a:t>
            </a:r>
          </a:p>
        </p:txBody>
      </p:sp>
      <p:sp>
        <p:nvSpPr>
          <p:cNvPr id="9"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1274809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7"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Blue Narrow Bar">
    <p:bg>
      <p:bgPr>
        <a:blipFill rotWithShape="1">
          <a:blip r:embed="rId2" cstate="prin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a:xfrm>
            <a:off x="381000" y="355847"/>
            <a:ext cx="8381260" cy="782073"/>
          </a:xfrm>
        </p:spPr>
        <p:txBody>
          <a:bodyPr/>
          <a:lstStyle/>
          <a:p>
            <a:r>
              <a:rPr lang="en-US" dirty="0"/>
              <a:t>Click to edit Master title style</a:t>
            </a:r>
          </a:p>
        </p:txBody>
      </p:sp>
      <p:sp>
        <p:nvSpPr>
          <p:cNvPr id="7"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575444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Green Narrow Bar">
    <p:bg>
      <p:bgPr>
        <a:blipFill rotWithShape="1">
          <a:blip r:embed="rId2" cstate="prin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a:xfrm>
            <a:off x="381000" y="355847"/>
            <a:ext cx="8381260" cy="782073"/>
          </a:xfrm>
        </p:spPr>
        <p:txBody>
          <a:bodyPr/>
          <a:lstStyle/>
          <a:p>
            <a:r>
              <a:rPr lang="en-US" dirty="0"/>
              <a:t>Click to edit Master title style</a:t>
            </a:r>
          </a:p>
        </p:txBody>
      </p:sp>
      <p:sp>
        <p:nvSpPr>
          <p:cNvPr id="7"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3668657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bg>
      <p:bgPr>
        <a:blipFill rotWithShape="1">
          <a:blip r:embed="rId2" cstate="print"/>
          <a:stretch>
            <a:fillRect/>
          </a:stretch>
        </a:blipFill>
        <a:effectLst/>
      </p:bgPr>
    </p:bg>
    <p:spTree>
      <p:nvGrpSpPr>
        <p:cNvPr id="1" name=""/>
        <p:cNvGrpSpPr/>
        <p:nvPr/>
      </p:nvGrpSpPr>
      <p:grpSpPr>
        <a:xfrm>
          <a:off x="0" y="0"/>
          <a:ext cx="0" cy="0"/>
          <a:chOff x="0" y="0"/>
          <a:chExt cx="0" cy="0"/>
        </a:xfrm>
      </p:grpSpPr>
      <p:sp>
        <p:nvSpPr>
          <p:cNvPr id="6"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pic>
        <p:nvPicPr>
          <p:cNvPr id="5" name="Picture 4"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blipFill rotWithShape="1">
          <a:blip r:embed="rId2" cstate="prin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188720"/>
            <a:ext cx="6096001" cy="4969193"/>
          </a:xfrm>
        </p:spPr>
        <p:txBody>
          <a:bodyPr/>
          <a:lstStyle>
            <a:lvl1pPr>
              <a:defRPr sz="2400" spc="0"/>
            </a:lvl1pPr>
            <a:lvl2pPr>
              <a:defRPr sz="2200" spc="0"/>
            </a:lvl2pPr>
            <a:lvl3pPr>
              <a:defRPr sz="2000" spc="0"/>
            </a:lvl3pPr>
            <a:lvl4pPr>
              <a:defRPr sz="1800" spc="0"/>
            </a:lvl4pPr>
            <a:lvl5pPr>
              <a:defRPr sz="1600" spc="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7040140" y="2232152"/>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1" name="Title 10"/>
          <p:cNvSpPr>
            <a:spLocks noGrp="1"/>
          </p:cNvSpPr>
          <p:nvPr>
            <p:ph type="title"/>
          </p:nvPr>
        </p:nvSpPr>
        <p:spPr>
          <a:xfrm>
            <a:off x="7037832" y="1096962"/>
            <a:ext cx="1913456" cy="1033590"/>
          </a:xfrm>
        </p:spPr>
        <p:txBody>
          <a:bodyPr anchor="b"/>
          <a:lstStyle>
            <a:lvl1pPr algn="l">
              <a:defRPr sz="2000" spc="0" baseline="0"/>
            </a:lvl1pPr>
          </a:lstStyle>
          <a:p>
            <a:r>
              <a:rPr lang="en-US" dirty="0"/>
              <a:t>Click to edit Master title style</a:t>
            </a:r>
          </a:p>
        </p:txBody>
      </p:sp>
      <p:sp>
        <p:nvSpPr>
          <p:cNvPr id="9"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chemeClr val="accent6">
                    <a:lumMod val="50000"/>
                  </a:schemeClr>
                </a:solidFill>
              </a:defRPr>
            </a:lvl1pPr>
          </a:lstStyle>
          <a:p>
            <a:fld id="{757A2F4E-5D54-B04B-91BD-7E78EE1FE9FD}" type="slidenum">
              <a:rPr lang="en-US" smtClean="0"/>
              <a:pPr/>
              <a:t>‹#›</a:t>
            </a:fld>
            <a:endParaRPr lang="en-US" dirty="0"/>
          </a:p>
        </p:txBody>
      </p:sp>
      <p:sp>
        <p:nvSpPr>
          <p:cNvPr id="10" name="Text Placeholder 2"/>
          <p:cNvSpPr>
            <a:spLocks noGrp="1"/>
          </p:cNvSpPr>
          <p:nvPr>
            <p:ph type="body" idx="10"/>
          </p:nvPr>
        </p:nvSpPr>
        <p:spPr>
          <a:xfrm>
            <a:off x="380998" y="457200"/>
            <a:ext cx="6096001" cy="639762"/>
          </a:xfrm>
        </p:spPr>
        <p:txBody>
          <a:bodyPr anchor="ctr" anchorCtr="0">
            <a:normAutofit/>
          </a:bodyPr>
          <a:lstStyle>
            <a:lvl1pPr marL="0" indent="0" algn="l">
              <a:buNone/>
              <a:defRPr sz="2800" b="0" i="0" spc="0">
                <a:solidFill>
                  <a:srgbClr val="45454C"/>
                </a:solidFill>
                <a:latin typeface="Museo Slab 500"/>
                <a:cs typeface="Museo Slab 50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pic>
        <p:nvPicPr>
          <p:cNvPr id="12" name="Picture 11"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5" cstate="prin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p:cNvSpPr>
            <a:spLocks noGrp="1"/>
          </p:cNvSpPr>
          <p:nvPr>
            <p:ph type="ftr" sz="quarter" idx="3"/>
          </p:nvPr>
        </p:nvSpPr>
        <p:spPr>
          <a:xfrm>
            <a:off x="380999" y="6265545"/>
            <a:ext cx="2895600" cy="365125"/>
          </a:xfrm>
          <a:prstGeom prst="rect">
            <a:avLst/>
          </a:prstGeom>
        </p:spPr>
        <p:txBody>
          <a:bodyPr vert="horz" lIns="91440" tIns="45720" rIns="91440" bIns="45720" rtlCol="0" anchor="ctr">
            <a:noAutofit/>
          </a:bodyPr>
          <a:lstStyle>
            <a:lvl1pPr algn="l">
              <a:defRPr sz="1100" b="1">
                <a:solidFill>
                  <a:srgbClr val="45454C"/>
                </a:solidFill>
              </a:defRPr>
            </a:lvl1pPr>
          </a:lstStyle>
          <a:p>
            <a:fld id="{757A2F4E-5D54-B04B-91BD-7E78EE1FE9FD}" type="slidenum">
              <a:rPr lang="en-US" smtClean="0"/>
              <a:pPr/>
              <a:t>‹#›</a:t>
            </a:fld>
            <a:endParaRPr lang="en-US" dirty="0"/>
          </a:p>
        </p:txBody>
      </p:sp>
      <p:pic>
        <p:nvPicPr>
          <p:cNvPr id="6" name="Picture 5" descr="co_cde_shield_rgb.eps"/>
          <p:cNvPicPr>
            <a:picLocks noChangeAspect="1"/>
          </p:cNvPicPr>
          <p:nvPr userDrawn="1"/>
        </p:nvPicPr>
        <p:blipFill>
          <a:blip r:embed="rId16"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75" r:id="rId3"/>
    <p:sldLayoutId id="2147483677" r:id="rId4"/>
    <p:sldLayoutId id="2147483666" r:id="rId5"/>
    <p:sldLayoutId id="2147483678" r:id="rId6"/>
    <p:sldLayoutId id="2147483679" r:id="rId7"/>
    <p:sldLayoutId id="2147483667" r:id="rId8"/>
    <p:sldLayoutId id="2147483668" r:id="rId9"/>
    <p:sldLayoutId id="2147483669" r:id="rId10"/>
    <p:sldLayoutId id="2147483670" r:id="rId11"/>
    <p:sldLayoutId id="2147483673" r:id="rId12"/>
    <p:sldLayoutId id="2147483672" r:id="rId13"/>
  </p:sldLayoutIdLst>
  <p:hf hdr="0"/>
  <p:txStyles>
    <p:titleStyle>
      <a:lvl1pPr algn="ctr" defTabSz="914400" rtl="0" eaLnBrk="1" latinLnBrk="0" hangingPunct="1">
        <a:spcBef>
          <a:spcPct val="0"/>
        </a:spcBef>
        <a:buNone/>
        <a:defRPr sz="3600" b="0" i="0" kern="1200" cap="none" spc="200" baseline="0">
          <a:ln>
            <a:noFill/>
          </a:ln>
          <a:solidFill>
            <a:schemeClr val="bg1"/>
          </a:solidFill>
          <a:effectLst/>
          <a:latin typeface="Museo Slab 500"/>
          <a:ea typeface="+mj-ea"/>
          <a:cs typeface="Museo Slab 500"/>
        </a:defRPr>
      </a:lvl1pPr>
    </p:titleStyle>
    <p:bodyStyle>
      <a:lvl1pPr marL="502920" indent="-457200" algn="l" defTabSz="914400" rtl="0" eaLnBrk="1" latinLnBrk="0" hangingPunct="1">
        <a:spcBef>
          <a:spcPct val="20000"/>
        </a:spcBef>
        <a:buClr>
          <a:schemeClr val="accent1"/>
        </a:buClr>
        <a:buSzPct val="110000"/>
        <a:buFont typeface="Wingdings" charset="2"/>
        <a:buChar char="§"/>
        <a:defRPr sz="2400" b="1" kern="1200" spc="150" baseline="0">
          <a:solidFill>
            <a:srgbClr val="5C6670"/>
          </a:solidFill>
          <a:latin typeface="+mn-lt"/>
          <a:ea typeface="+mn-ea"/>
          <a:cs typeface="+mn-cs"/>
        </a:defRPr>
      </a:lvl1pPr>
      <a:lvl2pPr marL="822960" indent="-457200" algn="l" defTabSz="914400" rtl="0" eaLnBrk="1" latinLnBrk="0" hangingPunct="1">
        <a:spcBef>
          <a:spcPct val="20000"/>
        </a:spcBef>
        <a:buClr>
          <a:schemeClr val="accent2"/>
        </a:buClr>
        <a:buSzPct val="110000"/>
        <a:buFont typeface="Wingdings" charset="2"/>
        <a:buChar char="§"/>
        <a:defRPr sz="2200" kern="1200" spc="100" baseline="0">
          <a:solidFill>
            <a:srgbClr val="5C6670"/>
          </a:solidFill>
          <a:latin typeface="+mn-lt"/>
          <a:ea typeface="+mn-ea"/>
          <a:cs typeface="+mn-cs"/>
        </a:defRPr>
      </a:lvl2pPr>
      <a:lvl3pPr marL="925830" indent="-285750" algn="l" defTabSz="914400" rtl="0" eaLnBrk="1" latinLnBrk="0" hangingPunct="1">
        <a:spcBef>
          <a:spcPct val="20000"/>
        </a:spcBef>
        <a:buClr>
          <a:schemeClr val="accent3"/>
        </a:buClr>
        <a:buSzPct val="110000"/>
        <a:buFont typeface="Wingdings" charset="2"/>
        <a:buChar char="§"/>
        <a:defRPr sz="2000" kern="1200" spc="100" baseline="0">
          <a:solidFill>
            <a:srgbClr val="5C6670"/>
          </a:solidFill>
          <a:latin typeface="+mn-lt"/>
          <a:ea typeface="+mn-ea"/>
          <a:cs typeface="+mn-cs"/>
        </a:defRPr>
      </a:lvl3pPr>
      <a:lvl4pPr marL="1200150" indent="-285750" algn="l" defTabSz="914400" rtl="0" eaLnBrk="1" latinLnBrk="0" hangingPunct="1">
        <a:spcBef>
          <a:spcPct val="20000"/>
        </a:spcBef>
        <a:buClr>
          <a:schemeClr val="accent4"/>
        </a:buClr>
        <a:buSzPct val="110000"/>
        <a:buFont typeface="Wingdings" charset="2"/>
        <a:buChar char="§"/>
        <a:defRPr sz="1800" kern="1200">
          <a:solidFill>
            <a:srgbClr val="5C6670"/>
          </a:solidFill>
          <a:latin typeface="+mn-lt"/>
          <a:ea typeface="+mn-ea"/>
          <a:cs typeface="+mn-cs"/>
        </a:defRPr>
      </a:lvl4pPr>
      <a:lvl5pPr marL="1383030" indent="-285750" algn="l" defTabSz="914400" rtl="0" eaLnBrk="1" latinLnBrk="0" hangingPunct="1">
        <a:spcBef>
          <a:spcPct val="20000"/>
        </a:spcBef>
        <a:buClr>
          <a:schemeClr val="accent6"/>
        </a:buClr>
        <a:buSzPct val="110000"/>
        <a:buFont typeface="Wingdings" charset="2"/>
        <a:buChar char="§"/>
        <a:defRPr sz="1600" kern="1200" spc="10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wmf"/><Relationship Id="rId1" Type="http://schemas.openxmlformats.org/officeDocument/2006/relationships/slideLayout" Target="../slideLayouts/slideLayout2.xml"/><Relationship Id="rId6" Type="http://schemas.openxmlformats.org/officeDocument/2006/relationships/image" Target="../media/image27.jpeg"/><Relationship Id="rId5" Type="http://schemas.openxmlformats.org/officeDocument/2006/relationships/image" Target="../media/image26.wmf"/><Relationship Id="rId4" Type="http://schemas.openxmlformats.org/officeDocument/2006/relationships/image" Target="../media/image25.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4.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8" Type="http://schemas.openxmlformats.org/officeDocument/2006/relationships/image" Target="../media/image37.jpeg"/><Relationship Id="rId3" Type="http://schemas.openxmlformats.org/officeDocument/2006/relationships/image" Target="../media/image32.jpeg"/><Relationship Id="rId7" Type="http://schemas.openxmlformats.org/officeDocument/2006/relationships/image" Target="../media/image36.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35.jpeg"/><Relationship Id="rId5" Type="http://schemas.openxmlformats.org/officeDocument/2006/relationships/image" Target="../media/image34.jpeg"/><Relationship Id="rId4" Type="http://schemas.openxmlformats.org/officeDocument/2006/relationships/image" Target="../media/image33.jpeg"/></Relationships>
</file>

<file path=ppt/slides/_rels/slide21.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hyperlink" Target="4%20NASDME%20Persistence%20Action%20Plan%20Final%20(2).docx"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image" Target="../media/image40.jpeg"/><Relationship Id="rId1" Type="http://schemas.openxmlformats.org/officeDocument/2006/relationships/slideLayout" Target="../slideLayouts/slideLayout2.xml"/><Relationship Id="rId6" Type="http://schemas.openxmlformats.org/officeDocument/2006/relationships/image" Target="../media/image44.jpeg"/><Relationship Id="rId5" Type="http://schemas.openxmlformats.org/officeDocument/2006/relationships/image" Target="../media/image43.jpeg"/><Relationship Id="rId4" Type="http://schemas.openxmlformats.org/officeDocument/2006/relationships/image" Target="../media/image42.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hyperlink" Target="http://store.samhsa.gov/product/TIP-57-Trauma-Informed-Care-in-Behavioral-Health-Services/SMA14-4816" TargetMode="External"/><Relationship Id="rId3" Type="http://schemas.openxmlformats.org/officeDocument/2006/relationships/hyperlink" Target="http://www.cdc.gov/violenceprevention/acestudy/" TargetMode="External"/><Relationship Id="rId7" Type="http://schemas.openxmlformats.org/officeDocument/2006/relationships/hyperlink" Target="http://store.samhsa.gov/product/SMA14-4884?WT.mc_id=EB_20141008_SMA14-4884" TargetMode="External"/><Relationship Id="rId2" Type="http://schemas.openxmlformats.org/officeDocument/2006/relationships/hyperlink" Target="http://www.acestudy.org/home" TargetMode="External"/><Relationship Id="rId1" Type="http://schemas.openxmlformats.org/officeDocument/2006/relationships/slideLayout" Target="../slideLayouts/slideLayout2.xml"/><Relationship Id="rId6" Type="http://schemas.openxmlformats.org/officeDocument/2006/relationships/hyperlink" Target="http://traumasensitiveschools.org/" TargetMode="External"/><Relationship Id="rId5" Type="http://schemas.openxmlformats.org/officeDocument/2006/relationships/hyperlink" Target="http://massadvocates.org/tlpi/" TargetMode="External"/><Relationship Id="rId4" Type="http://schemas.openxmlformats.org/officeDocument/2006/relationships/hyperlink" Target="http://m.theatlantic.com/education/archive/2014/12/how-teachers-help-kids-heal/383325/" TargetMode="External"/><Relationship Id="rId9" Type="http://schemas.openxmlformats.org/officeDocument/2006/relationships/hyperlink" Target="http://www.nctsn.org/trauma-types/complex-trauma/resources"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eg"/><Relationship Id="rId1" Type="http://schemas.openxmlformats.org/officeDocument/2006/relationships/slideLayout" Target="../slideLayouts/slideLayout4.xml"/><Relationship Id="rId5" Type="http://schemas.openxmlformats.org/officeDocument/2006/relationships/image" Target="../media/image18.png"/><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p:txBody>
          <a:bodyPr/>
          <a:lstStyle/>
          <a:p>
            <a:r>
              <a:rPr lang="en-US" dirty="0"/>
              <a:t>Cori Canty, Tomas Mejia, Brenda Meyer</a:t>
            </a:r>
          </a:p>
          <a:p>
            <a:r>
              <a:rPr lang="en-US" dirty="0"/>
              <a:t>Colorado Department of Education, Office of Migrant Education</a:t>
            </a:r>
          </a:p>
        </p:txBody>
      </p:sp>
      <p:sp>
        <p:nvSpPr>
          <p:cNvPr id="5" name="Title 4"/>
          <p:cNvSpPr>
            <a:spLocks noGrp="1"/>
          </p:cNvSpPr>
          <p:nvPr>
            <p:ph type="title"/>
          </p:nvPr>
        </p:nvSpPr>
        <p:spPr/>
        <p:txBody>
          <a:bodyPr/>
          <a:lstStyle/>
          <a:p>
            <a:r>
              <a:rPr lang="en-US" dirty="0"/>
              <a:t>Hook, Line &amp; Sinker:</a:t>
            </a:r>
            <a:br>
              <a:rPr lang="en-US" dirty="0"/>
            </a:br>
            <a:r>
              <a:rPr lang="en-US" sz="3200" dirty="0"/>
              <a:t>How to Reach Out of School Youth through Trust and Persistence</a:t>
            </a:r>
          </a:p>
        </p:txBody>
      </p:sp>
      <p:sp>
        <p:nvSpPr>
          <p:cNvPr id="7" name="Text Placeholder 6"/>
          <p:cNvSpPr>
            <a:spLocks noGrp="1"/>
          </p:cNvSpPr>
          <p:nvPr>
            <p:ph type="body" sz="quarter" idx="10"/>
          </p:nvPr>
        </p:nvSpPr>
        <p:spPr/>
        <p:txBody>
          <a:bodyPr/>
          <a:lstStyle/>
          <a:p>
            <a:r>
              <a:rPr lang="en-US" dirty="0"/>
              <a:t>March 23, 2015</a:t>
            </a:r>
          </a:p>
        </p:txBody>
      </p:sp>
    </p:spTree>
    <p:extLst>
      <p:ext uri="{BB962C8B-B14F-4D97-AF65-F5344CB8AC3E}">
        <p14:creationId xmlns:p14="http://schemas.microsoft.com/office/powerpoint/2010/main" val="3109531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sz="2000" b="0" dirty="0"/>
              <a:t>Students who leave school before graduating are </a:t>
            </a:r>
            <a:r>
              <a:rPr lang="en-US" sz="2000" i="1" u="sng" dirty="0"/>
              <a:t>stronger</a:t>
            </a:r>
            <a:r>
              <a:rPr lang="en-US" sz="2000" b="0" dirty="0"/>
              <a:t> than popular opinion and current research literature describe. These strengths could, with the right supports, allow them to stay in school; and these abilities do, ultimately, help many to re-engage.</a:t>
            </a:r>
          </a:p>
          <a:p>
            <a:r>
              <a:rPr lang="en-US" sz="2000" b="0" dirty="0"/>
              <a:t>Students who leave school before graduating are often struggling with </a:t>
            </a:r>
            <a:r>
              <a:rPr lang="en-US" sz="2000" i="1" u="sng" dirty="0"/>
              <a:t>overwhelming life circumstances </a:t>
            </a:r>
            <a:r>
              <a:rPr lang="en-US" sz="2000" b="0" dirty="0"/>
              <a:t>that push school attendance far down their priority lists.</a:t>
            </a:r>
          </a:p>
          <a:p>
            <a:r>
              <a:rPr lang="en-US" sz="2000" b="0" dirty="0"/>
              <a:t>Young people who leave high school need </a:t>
            </a:r>
            <a:r>
              <a:rPr lang="en-US" sz="2000" i="1" u="sng" dirty="0"/>
              <a:t>fewer easy exits </a:t>
            </a:r>
            <a:r>
              <a:rPr lang="en-US" sz="2000" b="0" dirty="0"/>
              <a:t>from the classroom and </a:t>
            </a:r>
            <a:r>
              <a:rPr lang="en-US" sz="2000" i="1" u="sng" dirty="0"/>
              <a:t>more easy on-ramps </a:t>
            </a:r>
            <a:r>
              <a:rPr lang="en-US" sz="2000" b="0" dirty="0"/>
              <a:t>back into education.</a:t>
            </a:r>
          </a:p>
          <a:p>
            <a:r>
              <a:rPr lang="en-US" sz="2000" b="0" dirty="0"/>
              <a:t>Young people who leave high school emphasize how much </a:t>
            </a:r>
            <a:r>
              <a:rPr lang="en-US" sz="2000" i="1" u="sng" dirty="0"/>
              <a:t>peers, parents, and other adults matter</a:t>
            </a:r>
            <a:r>
              <a:rPr lang="en-US" sz="2000" b="0" dirty="0"/>
              <a:t>. </a:t>
            </a:r>
          </a:p>
          <a:p>
            <a:r>
              <a:rPr lang="en-US" sz="2000" i="1" u="sng" dirty="0"/>
              <a:t>Everyone</a:t>
            </a:r>
            <a:r>
              <a:rPr lang="en-US" sz="2000" b="0" dirty="0"/>
              <a:t> in a young person’s life and community can do something to help.</a:t>
            </a:r>
          </a:p>
        </p:txBody>
      </p:sp>
      <p:sp>
        <p:nvSpPr>
          <p:cNvPr id="3" name="Title 2"/>
          <p:cNvSpPr>
            <a:spLocks noGrp="1"/>
          </p:cNvSpPr>
          <p:nvPr>
            <p:ph type="title"/>
          </p:nvPr>
        </p:nvSpPr>
        <p:spPr/>
        <p:txBody>
          <a:bodyPr/>
          <a:lstStyle/>
          <a:p>
            <a:r>
              <a:rPr lang="en-US" dirty="0"/>
              <a:t>Don’t Call Them Dropouts: </a:t>
            </a:r>
            <a:br>
              <a:rPr lang="en-US" dirty="0"/>
            </a:br>
            <a:r>
              <a:rPr lang="en-US" dirty="0"/>
              <a:t>Five Conclusions</a:t>
            </a:r>
          </a:p>
        </p:txBody>
      </p:sp>
      <p:sp>
        <p:nvSpPr>
          <p:cNvPr id="4" name="Footer Placeholder 3"/>
          <p:cNvSpPr>
            <a:spLocks noGrp="1"/>
          </p:cNvSpPr>
          <p:nvPr>
            <p:ph type="ftr" sz="quarter" idx="3"/>
          </p:nvPr>
        </p:nvSpPr>
        <p:spPr/>
        <p:txBody>
          <a:bodyPr/>
          <a:lstStyle/>
          <a:p>
            <a:fld id="{757A2F4E-5D54-B04B-91BD-7E78EE1FE9FD}" type="slidenum">
              <a:rPr lang="en-US" smtClean="0"/>
              <a:pPr/>
              <a:t>10</a:t>
            </a:fld>
            <a:endParaRPr lang="en-US" dirty="0"/>
          </a:p>
        </p:txBody>
      </p:sp>
    </p:spTree>
    <p:extLst>
      <p:ext uri="{BB962C8B-B14F-4D97-AF65-F5344CB8AC3E}">
        <p14:creationId xmlns:p14="http://schemas.microsoft.com/office/powerpoint/2010/main" val="7201823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6445470" cy="4546474"/>
          </a:xfrm>
        </p:spPr>
        <p:txBody>
          <a:bodyPr/>
          <a:lstStyle/>
          <a:p>
            <a:pPr>
              <a:lnSpc>
                <a:spcPct val="150000"/>
              </a:lnSpc>
            </a:pPr>
            <a:r>
              <a:rPr lang="en-US" sz="2200" dirty="0"/>
              <a:t>Listen. </a:t>
            </a:r>
          </a:p>
          <a:p>
            <a:pPr>
              <a:lnSpc>
                <a:spcPct val="150000"/>
              </a:lnSpc>
            </a:pPr>
            <a:r>
              <a:rPr lang="en-US" sz="2200" dirty="0"/>
              <a:t>Surround the highest-need young people with extra supports. </a:t>
            </a:r>
          </a:p>
          <a:p>
            <a:pPr>
              <a:lnSpc>
                <a:spcPct val="150000"/>
              </a:lnSpc>
            </a:pPr>
            <a:r>
              <a:rPr lang="en-US" sz="2200" dirty="0"/>
              <a:t>Create a cadre of community navigators to help students stay in school. </a:t>
            </a:r>
          </a:p>
          <a:p>
            <a:pPr>
              <a:lnSpc>
                <a:spcPct val="150000"/>
              </a:lnSpc>
            </a:pPr>
            <a:r>
              <a:rPr lang="en-US" sz="2200" dirty="0"/>
              <a:t>Follow the evidence.</a:t>
            </a:r>
          </a:p>
          <a:p>
            <a:pPr>
              <a:lnSpc>
                <a:spcPct val="150000"/>
              </a:lnSpc>
            </a:pPr>
            <a:r>
              <a:rPr lang="en-US" sz="2200" dirty="0"/>
              <a:t>Place young people in central roles in designing and implementing solutions that will work for their peers.</a:t>
            </a:r>
          </a:p>
        </p:txBody>
      </p:sp>
      <p:sp>
        <p:nvSpPr>
          <p:cNvPr id="3" name="Title 2"/>
          <p:cNvSpPr>
            <a:spLocks noGrp="1"/>
          </p:cNvSpPr>
          <p:nvPr>
            <p:ph type="title"/>
          </p:nvPr>
        </p:nvSpPr>
        <p:spPr/>
        <p:txBody>
          <a:bodyPr/>
          <a:lstStyle/>
          <a:p>
            <a:r>
              <a:rPr lang="en-US" dirty="0"/>
              <a:t>Don’t Call Them Dropouts:</a:t>
            </a:r>
            <a:br>
              <a:rPr lang="en-US" dirty="0"/>
            </a:br>
            <a:r>
              <a:rPr lang="en-US" dirty="0"/>
              <a:t>Five Recommendations</a:t>
            </a:r>
          </a:p>
        </p:txBody>
      </p:sp>
      <p:sp>
        <p:nvSpPr>
          <p:cNvPr id="4" name="Footer Placeholder 3"/>
          <p:cNvSpPr>
            <a:spLocks noGrp="1"/>
          </p:cNvSpPr>
          <p:nvPr>
            <p:ph type="ftr" sz="quarter" idx="3"/>
          </p:nvPr>
        </p:nvSpPr>
        <p:spPr/>
        <p:txBody>
          <a:bodyPr/>
          <a:lstStyle/>
          <a:p>
            <a:fld id="{757A2F4E-5D54-B04B-91BD-7E78EE1FE9FD}" type="slidenum">
              <a:rPr lang="en-US" smtClean="0"/>
              <a:pPr/>
              <a:t>11</a:t>
            </a:fld>
            <a:endParaRPr lang="en-US" dirty="0"/>
          </a:p>
        </p:txBody>
      </p:sp>
      <p:pic>
        <p:nvPicPr>
          <p:cNvPr id="1026" name="Picture 2" descr="C:\Users\woessner_c\AppData\Local\Microsoft\Windows\Temporary Internet Files\Content.IE5\JKZWQFA0\MC900238192[1].wmf"/>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rot="1713321">
            <a:off x="1950964" y="1508840"/>
            <a:ext cx="676406" cy="1036873"/>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woessner_c\AppData\Local\Microsoft\Windows\Temporary Internet Files\Content.IE5\PYSY6O83\MP900398749[1].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826469" y="1980013"/>
            <a:ext cx="1481959" cy="1058542"/>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woessner_c\AppData\Local\Microsoft\Windows\Temporary Internet Files\Content.IE5\JKZWQFA0\MC900384008[1].wmf"/>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6532362" y="3164156"/>
            <a:ext cx="1244371" cy="123913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sers\woessner_c\AppData\Local\Microsoft\Windows\Temporary Internet Files\Content.IE5\PYSY6O83\MC900384168[1].wmf"/>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3664458" y="4130785"/>
            <a:ext cx="1285914" cy="105917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Users\woessner_c\AppData\Local\Microsoft\Windows\Temporary Internet Files\Content.IE5\6VY27D2F\MC900449043[1].jpg"/>
          <p:cNvPicPr>
            <a:picLocks noChangeAspect="1" noChangeArrowheads="1"/>
          </p:cNvPicPr>
          <p:nvPr/>
        </p:nvPicPr>
        <p:blipFill>
          <a:blip r:embed="rId6" cstate="email">
            <a:extLst>
              <a:ext uri="{28A0092B-C50C-407E-A947-70E740481C1C}">
                <a14:useLocalDpi xmlns:a14="http://schemas.microsoft.com/office/drawing/2010/main" val="0"/>
              </a:ext>
            </a:extLst>
          </a:blip>
          <a:srcRect/>
          <a:stretch>
            <a:fillRect/>
          </a:stretch>
        </p:blipFill>
        <p:spPr bwMode="auto">
          <a:xfrm>
            <a:off x="6287443" y="4964890"/>
            <a:ext cx="1734207" cy="13006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944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9"/>
                                        </p:tgtEl>
                                        <p:attrNameLst>
                                          <p:attrName>style.visibility</p:attrName>
                                        </p:attrNameLst>
                                      </p:cBhvr>
                                      <p:to>
                                        <p:strVal val="visible"/>
                                      </p:to>
                                    </p:set>
                                    <p:animEffect transition="in" filter="fade">
                                      <p:cBhvr>
                                        <p:cTn id="12" dur="500"/>
                                        <p:tgtEl>
                                          <p:spTgt spid="102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31"/>
                                        </p:tgtEl>
                                        <p:attrNameLst>
                                          <p:attrName>style.visibility</p:attrName>
                                        </p:attrNameLst>
                                      </p:cBhvr>
                                      <p:to>
                                        <p:strVal val="visible"/>
                                      </p:to>
                                    </p:set>
                                    <p:animEffect transition="in" filter="fade">
                                      <p:cBhvr>
                                        <p:cTn id="17" dur="500"/>
                                        <p:tgtEl>
                                          <p:spTgt spid="103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32"/>
                                        </p:tgtEl>
                                        <p:attrNameLst>
                                          <p:attrName>style.visibility</p:attrName>
                                        </p:attrNameLst>
                                      </p:cBhvr>
                                      <p:to>
                                        <p:strVal val="visible"/>
                                      </p:to>
                                    </p:set>
                                    <p:animEffect transition="in" filter="fade">
                                      <p:cBhvr>
                                        <p:cTn id="22" dur="500"/>
                                        <p:tgtEl>
                                          <p:spTgt spid="103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34"/>
                                        </p:tgtEl>
                                        <p:attrNameLst>
                                          <p:attrName>style.visibility</p:attrName>
                                        </p:attrNameLst>
                                      </p:cBhvr>
                                      <p:to>
                                        <p:strVal val="visible"/>
                                      </p:to>
                                    </p:set>
                                    <p:animEffect transition="in" filter="fade">
                                      <p:cBhvr>
                                        <p:cTn id="27" dur="500"/>
                                        <p:tgtEl>
                                          <p:spTgt spid="10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Alex gets caught with drugs.</a:t>
            </a:r>
          </a:p>
          <a:p>
            <a:r>
              <a:rPr lang="en-US" sz="1600" dirty="0"/>
              <a:t>“Growing up my mom had three kids, single mom, and she also took care of her brother who was mentally disabled. And uh, we were poor, grew up poor and we lived [in a little town] surrounded by methamphetamine and biker gangs. It’s not the most kid-friendly place in the world to grow up … When I was eleven my mom came home and told us she had cancer and that was … a scary thing because I knew what cancer was, but I didn’t really know what it meant. Over the next couple years of my mom going through chemotherapy treatment and radiation over and over again, um she eventually went into remission at one point, which was good. That was my seventh grade year, I think … when she went into her first remission. But, she had lost her job going through chemotherapy treatment. She couldn’t work and go through that kind of treatment. We didn’t really have any other support. My grandfather had died when I was in sixth grade. He was </a:t>
            </a:r>
            <a:r>
              <a:rPr lang="en-US" sz="1600" dirty="0" err="1"/>
              <a:t>kinda</a:t>
            </a:r>
            <a:r>
              <a:rPr lang="en-US" sz="1600" dirty="0"/>
              <a:t> like my father figure up until that point. We were </a:t>
            </a:r>
            <a:r>
              <a:rPr lang="en-US" sz="1600" dirty="0" err="1"/>
              <a:t>kinda</a:t>
            </a:r>
            <a:r>
              <a:rPr lang="en-US" sz="1600" dirty="0"/>
              <a:t> on our own. We were broke… We didn’t have money, we couldn’t feed ourselves. I had two sisters and my uncle. I found out in [town] with a bunch of little rich white kids that cocaine is a very, very, very valuable resource to have, that and marijuana. And so, I started selling drugs really young.” — Alex</a:t>
            </a:r>
          </a:p>
        </p:txBody>
      </p:sp>
      <p:sp>
        <p:nvSpPr>
          <p:cNvPr id="3" name="Title 2"/>
          <p:cNvSpPr>
            <a:spLocks noGrp="1"/>
          </p:cNvSpPr>
          <p:nvPr>
            <p:ph type="title"/>
          </p:nvPr>
        </p:nvSpPr>
        <p:spPr/>
        <p:txBody>
          <a:bodyPr/>
          <a:lstStyle/>
          <a:p>
            <a:r>
              <a:rPr lang="en-US" dirty="0"/>
              <a:t>Case Study: Reframing	</a:t>
            </a:r>
          </a:p>
        </p:txBody>
      </p:sp>
      <p:sp>
        <p:nvSpPr>
          <p:cNvPr id="4" name="Footer Placeholder 3"/>
          <p:cNvSpPr>
            <a:spLocks noGrp="1"/>
          </p:cNvSpPr>
          <p:nvPr>
            <p:ph type="ftr" sz="quarter" idx="3"/>
          </p:nvPr>
        </p:nvSpPr>
        <p:spPr/>
        <p:txBody>
          <a:bodyPr/>
          <a:lstStyle/>
          <a:p>
            <a:fld id="{757A2F4E-5D54-B04B-91BD-7E78EE1FE9FD}" type="slidenum">
              <a:rPr lang="en-US" smtClean="0"/>
              <a:pPr/>
              <a:t>12</a:t>
            </a:fld>
            <a:endParaRPr lang="en-US" dirty="0"/>
          </a:p>
        </p:txBody>
      </p:sp>
    </p:spTree>
    <p:extLst>
      <p:ext uri="{BB962C8B-B14F-4D97-AF65-F5344CB8AC3E}">
        <p14:creationId xmlns:p14="http://schemas.microsoft.com/office/powerpoint/2010/main" val="3429315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Rudy gets caught stealing things.</a:t>
            </a:r>
          </a:p>
          <a:p>
            <a:r>
              <a:rPr lang="en-US" dirty="0"/>
              <a:t>“When I seen him in the casket it hurt me. It really hurt me. I changed. Mind state when from If ‘I got it, you got it’ to ‘If you got it, </a:t>
            </a:r>
            <a:r>
              <a:rPr lang="en-US" dirty="0" err="1"/>
              <a:t>I’mma</a:t>
            </a:r>
            <a:r>
              <a:rPr lang="en-US" dirty="0"/>
              <a:t> get it.’ Whatever you got I want it and I </a:t>
            </a:r>
            <a:r>
              <a:rPr lang="en-US" dirty="0" err="1"/>
              <a:t>ain’t</a:t>
            </a:r>
            <a:r>
              <a:rPr lang="en-US" dirty="0"/>
              <a:t> asking for it. I’m </a:t>
            </a:r>
            <a:r>
              <a:rPr lang="en-US" dirty="0" err="1"/>
              <a:t>gonna</a:t>
            </a:r>
            <a:r>
              <a:rPr lang="en-US" dirty="0"/>
              <a:t> take it.” — Rudy</a:t>
            </a:r>
          </a:p>
        </p:txBody>
      </p:sp>
      <p:sp>
        <p:nvSpPr>
          <p:cNvPr id="3" name="Title 2"/>
          <p:cNvSpPr>
            <a:spLocks noGrp="1"/>
          </p:cNvSpPr>
          <p:nvPr>
            <p:ph type="title"/>
          </p:nvPr>
        </p:nvSpPr>
        <p:spPr/>
        <p:txBody>
          <a:bodyPr/>
          <a:lstStyle/>
          <a:p>
            <a:r>
              <a:rPr lang="en-US" dirty="0"/>
              <a:t>Case Study: Reframing	</a:t>
            </a:r>
          </a:p>
        </p:txBody>
      </p:sp>
      <p:sp>
        <p:nvSpPr>
          <p:cNvPr id="4" name="Footer Placeholder 3"/>
          <p:cNvSpPr>
            <a:spLocks noGrp="1"/>
          </p:cNvSpPr>
          <p:nvPr>
            <p:ph type="ftr" sz="quarter" idx="3"/>
          </p:nvPr>
        </p:nvSpPr>
        <p:spPr/>
        <p:txBody>
          <a:bodyPr/>
          <a:lstStyle/>
          <a:p>
            <a:fld id="{757A2F4E-5D54-B04B-91BD-7E78EE1FE9FD}" type="slidenum">
              <a:rPr lang="en-US" smtClean="0"/>
              <a:pPr/>
              <a:t>13</a:t>
            </a:fld>
            <a:endParaRPr lang="en-US" dirty="0"/>
          </a:p>
        </p:txBody>
      </p:sp>
    </p:spTree>
    <p:extLst>
      <p:ext uri="{BB962C8B-B14F-4D97-AF65-F5344CB8AC3E}">
        <p14:creationId xmlns:p14="http://schemas.microsoft.com/office/powerpoint/2010/main" val="41897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940158" y="1751427"/>
            <a:ext cx="7225048" cy="4381406"/>
          </a:xfrm>
        </p:spPr>
      </p:pic>
      <p:sp>
        <p:nvSpPr>
          <p:cNvPr id="3" name="Title 2"/>
          <p:cNvSpPr>
            <a:spLocks noGrp="1"/>
          </p:cNvSpPr>
          <p:nvPr>
            <p:ph type="title"/>
          </p:nvPr>
        </p:nvSpPr>
        <p:spPr>
          <a:xfrm>
            <a:off x="219456" y="355847"/>
            <a:ext cx="8802624" cy="1054394"/>
          </a:xfrm>
        </p:spPr>
        <p:txBody>
          <a:bodyPr/>
          <a:lstStyle/>
          <a:p>
            <a:r>
              <a:rPr lang="en-US" dirty="0"/>
              <a:t>Strategies to Build Trust &amp; Rapport</a:t>
            </a:r>
            <a:br>
              <a:rPr lang="en-US" dirty="0"/>
            </a:br>
            <a:r>
              <a:rPr lang="en-US" dirty="0"/>
              <a:t>First….</a:t>
            </a:r>
          </a:p>
        </p:txBody>
      </p:sp>
      <p:sp>
        <p:nvSpPr>
          <p:cNvPr id="4" name="Footer Placeholder 3"/>
          <p:cNvSpPr>
            <a:spLocks noGrp="1"/>
          </p:cNvSpPr>
          <p:nvPr>
            <p:ph type="ftr" sz="quarter" idx="3"/>
          </p:nvPr>
        </p:nvSpPr>
        <p:spPr/>
        <p:txBody>
          <a:bodyPr/>
          <a:lstStyle/>
          <a:p>
            <a:fld id="{757A2F4E-5D54-B04B-91BD-7E78EE1FE9FD}" type="slidenum">
              <a:rPr lang="en-US" smtClean="0"/>
              <a:pPr/>
              <a:t>14</a:t>
            </a:fld>
            <a:endParaRPr lang="en-US" dirty="0"/>
          </a:p>
        </p:txBody>
      </p:sp>
    </p:spTree>
    <p:extLst>
      <p:ext uri="{BB962C8B-B14F-4D97-AF65-F5344CB8AC3E}">
        <p14:creationId xmlns:p14="http://schemas.microsoft.com/office/powerpoint/2010/main" val="2219150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woessner_c\Desktop\Button.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4574102" y="2021726"/>
            <a:ext cx="1775184" cy="1417194"/>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idx="1"/>
          </p:nvPr>
        </p:nvSpPr>
        <p:spPr>
          <a:xfrm>
            <a:off x="381000" y="1719071"/>
            <a:ext cx="4630984" cy="4407408"/>
          </a:xfrm>
        </p:spPr>
        <p:txBody>
          <a:bodyPr/>
          <a:lstStyle/>
          <a:p>
            <a:r>
              <a:rPr lang="en-US" dirty="0"/>
              <a:t>Know your own triggers</a:t>
            </a:r>
          </a:p>
          <a:p>
            <a:pPr lvl="1"/>
            <a:r>
              <a:rPr lang="en-US" dirty="0"/>
              <a:t>Personal trauma or secondary trauma experiences</a:t>
            </a:r>
          </a:p>
          <a:p>
            <a:pPr lvl="1"/>
            <a:endParaRPr lang="en-US" dirty="0"/>
          </a:p>
          <a:p>
            <a:pPr lvl="1"/>
            <a:endParaRPr lang="en-US" dirty="0"/>
          </a:p>
          <a:p>
            <a:pPr lvl="1"/>
            <a:endParaRPr lang="en-US" dirty="0"/>
          </a:p>
          <a:p>
            <a:r>
              <a:rPr lang="en-US" dirty="0"/>
              <a:t>Know who to and how to refer</a:t>
            </a:r>
          </a:p>
          <a:p>
            <a:pPr lvl="1"/>
            <a:r>
              <a:rPr lang="en-US" dirty="0"/>
              <a:t>Who else can help you support the youth?</a:t>
            </a:r>
          </a:p>
        </p:txBody>
      </p:sp>
      <p:sp>
        <p:nvSpPr>
          <p:cNvPr id="3" name="Title 2"/>
          <p:cNvSpPr>
            <a:spLocks noGrp="1"/>
          </p:cNvSpPr>
          <p:nvPr>
            <p:ph type="title"/>
          </p:nvPr>
        </p:nvSpPr>
        <p:spPr/>
        <p:txBody>
          <a:bodyPr/>
          <a:lstStyle/>
          <a:p>
            <a:r>
              <a:rPr lang="en-US" dirty="0"/>
              <a:t>Understanding your own trauma</a:t>
            </a:r>
          </a:p>
        </p:txBody>
      </p:sp>
      <p:sp>
        <p:nvSpPr>
          <p:cNvPr id="4" name="Footer Placeholder 3"/>
          <p:cNvSpPr>
            <a:spLocks noGrp="1"/>
          </p:cNvSpPr>
          <p:nvPr>
            <p:ph type="ftr" sz="quarter" idx="3"/>
          </p:nvPr>
        </p:nvSpPr>
        <p:spPr/>
        <p:txBody>
          <a:bodyPr/>
          <a:lstStyle/>
          <a:p>
            <a:fld id="{757A2F4E-5D54-B04B-91BD-7E78EE1FE9FD}" type="slidenum">
              <a:rPr lang="en-US" smtClean="0"/>
              <a:pPr/>
              <a:t>15</a:t>
            </a:fld>
            <a:endParaRPr lang="en-US" dirty="0"/>
          </a:p>
        </p:txBody>
      </p:sp>
      <p:pic>
        <p:nvPicPr>
          <p:cNvPr id="7171" name="Picture 3" descr="C:\Users\woessner_c\Desktop\reaching for help.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728647" y="3992397"/>
            <a:ext cx="2974627" cy="2273148"/>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extLst>
      <p:ext uri="{BB962C8B-B14F-4D97-AF65-F5344CB8AC3E}">
        <p14:creationId xmlns:p14="http://schemas.microsoft.com/office/powerpoint/2010/main" val="1254055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Then…</a:t>
            </a:r>
          </a:p>
        </p:txBody>
      </p:sp>
      <p:sp>
        <p:nvSpPr>
          <p:cNvPr id="4" name="Footer Placeholder 3"/>
          <p:cNvSpPr>
            <a:spLocks noGrp="1"/>
          </p:cNvSpPr>
          <p:nvPr>
            <p:ph type="ftr" sz="quarter" idx="3"/>
          </p:nvPr>
        </p:nvSpPr>
        <p:spPr/>
        <p:txBody>
          <a:bodyPr/>
          <a:lstStyle/>
          <a:p>
            <a:fld id="{757A2F4E-5D54-B04B-91BD-7E78EE1FE9FD}" type="slidenum">
              <a:rPr lang="en-US" smtClean="0"/>
              <a:pPr/>
              <a:t>16</a:t>
            </a:fld>
            <a:endParaRPr lang="en-US" dirty="0"/>
          </a:p>
        </p:txBody>
      </p:sp>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421228" y="1706416"/>
            <a:ext cx="4043966" cy="4766103"/>
          </a:xfrm>
        </p:spPr>
      </p:pic>
    </p:spTree>
    <p:extLst>
      <p:ext uri="{BB962C8B-B14F-4D97-AF65-F5344CB8AC3E}">
        <p14:creationId xmlns:p14="http://schemas.microsoft.com/office/powerpoint/2010/main" val="3606847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272345" cy="926040"/>
          </a:xfrm>
        </p:spPr>
        <p:txBody>
          <a:bodyPr/>
          <a:lstStyle/>
          <a:p>
            <a:pPr marL="45720" indent="0" algn="ctr">
              <a:buNone/>
            </a:pPr>
            <a:r>
              <a:rPr lang="en-US" dirty="0"/>
              <a:t>Characteristics of Successful Conversations</a:t>
            </a:r>
          </a:p>
          <a:p>
            <a:pPr marL="365760" lvl="1" indent="0">
              <a:buNone/>
            </a:pPr>
            <a:r>
              <a:rPr lang="en-US" dirty="0"/>
              <a:t>* Low risk, with gradual increases 		* Reciprocal sharing</a:t>
            </a:r>
          </a:p>
          <a:p>
            <a:pPr marL="365760" lvl="1" indent="0">
              <a:buNone/>
            </a:pPr>
            <a:endParaRPr lang="en-US" dirty="0"/>
          </a:p>
          <a:p>
            <a:pPr lvl="1"/>
            <a:endParaRPr lang="en-US" dirty="0"/>
          </a:p>
          <a:p>
            <a:pPr lvl="1"/>
            <a:endParaRPr lang="en-US" dirty="0"/>
          </a:p>
          <a:p>
            <a:pPr marL="365760" lvl="1" indent="0">
              <a:buNone/>
            </a:pPr>
            <a:endParaRPr lang="en-US" dirty="0"/>
          </a:p>
          <a:p>
            <a:pPr marL="365760" lvl="1" indent="0">
              <a:buNone/>
            </a:pPr>
            <a:endParaRPr lang="en-US" dirty="0"/>
          </a:p>
          <a:p>
            <a:pPr marL="365760" lvl="1" indent="0">
              <a:buNone/>
            </a:pPr>
            <a:endParaRPr lang="en-US" dirty="0"/>
          </a:p>
          <a:p>
            <a:pPr marL="365760" lvl="1" indent="0">
              <a:buNone/>
            </a:pPr>
            <a:endParaRPr lang="en-US" dirty="0"/>
          </a:p>
          <a:p>
            <a:pPr marL="45720" indent="0">
              <a:buNone/>
            </a:pPr>
            <a:endParaRPr lang="en-US" dirty="0"/>
          </a:p>
        </p:txBody>
      </p:sp>
      <p:sp>
        <p:nvSpPr>
          <p:cNvPr id="3" name="Title 2"/>
          <p:cNvSpPr>
            <a:spLocks noGrp="1"/>
          </p:cNvSpPr>
          <p:nvPr>
            <p:ph type="title"/>
          </p:nvPr>
        </p:nvSpPr>
        <p:spPr>
          <a:xfrm>
            <a:off x="97536" y="355847"/>
            <a:ext cx="8936736" cy="1054394"/>
          </a:xfrm>
        </p:spPr>
        <p:txBody>
          <a:bodyPr/>
          <a:lstStyle/>
          <a:p>
            <a:r>
              <a:rPr lang="en-US" sz="3400" dirty="0"/>
              <a:t>Building Trust &amp; Rapport with Youth:</a:t>
            </a:r>
            <a:br>
              <a:rPr lang="en-US" sz="3400" dirty="0"/>
            </a:br>
            <a:r>
              <a:rPr lang="en-US" sz="3400" dirty="0"/>
              <a:t>Interview Strategies</a:t>
            </a:r>
          </a:p>
        </p:txBody>
      </p:sp>
      <p:sp>
        <p:nvSpPr>
          <p:cNvPr id="4" name="Footer Placeholder 3"/>
          <p:cNvSpPr>
            <a:spLocks noGrp="1"/>
          </p:cNvSpPr>
          <p:nvPr>
            <p:ph type="ftr" sz="quarter" idx="3"/>
          </p:nvPr>
        </p:nvSpPr>
        <p:spPr/>
        <p:txBody>
          <a:bodyPr/>
          <a:lstStyle/>
          <a:p>
            <a:fld id="{757A2F4E-5D54-B04B-91BD-7E78EE1FE9FD}" type="slidenum">
              <a:rPr lang="en-US" smtClean="0"/>
              <a:pPr/>
              <a:t>17</a:t>
            </a:fld>
            <a:endParaRPr lang="en-US" dirty="0"/>
          </a:p>
        </p:txBody>
      </p:sp>
      <p:sp>
        <p:nvSpPr>
          <p:cNvPr id="5" name="TextBox 4"/>
          <p:cNvSpPr txBox="1"/>
          <p:nvPr/>
        </p:nvSpPr>
        <p:spPr>
          <a:xfrm>
            <a:off x="817598" y="3164809"/>
            <a:ext cx="184731" cy="461665"/>
          </a:xfrm>
          <a:prstGeom prst="rect">
            <a:avLst/>
          </a:prstGeom>
          <a:noFill/>
        </p:spPr>
        <p:txBody>
          <a:bodyPr wrap="none" rtlCol="0">
            <a:spAutoFit/>
          </a:bodyPr>
          <a:lstStyle/>
          <a:p>
            <a:endParaRPr lang="en-US" sz="2400" dirty="0">
              <a:latin typeface="Lucida Handwriting" panose="03010101010101010101" pitchFamily="66" charset="0"/>
            </a:endParaRPr>
          </a:p>
        </p:txBody>
      </p:sp>
      <p:sp>
        <p:nvSpPr>
          <p:cNvPr id="6" name="TextBox 5"/>
          <p:cNvSpPr txBox="1"/>
          <p:nvPr/>
        </p:nvSpPr>
        <p:spPr>
          <a:xfrm>
            <a:off x="817598" y="2703144"/>
            <a:ext cx="5442516" cy="830997"/>
          </a:xfrm>
          <a:prstGeom prst="rect">
            <a:avLst/>
          </a:prstGeom>
          <a:solidFill>
            <a:schemeClr val="accent3">
              <a:lumMod val="40000"/>
              <a:lumOff val="60000"/>
            </a:schemeClr>
          </a:solidFill>
        </p:spPr>
        <p:txBody>
          <a:bodyPr wrap="none" rtlCol="0">
            <a:spAutoFit/>
          </a:bodyPr>
          <a:lstStyle/>
          <a:p>
            <a:r>
              <a:rPr lang="en-US" sz="2400" dirty="0">
                <a:latin typeface="Lucida Handwriting" panose="03010101010101010101" pitchFamily="66" charset="0"/>
              </a:rPr>
              <a:t>What do you love to eat?</a:t>
            </a:r>
          </a:p>
          <a:p>
            <a:r>
              <a:rPr lang="en-US" sz="2400" dirty="0">
                <a:latin typeface="Lucida Handwriting" panose="03010101010101010101" pitchFamily="66" charset="0"/>
              </a:rPr>
              <a:t>What is your favorite holiday?</a:t>
            </a:r>
          </a:p>
        </p:txBody>
      </p:sp>
      <p:sp>
        <p:nvSpPr>
          <p:cNvPr id="7" name="TextBox 6"/>
          <p:cNvSpPr txBox="1"/>
          <p:nvPr/>
        </p:nvSpPr>
        <p:spPr>
          <a:xfrm>
            <a:off x="1699626" y="3942962"/>
            <a:ext cx="6953719" cy="461665"/>
          </a:xfrm>
          <a:prstGeom prst="rect">
            <a:avLst/>
          </a:prstGeom>
          <a:solidFill>
            <a:schemeClr val="accent2">
              <a:lumMod val="40000"/>
              <a:lumOff val="60000"/>
            </a:schemeClr>
          </a:solidFill>
        </p:spPr>
        <p:txBody>
          <a:bodyPr wrap="square" rtlCol="0">
            <a:spAutoFit/>
          </a:bodyPr>
          <a:lstStyle/>
          <a:p>
            <a:r>
              <a:rPr lang="en-US" sz="2400" dirty="0">
                <a:latin typeface="Lucida Handwriting" panose="03010101010101010101" pitchFamily="66" charset="0"/>
              </a:rPr>
              <a:t>What word or words best describe you?</a:t>
            </a:r>
          </a:p>
        </p:txBody>
      </p:sp>
      <p:sp>
        <p:nvSpPr>
          <p:cNvPr id="8" name="TextBox 7"/>
          <p:cNvSpPr txBox="1"/>
          <p:nvPr/>
        </p:nvSpPr>
        <p:spPr>
          <a:xfrm>
            <a:off x="2745555" y="4748979"/>
            <a:ext cx="5907791" cy="1200329"/>
          </a:xfrm>
          <a:prstGeom prst="rect">
            <a:avLst/>
          </a:prstGeom>
          <a:solidFill>
            <a:schemeClr val="accent6">
              <a:lumMod val="60000"/>
              <a:lumOff val="40000"/>
            </a:schemeClr>
          </a:solidFill>
        </p:spPr>
        <p:txBody>
          <a:bodyPr wrap="square" rtlCol="0">
            <a:spAutoFit/>
          </a:bodyPr>
          <a:lstStyle/>
          <a:p>
            <a:r>
              <a:rPr lang="en-US" sz="2400" dirty="0">
                <a:latin typeface="Lucida Handwriting" panose="03010101010101010101" pitchFamily="66" charset="0"/>
              </a:rPr>
              <a:t>What is something that you wish your friends or family better understood about you?</a:t>
            </a:r>
          </a:p>
        </p:txBody>
      </p:sp>
    </p:spTree>
    <p:extLst>
      <p:ext uri="{BB962C8B-B14F-4D97-AF65-F5344CB8AC3E}">
        <p14:creationId xmlns:p14="http://schemas.microsoft.com/office/powerpoint/2010/main" val="3282745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1"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ppt_w</p:attrName>
                                        </p:attrNameLst>
                                      </p:cBhvr>
                                      <p:tavLst>
                                        <p:tav tm="0">
                                          <p:val>
                                            <p:strVal val="#ppt_w*0.70"/>
                                          </p:val>
                                        </p:tav>
                                        <p:tav tm="100000">
                                          <p:val>
                                            <p:strVal val="#ppt_w"/>
                                          </p:val>
                                        </p:tav>
                                      </p:tavLst>
                                    </p:anim>
                                    <p:anim calcmode="lin" valueType="num">
                                      <p:cBhvr>
                                        <p:cTn id="15" dur="1000" fill="hold"/>
                                        <p:tgtEl>
                                          <p:spTgt spid="7"/>
                                        </p:tgtEl>
                                        <p:attrNameLst>
                                          <p:attrName>ppt_h</p:attrName>
                                        </p:attrNameLst>
                                      </p:cBhvr>
                                      <p:tavLst>
                                        <p:tav tm="0">
                                          <p:val>
                                            <p:strVal val="#ppt_h"/>
                                          </p:val>
                                        </p:tav>
                                        <p:tav tm="100000">
                                          <p:val>
                                            <p:strVal val="#ppt_h"/>
                                          </p:val>
                                        </p:tav>
                                      </p:tavLst>
                                    </p:anim>
                                    <p:animEffect transition="in" filter="fade">
                                      <p:cBhvr>
                                        <p:cTn id="16" dur="10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1000" fill="hold"/>
                                        <p:tgtEl>
                                          <p:spTgt spid="8"/>
                                        </p:tgtEl>
                                        <p:attrNameLst>
                                          <p:attrName>ppt_w</p:attrName>
                                        </p:attrNameLst>
                                      </p:cBhvr>
                                      <p:tavLst>
                                        <p:tav tm="0">
                                          <p:val>
                                            <p:strVal val="#ppt_w*0.70"/>
                                          </p:val>
                                        </p:tav>
                                        <p:tav tm="100000">
                                          <p:val>
                                            <p:strVal val="#ppt_w"/>
                                          </p:val>
                                        </p:tav>
                                      </p:tavLst>
                                    </p:anim>
                                    <p:anim calcmode="lin" valueType="num">
                                      <p:cBhvr>
                                        <p:cTn id="22" dur="1000" fill="hold"/>
                                        <p:tgtEl>
                                          <p:spTgt spid="8"/>
                                        </p:tgtEl>
                                        <p:attrNameLst>
                                          <p:attrName>ppt_h</p:attrName>
                                        </p:attrNameLst>
                                      </p:cBhvr>
                                      <p:tavLst>
                                        <p:tav tm="0">
                                          <p:val>
                                            <p:strVal val="#ppt_h"/>
                                          </p:val>
                                        </p:tav>
                                        <p:tav tm="100000">
                                          <p:val>
                                            <p:strVal val="#ppt_h"/>
                                          </p:val>
                                        </p:tav>
                                      </p:tavLst>
                                    </p:anim>
                                    <p:animEffect transition="in" filter="fade">
                                      <p:cBhvr>
                                        <p:cTn id="23"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1" animBg="1"/>
      <p:bldP spid="7"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Initial interview</a:t>
            </a:r>
          </a:p>
          <a:p>
            <a:pPr lvl="1"/>
            <a:r>
              <a:rPr lang="en-US" dirty="0"/>
              <a:t>Use the Interview handout</a:t>
            </a:r>
          </a:p>
          <a:p>
            <a:pPr lvl="1"/>
            <a:r>
              <a:rPr lang="en-US" dirty="0"/>
              <a:t>Practice with a partner</a:t>
            </a:r>
          </a:p>
          <a:p>
            <a:pPr lvl="1"/>
            <a:r>
              <a:rPr lang="en-US" dirty="0"/>
              <a:t>4-5 minutes</a:t>
            </a:r>
          </a:p>
          <a:p>
            <a:pPr lvl="1"/>
            <a:endParaRPr lang="en-US" dirty="0"/>
          </a:p>
          <a:p>
            <a:pPr marL="365760" lvl="1" indent="0">
              <a:buNone/>
            </a:pPr>
            <a:endParaRPr lang="en-US" dirty="0"/>
          </a:p>
          <a:p>
            <a:pPr marL="365760" lvl="1" indent="0">
              <a:buNone/>
            </a:pPr>
            <a:r>
              <a:rPr lang="en-US" dirty="0"/>
              <a:t>How many questions did you discuss?</a:t>
            </a:r>
          </a:p>
          <a:p>
            <a:pPr marL="365760" lvl="1" indent="0">
              <a:buNone/>
            </a:pPr>
            <a:r>
              <a:rPr lang="en-US" dirty="0"/>
              <a:t>What stopped you from getting all the way through the questions?</a:t>
            </a:r>
          </a:p>
        </p:txBody>
      </p:sp>
      <p:sp>
        <p:nvSpPr>
          <p:cNvPr id="3" name="Title 2"/>
          <p:cNvSpPr>
            <a:spLocks noGrp="1"/>
          </p:cNvSpPr>
          <p:nvPr>
            <p:ph type="title"/>
          </p:nvPr>
        </p:nvSpPr>
        <p:spPr/>
        <p:txBody>
          <a:bodyPr/>
          <a:lstStyle/>
          <a:p>
            <a:r>
              <a:rPr lang="en-US" dirty="0"/>
              <a:t>Interview Strategies</a:t>
            </a:r>
          </a:p>
        </p:txBody>
      </p:sp>
      <p:sp>
        <p:nvSpPr>
          <p:cNvPr id="4" name="Footer Placeholder 3"/>
          <p:cNvSpPr>
            <a:spLocks noGrp="1"/>
          </p:cNvSpPr>
          <p:nvPr>
            <p:ph type="ftr" sz="quarter" idx="3"/>
          </p:nvPr>
        </p:nvSpPr>
        <p:spPr/>
        <p:txBody>
          <a:bodyPr/>
          <a:lstStyle/>
          <a:p>
            <a:fld id="{757A2F4E-5D54-B04B-91BD-7E78EE1FE9FD}" type="slidenum">
              <a:rPr lang="en-US" smtClean="0"/>
              <a:pPr/>
              <a:t>18</a:t>
            </a:fld>
            <a:endParaRPr lang="en-US" dirty="0"/>
          </a:p>
        </p:txBody>
      </p:sp>
    </p:spTree>
    <p:extLst>
      <p:ext uri="{BB962C8B-B14F-4D97-AF65-F5344CB8AC3E}">
        <p14:creationId xmlns:p14="http://schemas.microsoft.com/office/powerpoint/2010/main" val="2796248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Dreams and goals</a:t>
            </a:r>
          </a:p>
          <a:p>
            <a:pPr lvl="1"/>
            <a:r>
              <a:rPr lang="en-US" sz="2000" dirty="0"/>
              <a:t>Example</a:t>
            </a:r>
          </a:p>
          <a:p>
            <a:pPr lvl="2"/>
            <a:r>
              <a:rPr lang="en-US" sz="1800" dirty="0"/>
              <a:t>If I had time and resources to achieve my dreams, what would they be?</a:t>
            </a:r>
          </a:p>
          <a:p>
            <a:pPr lvl="2"/>
            <a:r>
              <a:rPr lang="en-US" sz="1800" dirty="0"/>
              <a:t>What is a dream I have about work?</a:t>
            </a:r>
          </a:p>
          <a:p>
            <a:pPr lvl="2"/>
            <a:r>
              <a:rPr lang="en-US" sz="1800" dirty="0"/>
              <a:t>What is a dream I have about education?</a:t>
            </a:r>
          </a:p>
          <a:p>
            <a:pPr lvl="2"/>
            <a:r>
              <a:rPr lang="en-US" sz="1800" dirty="0"/>
              <a:t>What would I do if I knew I could not fail?</a:t>
            </a:r>
          </a:p>
          <a:p>
            <a:pPr lvl="2"/>
            <a:r>
              <a:rPr lang="en-US" sz="1800" dirty="0"/>
              <a:t>What resources are already available to me?</a:t>
            </a:r>
          </a:p>
          <a:p>
            <a:pPr lvl="2"/>
            <a:r>
              <a:rPr lang="en-US" sz="1800" dirty="0"/>
              <a:t>What obstacles get in my way?</a:t>
            </a:r>
          </a:p>
          <a:p>
            <a:pPr lvl="2"/>
            <a:r>
              <a:rPr lang="en-US" sz="1800" dirty="0"/>
              <a:t>How can I overcome these obstacles?</a:t>
            </a:r>
          </a:p>
          <a:p>
            <a:pPr lvl="2"/>
            <a:r>
              <a:rPr lang="en-US" sz="1800" dirty="0"/>
              <a:t>What can I do in the next three days to be closer to a goal? </a:t>
            </a:r>
          </a:p>
          <a:p>
            <a:pPr lvl="2"/>
            <a:r>
              <a:rPr lang="en-US" sz="1800" dirty="0"/>
              <a:t>How can I plan for short and long term goals </a:t>
            </a:r>
          </a:p>
          <a:p>
            <a:pPr lvl="3"/>
            <a:r>
              <a:rPr lang="en-US" sz="1600" dirty="0"/>
              <a:t>short (1 week to 4 weeks) Example: MP3 Player to learn English</a:t>
            </a:r>
          </a:p>
          <a:p>
            <a:pPr lvl="3"/>
            <a:r>
              <a:rPr lang="en-US" sz="1600" dirty="0"/>
              <a:t>long (longer than 1 month) Example: Take an ESL Class</a:t>
            </a:r>
          </a:p>
          <a:p>
            <a:pPr lvl="1"/>
            <a:r>
              <a:rPr lang="en-US" sz="2000" dirty="0"/>
              <a:t>Sharing from other states</a:t>
            </a:r>
          </a:p>
        </p:txBody>
      </p:sp>
      <p:sp>
        <p:nvSpPr>
          <p:cNvPr id="3" name="Title 2"/>
          <p:cNvSpPr>
            <a:spLocks noGrp="1"/>
          </p:cNvSpPr>
          <p:nvPr>
            <p:ph type="title"/>
          </p:nvPr>
        </p:nvSpPr>
        <p:spPr/>
        <p:txBody>
          <a:bodyPr/>
          <a:lstStyle/>
          <a:p>
            <a:r>
              <a:rPr lang="en-US" dirty="0"/>
              <a:t>Interview Strategies</a:t>
            </a:r>
          </a:p>
        </p:txBody>
      </p:sp>
      <p:sp>
        <p:nvSpPr>
          <p:cNvPr id="4" name="Footer Placeholder 3"/>
          <p:cNvSpPr>
            <a:spLocks noGrp="1"/>
          </p:cNvSpPr>
          <p:nvPr>
            <p:ph type="ftr" sz="quarter" idx="3"/>
          </p:nvPr>
        </p:nvSpPr>
        <p:spPr/>
        <p:txBody>
          <a:bodyPr/>
          <a:lstStyle/>
          <a:p>
            <a:fld id="{757A2F4E-5D54-B04B-91BD-7E78EE1FE9FD}" type="slidenum">
              <a:rPr lang="en-US" smtClean="0"/>
              <a:pPr/>
              <a:t>19</a:t>
            </a:fld>
            <a:endParaRPr lang="en-US" dirty="0"/>
          </a:p>
        </p:txBody>
      </p:sp>
    </p:spTree>
    <p:extLst>
      <p:ext uri="{BB962C8B-B14F-4D97-AF65-F5344CB8AC3E}">
        <p14:creationId xmlns:p14="http://schemas.microsoft.com/office/powerpoint/2010/main" val="2676625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SAMHSA’s Concept of Trauma - The Three “E’s” of Trauma:</a:t>
            </a:r>
          </a:p>
          <a:p>
            <a:r>
              <a:rPr lang="en-US" dirty="0"/>
              <a:t>Event(s)</a:t>
            </a:r>
          </a:p>
          <a:p>
            <a:r>
              <a:rPr lang="en-US" dirty="0"/>
              <a:t>Experience of Event(s)</a:t>
            </a:r>
          </a:p>
          <a:p>
            <a:r>
              <a:rPr lang="en-US" dirty="0"/>
              <a:t>Effect</a:t>
            </a:r>
          </a:p>
        </p:txBody>
      </p:sp>
      <p:sp>
        <p:nvSpPr>
          <p:cNvPr id="10" name="Title 9"/>
          <p:cNvSpPr>
            <a:spLocks noGrp="1"/>
          </p:cNvSpPr>
          <p:nvPr>
            <p:ph type="title"/>
          </p:nvPr>
        </p:nvSpPr>
        <p:spPr/>
        <p:txBody>
          <a:bodyPr/>
          <a:lstStyle/>
          <a:p>
            <a:r>
              <a:rPr lang="en-US" dirty="0">
                <a:latin typeface="Museo Slab 500"/>
                <a:cs typeface="Museo Slab 500"/>
              </a:rPr>
              <a:t>What is Trauma?</a:t>
            </a:r>
          </a:p>
        </p:txBody>
      </p:sp>
      <p:sp>
        <p:nvSpPr>
          <p:cNvPr id="4" name="Footer Placeholder 3"/>
          <p:cNvSpPr>
            <a:spLocks noGrp="1"/>
          </p:cNvSpPr>
          <p:nvPr>
            <p:ph type="ftr" sz="quarter" idx="3"/>
          </p:nvPr>
        </p:nvSpPr>
        <p:spPr/>
        <p:txBody>
          <a:bodyPr/>
          <a:lstStyle/>
          <a:p>
            <a:fld id="{757A2F4E-5D54-B04B-91BD-7E78EE1FE9FD}" type="slidenum">
              <a:rPr lang="en-US" smtClean="0"/>
              <a:pPr/>
              <a:t>2</a:t>
            </a:fld>
            <a:endParaRPr lang="en-U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14456" y="2294953"/>
            <a:ext cx="4052478" cy="3500438"/>
          </a:xfrm>
          <a:prstGeom prst="rect">
            <a:avLst/>
          </a:prstGeom>
        </p:spPr>
      </p:pic>
      <p:graphicFrame>
        <p:nvGraphicFramePr>
          <p:cNvPr id="5" name="Diagram 4"/>
          <p:cNvGraphicFramePr/>
          <p:nvPr>
            <p:extLst>
              <p:ext uri="{D42A27DB-BD31-4B8C-83A1-F6EECF244321}">
                <p14:modId xmlns:p14="http://schemas.microsoft.com/office/powerpoint/2010/main" val="1949839195"/>
              </p:ext>
            </p:extLst>
          </p:nvPr>
        </p:nvGraphicFramePr>
        <p:xfrm>
          <a:off x="524256" y="3608705"/>
          <a:ext cx="3608832" cy="26568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267159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descr="C:\Users\woessner_c\Desktop\no2.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276599" y="3662733"/>
            <a:ext cx="2197100" cy="2891771"/>
          </a:xfrm>
          <a:prstGeom prst="rect">
            <a:avLst/>
          </a:prstGeom>
          <a:noFill/>
          <a:extLst>
            <a:ext uri="{909E8E84-426E-40DD-AFC4-6F175D3DCCD1}">
              <a14:hiddenFill xmlns:a14="http://schemas.microsoft.com/office/drawing/2010/main">
                <a:solidFill>
                  <a:srgbClr val="FFFFFF"/>
                </a:solidFill>
              </a14:hiddenFill>
            </a:ext>
          </a:extLst>
        </p:spPr>
      </p:pic>
      <p:pic>
        <p:nvPicPr>
          <p:cNvPr id="5" name="Content Placeholder 4"/>
          <p:cNvPicPr>
            <a:picLocks noGrp="1" noChangeAspect="1"/>
          </p:cNvPicPr>
          <p:nvPr>
            <p:ph idx="1"/>
          </p:nvPr>
        </p:nvPicPr>
        <p:blipFill>
          <a:blip r:embed="rId4" cstate="email">
            <a:extLst>
              <a:ext uri="{28A0092B-C50C-407E-A947-70E740481C1C}">
                <a14:useLocalDpi xmlns:a14="http://schemas.microsoft.com/office/drawing/2010/main" val="0"/>
              </a:ext>
            </a:extLst>
          </a:blip>
          <a:stretch>
            <a:fillRect/>
          </a:stretch>
        </p:blipFill>
        <p:spPr>
          <a:xfrm>
            <a:off x="710693" y="1722438"/>
            <a:ext cx="2791020" cy="1874202"/>
          </a:xfrm>
        </p:spPr>
      </p:pic>
      <p:sp>
        <p:nvSpPr>
          <p:cNvPr id="3" name="Title 2"/>
          <p:cNvSpPr>
            <a:spLocks noGrp="1"/>
          </p:cNvSpPr>
          <p:nvPr>
            <p:ph type="title"/>
          </p:nvPr>
        </p:nvSpPr>
        <p:spPr/>
        <p:txBody>
          <a:bodyPr/>
          <a:lstStyle/>
          <a:p>
            <a:r>
              <a:rPr lang="en-US" dirty="0"/>
              <a:t>How many do you get?</a:t>
            </a:r>
          </a:p>
        </p:txBody>
      </p:sp>
      <p:sp>
        <p:nvSpPr>
          <p:cNvPr id="4" name="Footer Placeholder 3"/>
          <p:cNvSpPr>
            <a:spLocks noGrp="1"/>
          </p:cNvSpPr>
          <p:nvPr>
            <p:ph type="ftr" sz="quarter" idx="3"/>
          </p:nvPr>
        </p:nvSpPr>
        <p:spPr/>
        <p:txBody>
          <a:bodyPr/>
          <a:lstStyle/>
          <a:p>
            <a:fld id="{757A2F4E-5D54-B04B-91BD-7E78EE1FE9FD}" type="slidenum">
              <a:rPr lang="en-US" smtClean="0"/>
              <a:pPr/>
              <a:t>20</a:t>
            </a:fld>
            <a:endParaRPr lang="en-US" dirty="0"/>
          </a:p>
        </p:txBody>
      </p:sp>
      <p:pic>
        <p:nvPicPr>
          <p:cNvPr id="1026" name="Picture 2" descr="C:\Users\woessner_c\Desktop\walk away2.JPG"/>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607067" y="3662733"/>
            <a:ext cx="2501894" cy="285586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woessner_c\Desktop\walk away.JPG"/>
          <p:cNvPicPr>
            <a:picLocks noChangeAspect="1" noChangeArrowheads="1"/>
          </p:cNvPicPr>
          <p:nvPr/>
        </p:nvPicPr>
        <p:blipFill>
          <a:blip r:embed="rId6" cstate="email">
            <a:extLst>
              <a:ext uri="{28A0092B-C50C-407E-A947-70E740481C1C}">
                <a14:useLocalDpi xmlns:a14="http://schemas.microsoft.com/office/drawing/2010/main" val="0"/>
              </a:ext>
            </a:extLst>
          </a:blip>
          <a:srcRect/>
          <a:stretch>
            <a:fillRect/>
          </a:stretch>
        </p:blipFill>
        <p:spPr bwMode="auto">
          <a:xfrm>
            <a:off x="5825536" y="3997860"/>
            <a:ext cx="2770904" cy="218560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woessner_c\Desktop\no3.JPG"/>
          <p:cNvPicPr>
            <a:picLocks noChangeAspect="1" noChangeArrowheads="1"/>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6071347" y="1637094"/>
            <a:ext cx="2829766" cy="189071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87083" y="1774714"/>
            <a:ext cx="4415883" cy="3776342"/>
          </a:xfrm>
          <a:prstGeom prst="ellipse">
            <a:avLst/>
          </a:prstGeom>
          <a:ln>
            <a:noFill/>
          </a:ln>
          <a:effectLst>
            <a:softEdge rad="112500"/>
          </a:effectLst>
        </p:spPr>
      </p:pic>
    </p:spTree>
    <p:extLst>
      <p:ext uri="{BB962C8B-B14F-4D97-AF65-F5344CB8AC3E}">
        <p14:creationId xmlns:p14="http://schemas.microsoft.com/office/powerpoint/2010/main" val="1446027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028"/>
                                        </p:tgtEl>
                                        <p:attrNameLst>
                                          <p:attrName>style.visibility</p:attrName>
                                        </p:attrNameLst>
                                      </p:cBhvr>
                                      <p:to>
                                        <p:strVal val="visible"/>
                                      </p:to>
                                    </p:set>
                                    <p:anim calcmode="lin" valueType="num">
                                      <p:cBhvr>
                                        <p:cTn id="14" dur="500" fill="hold"/>
                                        <p:tgtEl>
                                          <p:spTgt spid="1028"/>
                                        </p:tgtEl>
                                        <p:attrNameLst>
                                          <p:attrName>ppt_w</p:attrName>
                                        </p:attrNameLst>
                                      </p:cBhvr>
                                      <p:tavLst>
                                        <p:tav tm="0">
                                          <p:val>
                                            <p:fltVal val="0"/>
                                          </p:val>
                                        </p:tav>
                                        <p:tav tm="100000">
                                          <p:val>
                                            <p:strVal val="#ppt_w"/>
                                          </p:val>
                                        </p:tav>
                                      </p:tavLst>
                                    </p:anim>
                                    <p:anim calcmode="lin" valueType="num">
                                      <p:cBhvr>
                                        <p:cTn id="15" dur="500" fill="hold"/>
                                        <p:tgtEl>
                                          <p:spTgt spid="1028"/>
                                        </p:tgtEl>
                                        <p:attrNameLst>
                                          <p:attrName>ppt_h</p:attrName>
                                        </p:attrNameLst>
                                      </p:cBhvr>
                                      <p:tavLst>
                                        <p:tav tm="0">
                                          <p:val>
                                            <p:fltVal val="0"/>
                                          </p:val>
                                        </p:tav>
                                        <p:tav tm="100000">
                                          <p:val>
                                            <p:strVal val="#ppt_h"/>
                                          </p:val>
                                        </p:tav>
                                      </p:tavLst>
                                    </p:anim>
                                    <p:animEffect transition="in" filter="fade">
                                      <p:cBhvr>
                                        <p:cTn id="16" dur="500"/>
                                        <p:tgtEl>
                                          <p:spTgt spid="102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1029"/>
                                        </p:tgtEl>
                                        <p:attrNameLst>
                                          <p:attrName>style.visibility</p:attrName>
                                        </p:attrNameLst>
                                      </p:cBhvr>
                                      <p:to>
                                        <p:strVal val="visible"/>
                                      </p:to>
                                    </p:set>
                                    <p:anim calcmode="lin" valueType="num">
                                      <p:cBhvr>
                                        <p:cTn id="21" dur="500" fill="hold"/>
                                        <p:tgtEl>
                                          <p:spTgt spid="1029"/>
                                        </p:tgtEl>
                                        <p:attrNameLst>
                                          <p:attrName>ppt_w</p:attrName>
                                        </p:attrNameLst>
                                      </p:cBhvr>
                                      <p:tavLst>
                                        <p:tav tm="0">
                                          <p:val>
                                            <p:fltVal val="0"/>
                                          </p:val>
                                        </p:tav>
                                        <p:tav tm="100000">
                                          <p:val>
                                            <p:strVal val="#ppt_w"/>
                                          </p:val>
                                        </p:tav>
                                      </p:tavLst>
                                    </p:anim>
                                    <p:anim calcmode="lin" valueType="num">
                                      <p:cBhvr>
                                        <p:cTn id="22" dur="500" fill="hold"/>
                                        <p:tgtEl>
                                          <p:spTgt spid="1029"/>
                                        </p:tgtEl>
                                        <p:attrNameLst>
                                          <p:attrName>ppt_h</p:attrName>
                                        </p:attrNameLst>
                                      </p:cBhvr>
                                      <p:tavLst>
                                        <p:tav tm="0">
                                          <p:val>
                                            <p:fltVal val="0"/>
                                          </p:val>
                                        </p:tav>
                                        <p:tav tm="100000">
                                          <p:val>
                                            <p:strVal val="#ppt_h"/>
                                          </p:val>
                                        </p:tav>
                                      </p:tavLst>
                                    </p:anim>
                                    <p:animEffect transition="in" filter="fade">
                                      <p:cBhvr>
                                        <p:cTn id="23" dur="500"/>
                                        <p:tgtEl>
                                          <p:spTgt spid="1029"/>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1027"/>
                                        </p:tgtEl>
                                        <p:attrNameLst>
                                          <p:attrName>style.visibility</p:attrName>
                                        </p:attrNameLst>
                                      </p:cBhvr>
                                      <p:to>
                                        <p:strVal val="visible"/>
                                      </p:to>
                                    </p:set>
                                    <p:anim calcmode="lin" valueType="num">
                                      <p:cBhvr>
                                        <p:cTn id="28" dur="500" fill="hold"/>
                                        <p:tgtEl>
                                          <p:spTgt spid="1027"/>
                                        </p:tgtEl>
                                        <p:attrNameLst>
                                          <p:attrName>ppt_w</p:attrName>
                                        </p:attrNameLst>
                                      </p:cBhvr>
                                      <p:tavLst>
                                        <p:tav tm="0">
                                          <p:val>
                                            <p:fltVal val="0"/>
                                          </p:val>
                                        </p:tav>
                                        <p:tav tm="100000">
                                          <p:val>
                                            <p:strVal val="#ppt_w"/>
                                          </p:val>
                                        </p:tav>
                                      </p:tavLst>
                                    </p:anim>
                                    <p:anim calcmode="lin" valueType="num">
                                      <p:cBhvr>
                                        <p:cTn id="29" dur="500" fill="hold"/>
                                        <p:tgtEl>
                                          <p:spTgt spid="1027"/>
                                        </p:tgtEl>
                                        <p:attrNameLst>
                                          <p:attrName>ppt_h</p:attrName>
                                        </p:attrNameLst>
                                      </p:cBhvr>
                                      <p:tavLst>
                                        <p:tav tm="0">
                                          <p:val>
                                            <p:fltVal val="0"/>
                                          </p:val>
                                        </p:tav>
                                        <p:tav tm="100000">
                                          <p:val>
                                            <p:strVal val="#ppt_h"/>
                                          </p:val>
                                        </p:tav>
                                      </p:tavLst>
                                    </p:anim>
                                    <p:animEffect transition="in" filter="fade">
                                      <p:cBhvr>
                                        <p:cTn id="30" dur="500"/>
                                        <p:tgtEl>
                                          <p:spTgt spid="1027"/>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1026"/>
                                        </p:tgtEl>
                                        <p:attrNameLst>
                                          <p:attrName>style.visibility</p:attrName>
                                        </p:attrNameLst>
                                      </p:cBhvr>
                                      <p:to>
                                        <p:strVal val="visible"/>
                                      </p:to>
                                    </p:set>
                                    <p:anim calcmode="lin" valueType="num">
                                      <p:cBhvr>
                                        <p:cTn id="35" dur="500" fill="hold"/>
                                        <p:tgtEl>
                                          <p:spTgt spid="1026"/>
                                        </p:tgtEl>
                                        <p:attrNameLst>
                                          <p:attrName>ppt_w</p:attrName>
                                        </p:attrNameLst>
                                      </p:cBhvr>
                                      <p:tavLst>
                                        <p:tav tm="0">
                                          <p:val>
                                            <p:fltVal val="0"/>
                                          </p:val>
                                        </p:tav>
                                        <p:tav tm="100000">
                                          <p:val>
                                            <p:strVal val="#ppt_w"/>
                                          </p:val>
                                        </p:tav>
                                      </p:tavLst>
                                    </p:anim>
                                    <p:anim calcmode="lin" valueType="num">
                                      <p:cBhvr>
                                        <p:cTn id="36" dur="500" fill="hold"/>
                                        <p:tgtEl>
                                          <p:spTgt spid="1026"/>
                                        </p:tgtEl>
                                        <p:attrNameLst>
                                          <p:attrName>ppt_h</p:attrName>
                                        </p:attrNameLst>
                                      </p:cBhvr>
                                      <p:tavLst>
                                        <p:tav tm="0">
                                          <p:val>
                                            <p:fltVal val="0"/>
                                          </p:val>
                                        </p:tav>
                                        <p:tav tm="100000">
                                          <p:val>
                                            <p:strVal val="#ppt_h"/>
                                          </p:val>
                                        </p:tav>
                                      </p:tavLst>
                                    </p:anim>
                                    <p:animEffect transition="in" filter="fade">
                                      <p:cBhvr>
                                        <p:cTn id="37" dur="500"/>
                                        <p:tgtEl>
                                          <p:spTgt spid="1026"/>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6"/>
                                        </p:tgtEl>
                                        <p:attrNameLst>
                                          <p:attrName>style.visibility</p:attrName>
                                        </p:attrNameLst>
                                      </p:cBhvr>
                                      <p:to>
                                        <p:strVal val="visible"/>
                                      </p:to>
                                    </p:set>
                                    <p:anim calcmode="lin" valueType="num">
                                      <p:cBhvr>
                                        <p:cTn id="42" dur="500" fill="hold"/>
                                        <p:tgtEl>
                                          <p:spTgt spid="6"/>
                                        </p:tgtEl>
                                        <p:attrNameLst>
                                          <p:attrName>ppt_w</p:attrName>
                                        </p:attrNameLst>
                                      </p:cBhvr>
                                      <p:tavLst>
                                        <p:tav tm="0">
                                          <p:val>
                                            <p:fltVal val="0"/>
                                          </p:val>
                                        </p:tav>
                                        <p:tav tm="100000">
                                          <p:val>
                                            <p:strVal val="#ppt_w"/>
                                          </p:val>
                                        </p:tav>
                                      </p:tavLst>
                                    </p:anim>
                                    <p:anim calcmode="lin" valueType="num">
                                      <p:cBhvr>
                                        <p:cTn id="43" dur="500" fill="hold"/>
                                        <p:tgtEl>
                                          <p:spTgt spid="6"/>
                                        </p:tgtEl>
                                        <p:attrNameLst>
                                          <p:attrName>ppt_h</p:attrName>
                                        </p:attrNameLst>
                                      </p:cBhvr>
                                      <p:tavLst>
                                        <p:tav tm="0">
                                          <p:val>
                                            <p:fltVal val="0"/>
                                          </p:val>
                                        </p:tav>
                                        <p:tav tm="100000">
                                          <p:val>
                                            <p:strVal val="#ppt_h"/>
                                          </p:val>
                                        </p:tav>
                                      </p:tavLst>
                                    </p:anim>
                                    <p:animEffect transition="in" filter="fade">
                                      <p:cBhvr>
                                        <p:cTn id="4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sz="half" idx="1"/>
          </p:nvPr>
        </p:nvPicPr>
        <p:blipFill>
          <a:blip r:embed="rId3" cstate="email">
            <a:extLst>
              <a:ext uri="{28A0092B-C50C-407E-A947-70E740481C1C}">
                <a14:useLocalDpi xmlns:a14="http://schemas.microsoft.com/office/drawing/2010/main" val="0"/>
              </a:ext>
            </a:extLst>
          </a:blip>
          <a:stretch>
            <a:fillRect/>
          </a:stretch>
        </p:blipFill>
        <p:spPr>
          <a:xfrm>
            <a:off x="1320572" y="1719263"/>
            <a:ext cx="2178505" cy="4406900"/>
          </a:xfrm>
        </p:spPr>
      </p:pic>
      <p:sp>
        <p:nvSpPr>
          <p:cNvPr id="6" name="Content Placeholder 5"/>
          <p:cNvSpPr>
            <a:spLocks noGrp="1"/>
          </p:cNvSpPr>
          <p:nvPr>
            <p:ph sz="half" idx="2"/>
          </p:nvPr>
        </p:nvSpPr>
        <p:spPr/>
        <p:txBody>
          <a:bodyPr/>
          <a:lstStyle/>
          <a:p>
            <a:r>
              <a:rPr lang="en-US" dirty="0"/>
              <a:t>What is considered a win?</a:t>
            </a:r>
          </a:p>
          <a:p>
            <a:endParaRPr lang="en-US" dirty="0"/>
          </a:p>
          <a:p>
            <a:endParaRPr lang="en-US" dirty="0"/>
          </a:p>
          <a:p>
            <a:r>
              <a:rPr lang="en-US" dirty="0"/>
              <a:t>How will you announce it?</a:t>
            </a:r>
          </a:p>
          <a:p>
            <a:endParaRPr lang="en-US" dirty="0"/>
          </a:p>
          <a:p>
            <a:endParaRPr lang="en-US" dirty="0"/>
          </a:p>
          <a:p>
            <a:r>
              <a:rPr lang="en-US" dirty="0"/>
              <a:t>How will you celebrate it?</a:t>
            </a:r>
          </a:p>
        </p:txBody>
      </p:sp>
      <p:sp>
        <p:nvSpPr>
          <p:cNvPr id="3" name="Title 2"/>
          <p:cNvSpPr>
            <a:spLocks noGrp="1"/>
          </p:cNvSpPr>
          <p:nvPr>
            <p:ph type="title"/>
          </p:nvPr>
        </p:nvSpPr>
        <p:spPr>
          <a:xfrm>
            <a:off x="224851" y="355847"/>
            <a:ext cx="8679305" cy="1054394"/>
          </a:xfrm>
        </p:spPr>
        <p:txBody>
          <a:bodyPr/>
          <a:lstStyle/>
          <a:p>
            <a:r>
              <a:rPr lang="en-US" dirty="0"/>
              <a:t>Persistence: Celebrate Small Wins</a:t>
            </a:r>
          </a:p>
        </p:txBody>
      </p:sp>
      <p:sp>
        <p:nvSpPr>
          <p:cNvPr id="4" name="Footer Placeholder 3"/>
          <p:cNvSpPr>
            <a:spLocks noGrp="1"/>
          </p:cNvSpPr>
          <p:nvPr>
            <p:ph type="ftr" sz="quarter" idx="3"/>
          </p:nvPr>
        </p:nvSpPr>
        <p:spPr/>
        <p:txBody>
          <a:bodyPr/>
          <a:lstStyle/>
          <a:p>
            <a:fld id="{757A2F4E-5D54-B04B-91BD-7E78EE1FE9FD}" type="slidenum">
              <a:rPr lang="en-US" smtClean="0"/>
              <a:pPr/>
              <a:t>21</a:t>
            </a:fld>
            <a:endParaRPr lang="en-US" dirty="0"/>
          </a:p>
        </p:txBody>
      </p:sp>
    </p:spTree>
    <p:extLst>
      <p:ext uri="{BB962C8B-B14F-4D97-AF65-F5344CB8AC3E}">
        <p14:creationId xmlns:p14="http://schemas.microsoft.com/office/powerpoint/2010/main" val="37741234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half" idx="2"/>
          </p:nvPr>
        </p:nvPicPr>
        <p:blipFill>
          <a:blip r:embed="rId3" cstate="email">
            <a:extLst>
              <a:ext uri="{28A0092B-C50C-407E-A947-70E740481C1C}">
                <a14:useLocalDpi xmlns:a14="http://schemas.microsoft.com/office/drawing/2010/main" val="0"/>
              </a:ext>
            </a:extLst>
          </a:blip>
          <a:stretch>
            <a:fillRect/>
          </a:stretch>
        </p:blipFill>
        <p:spPr>
          <a:xfrm>
            <a:off x="4724400" y="1907311"/>
            <a:ext cx="4038600" cy="4030803"/>
          </a:xfrm>
        </p:spPr>
      </p:pic>
      <p:sp>
        <p:nvSpPr>
          <p:cNvPr id="3" name="Title 2"/>
          <p:cNvSpPr>
            <a:spLocks noGrp="1"/>
          </p:cNvSpPr>
          <p:nvPr>
            <p:ph type="title"/>
          </p:nvPr>
        </p:nvSpPr>
        <p:spPr/>
        <p:txBody>
          <a:bodyPr/>
          <a:lstStyle/>
          <a:p>
            <a:r>
              <a:rPr lang="en-US" dirty="0"/>
              <a:t>Persistence: Self-Awareness</a:t>
            </a:r>
          </a:p>
        </p:txBody>
      </p:sp>
      <p:sp>
        <p:nvSpPr>
          <p:cNvPr id="4" name="Footer Placeholder 3"/>
          <p:cNvSpPr>
            <a:spLocks noGrp="1"/>
          </p:cNvSpPr>
          <p:nvPr>
            <p:ph type="ftr" sz="quarter" idx="3"/>
          </p:nvPr>
        </p:nvSpPr>
        <p:spPr/>
        <p:txBody>
          <a:bodyPr/>
          <a:lstStyle/>
          <a:p>
            <a:fld id="{757A2F4E-5D54-B04B-91BD-7E78EE1FE9FD}" type="slidenum">
              <a:rPr lang="en-US" smtClean="0"/>
              <a:pPr/>
              <a:t>22</a:t>
            </a:fld>
            <a:endParaRPr lang="en-US" dirty="0"/>
          </a:p>
        </p:txBody>
      </p:sp>
      <p:sp>
        <p:nvSpPr>
          <p:cNvPr id="2" name="Content Placeholder 1"/>
          <p:cNvSpPr>
            <a:spLocks noGrp="1"/>
          </p:cNvSpPr>
          <p:nvPr>
            <p:ph sz="half" idx="1"/>
          </p:nvPr>
        </p:nvSpPr>
        <p:spPr/>
        <p:txBody>
          <a:bodyPr/>
          <a:lstStyle/>
          <a:p>
            <a:pPr marL="45720" indent="0">
              <a:buNone/>
            </a:pPr>
            <a:r>
              <a:rPr lang="en-US" dirty="0"/>
              <a:t>Self-awareness:</a:t>
            </a:r>
          </a:p>
          <a:p>
            <a:pPr lvl="1"/>
            <a:r>
              <a:rPr lang="en-US" dirty="0"/>
              <a:t>Frustration?</a:t>
            </a:r>
          </a:p>
          <a:p>
            <a:pPr lvl="1"/>
            <a:r>
              <a:rPr lang="en-US" dirty="0"/>
              <a:t>Discouragement?</a:t>
            </a:r>
          </a:p>
          <a:p>
            <a:pPr lvl="1"/>
            <a:r>
              <a:rPr lang="en-US" dirty="0"/>
              <a:t>Apathy?</a:t>
            </a:r>
          </a:p>
          <a:p>
            <a:pPr marL="45720" indent="0">
              <a:buNone/>
            </a:pPr>
            <a:r>
              <a:rPr lang="en-US" dirty="0"/>
              <a:t>Rejuvenate:</a:t>
            </a:r>
          </a:p>
          <a:p>
            <a:pPr lvl="1"/>
            <a:r>
              <a:rPr lang="en-US" dirty="0"/>
              <a:t>Brainstorm</a:t>
            </a:r>
          </a:p>
          <a:p>
            <a:pPr lvl="1"/>
            <a:r>
              <a:rPr lang="en-US" dirty="0">
                <a:hlinkClick r:id="rId4" action="ppaction://hlinkfile"/>
              </a:rPr>
              <a:t>Action Plan</a:t>
            </a:r>
            <a:endParaRPr lang="en-US" dirty="0"/>
          </a:p>
          <a:p>
            <a:pPr lvl="1"/>
            <a:endParaRPr lang="en-US" dirty="0"/>
          </a:p>
        </p:txBody>
      </p:sp>
    </p:spTree>
    <p:extLst>
      <p:ext uri="{BB962C8B-B14F-4D97-AF65-F5344CB8AC3E}">
        <p14:creationId xmlns:p14="http://schemas.microsoft.com/office/powerpoint/2010/main" val="25035986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C:\Users\woessner_c\Desktop\Thank You5.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00161" y="1801812"/>
            <a:ext cx="6153150" cy="3057525"/>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p:txBody>
          <a:bodyPr/>
          <a:lstStyle/>
          <a:p>
            <a:r>
              <a:rPr lang="en-US" dirty="0"/>
              <a:t>Thank You</a:t>
            </a:r>
          </a:p>
        </p:txBody>
      </p:sp>
      <p:sp>
        <p:nvSpPr>
          <p:cNvPr id="4" name="Footer Placeholder 3"/>
          <p:cNvSpPr>
            <a:spLocks noGrp="1"/>
          </p:cNvSpPr>
          <p:nvPr>
            <p:ph type="ftr" sz="quarter" idx="3"/>
          </p:nvPr>
        </p:nvSpPr>
        <p:spPr/>
        <p:txBody>
          <a:bodyPr/>
          <a:lstStyle/>
          <a:p>
            <a:fld id="{757A2F4E-5D54-B04B-91BD-7E78EE1FE9FD}" type="slidenum">
              <a:rPr lang="en-US" smtClean="0"/>
              <a:pPr/>
              <a:t>23</a:t>
            </a:fld>
            <a:endParaRPr lang="en-US" dirty="0"/>
          </a:p>
        </p:txBody>
      </p:sp>
      <p:pic>
        <p:nvPicPr>
          <p:cNvPr id="1026" name="Picture 2" descr="C:\Users\woessner_c\Desktop\Thank You4.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9255" y="1801812"/>
            <a:ext cx="3219450" cy="16954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woessner_c\Desktop\Thank You3.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72036" y="1890686"/>
            <a:ext cx="3495675" cy="34575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woessner_c\Desktop\Thank You.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7025" y="3330575"/>
            <a:ext cx="2705100" cy="317182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woessner_c\Desktop\Thank You2.JPG"/>
          <p:cNvPicPr>
            <a:picLocks noChangeAspect="1" noChangeArrowheads="1"/>
          </p:cNvPicPr>
          <p:nvPr/>
        </p:nvPicPr>
        <p:blipFill>
          <a:blip r:embed="rId6" cstate="email">
            <a:extLst>
              <a:ext uri="{28A0092B-C50C-407E-A947-70E740481C1C}">
                <a14:useLocalDpi xmlns:a14="http://schemas.microsoft.com/office/drawing/2010/main" val="0"/>
              </a:ext>
            </a:extLst>
          </a:blip>
          <a:srcRect/>
          <a:stretch>
            <a:fillRect/>
          </a:stretch>
        </p:blipFill>
        <p:spPr bwMode="auto">
          <a:xfrm>
            <a:off x="2923186" y="4184973"/>
            <a:ext cx="4526926" cy="22526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1663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p:cTn id="7" dur="500" fill="hold"/>
                                        <p:tgtEl>
                                          <p:spTgt spid="1030"/>
                                        </p:tgtEl>
                                        <p:attrNameLst>
                                          <p:attrName>ppt_w</p:attrName>
                                        </p:attrNameLst>
                                      </p:cBhvr>
                                      <p:tavLst>
                                        <p:tav tm="0">
                                          <p:val>
                                            <p:fltVal val="0"/>
                                          </p:val>
                                        </p:tav>
                                        <p:tav tm="100000">
                                          <p:val>
                                            <p:strVal val="#ppt_w"/>
                                          </p:val>
                                        </p:tav>
                                      </p:tavLst>
                                    </p:anim>
                                    <p:anim calcmode="lin" valueType="num">
                                      <p:cBhvr>
                                        <p:cTn id="8" dur="500" fill="hold"/>
                                        <p:tgtEl>
                                          <p:spTgt spid="1030"/>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p:cTn id="13" dur="500" fill="hold"/>
                                        <p:tgtEl>
                                          <p:spTgt spid="1026"/>
                                        </p:tgtEl>
                                        <p:attrNameLst>
                                          <p:attrName>ppt_w</p:attrName>
                                        </p:attrNameLst>
                                      </p:cBhvr>
                                      <p:tavLst>
                                        <p:tav tm="0">
                                          <p:val>
                                            <p:fltVal val="0"/>
                                          </p:val>
                                        </p:tav>
                                        <p:tav tm="100000">
                                          <p:val>
                                            <p:strVal val="#ppt_w"/>
                                          </p:val>
                                        </p:tav>
                                      </p:tavLst>
                                    </p:anim>
                                    <p:anim calcmode="lin" valueType="num">
                                      <p:cBhvr>
                                        <p:cTn id="14" dur="500" fill="hold"/>
                                        <p:tgtEl>
                                          <p:spTgt spid="1026"/>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anim calcmode="lin" valueType="num">
                                      <p:cBhvr>
                                        <p:cTn id="19" dur="500" fill="hold"/>
                                        <p:tgtEl>
                                          <p:spTgt spid="1027"/>
                                        </p:tgtEl>
                                        <p:attrNameLst>
                                          <p:attrName>ppt_w</p:attrName>
                                        </p:attrNameLst>
                                      </p:cBhvr>
                                      <p:tavLst>
                                        <p:tav tm="0">
                                          <p:val>
                                            <p:fltVal val="0"/>
                                          </p:val>
                                        </p:tav>
                                        <p:tav tm="100000">
                                          <p:val>
                                            <p:strVal val="#ppt_w"/>
                                          </p:val>
                                        </p:tav>
                                      </p:tavLst>
                                    </p:anim>
                                    <p:anim calcmode="lin" valueType="num">
                                      <p:cBhvr>
                                        <p:cTn id="20" dur="500" fill="hold"/>
                                        <p:tgtEl>
                                          <p:spTgt spid="1027"/>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1028"/>
                                        </p:tgtEl>
                                        <p:attrNameLst>
                                          <p:attrName>style.visibility</p:attrName>
                                        </p:attrNameLst>
                                      </p:cBhvr>
                                      <p:to>
                                        <p:strVal val="visible"/>
                                      </p:to>
                                    </p:set>
                                    <p:anim calcmode="lin" valueType="num">
                                      <p:cBhvr>
                                        <p:cTn id="25" dur="500" fill="hold"/>
                                        <p:tgtEl>
                                          <p:spTgt spid="1028"/>
                                        </p:tgtEl>
                                        <p:attrNameLst>
                                          <p:attrName>ppt_w</p:attrName>
                                        </p:attrNameLst>
                                      </p:cBhvr>
                                      <p:tavLst>
                                        <p:tav tm="0">
                                          <p:val>
                                            <p:fltVal val="0"/>
                                          </p:val>
                                        </p:tav>
                                        <p:tav tm="100000">
                                          <p:val>
                                            <p:strVal val="#ppt_w"/>
                                          </p:val>
                                        </p:tav>
                                      </p:tavLst>
                                    </p:anim>
                                    <p:anim calcmode="lin" valueType="num">
                                      <p:cBhvr>
                                        <p:cTn id="26" dur="500" fill="hold"/>
                                        <p:tgtEl>
                                          <p:spTgt spid="1028"/>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1029"/>
                                        </p:tgtEl>
                                        <p:attrNameLst>
                                          <p:attrName>style.visibility</p:attrName>
                                        </p:attrNameLst>
                                      </p:cBhvr>
                                      <p:to>
                                        <p:strVal val="visible"/>
                                      </p:to>
                                    </p:set>
                                    <p:anim calcmode="lin" valueType="num">
                                      <p:cBhvr>
                                        <p:cTn id="31" dur="500" fill="hold"/>
                                        <p:tgtEl>
                                          <p:spTgt spid="1029"/>
                                        </p:tgtEl>
                                        <p:attrNameLst>
                                          <p:attrName>ppt_w</p:attrName>
                                        </p:attrNameLst>
                                      </p:cBhvr>
                                      <p:tavLst>
                                        <p:tav tm="0">
                                          <p:val>
                                            <p:fltVal val="0"/>
                                          </p:val>
                                        </p:tav>
                                        <p:tav tm="100000">
                                          <p:val>
                                            <p:strVal val="#ppt_w"/>
                                          </p:val>
                                        </p:tav>
                                      </p:tavLst>
                                    </p:anim>
                                    <p:anim calcmode="lin" valueType="num">
                                      <p:cBhvr>
                                        <p:cTn id="32" dur="500" fill="hold"/>
                                        <p:tgtEl>
                                          <p:spTgt spid="102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Conversation/Interview Ideas</a:t>
            </a:r>
          </a:p>
          <a:p>
            <a:r>
              <a:rPr lang="en-US" dirty="0"/>
              <a:t>Persistence Ideas</a:t>
            </a:r>
          </a:p>
          <a:p>
            <a:r>
              <a:rPr lang="en-US" dirty="0"/>
              <a:t>Other strategies?</a:t>
            </a:r>
          </a:p>
          <a:p>
            <a:pPr lvl="1"/>
            <a:r>
              <a:rPr lang="en-US" dirty="0"/>
              <a:t>Examples</a:t>
            </a:r>
          </a:p>
          <a:p>
            <a:pPr lvl="1"/>
            <a:r>
              <a:rPr lang="en-US" dirty="0"/>
              <a:t>Sharing from other states</a:t>
            </a:r>
          </a:p>
          <a:p>
            <a:endParaRPr lang="en-US" dirty="0"/>
          </a:p>
        </p:txBody>
      </p:sp>
      <p:sp>
        <p:nvSpPr>
          <p:cNvPr id="3" name="Title 2"/>
          <p:cNvSpPr>
            <a:spLocks noGrp="1"/>
          </p:cNvSpPr>
          <p:nvPr>
            <p:ph type="title"/>
          </p:nvPr>
        </p:nvSpPr>
        <p:spPr/>
        <p:txBody>
          <a:bodyPr/>
          <a:lstStyle/>
          <a:p>
            <a:r>
              <a:rPr lang="en-US" dirty="0"/>
              <a:t>Trust &amp; Rapport Strategies</a:t>
            </a:r>
          </a:p>
        </p:txBody>
      </p:sp>
      <p:sp>
        <p:nvSpPr>
          <p:cNvPr id="4" name="Footer Placeholder 3"/>
          <p:cNvSpPr>
            <a:spLocks noGrp="1"/>
          </p:cNvSpPr>
          <p:nvPr>
            <p:ph type="ftr" sz="quarter" idx="3"/>
          </p:nvPr>
        </p:nvSpPr>
        <p:spPr/>
        <p:txBody>
          <a:bodyPr/>
          <a:lstStyle/>
          <a:p>
            <a:fld id="{757A2F4E-5D54-B04B-91BD-7E78EE1FE9FD}" type="slidenum">
              <a:rPr lang="en-US" smtClean="0"/>
              <a:pPr/>
              <a:t>24</a:t>
            </a:fld>
            <a:endParaRPr lang="en-US" dirty="0"/>
          </a:p>
        </p:txBody>
      </p:sp>
    </p:spTree>
    <p:extLst>
      <p:ext uri="{BB962C8B-B14F-4D97-AF65-F5344CB8AC3E}">
        <p14:creationId xmlns:p14="http://schemas.microsoft.com/office/powerpoint/2010/main" val="29376378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600" b="0" dirty="0"/>
              <a:t>What will you take back to colleagues?</a:t>
            </a:r>
          </a:p>
          <a:p>
            <a:endParaRPr lang="en-US" sz="2600" b="0" dirty="0"/>
          </a:p>
          <a:p>
            <a:endParaRPr lang="en-US" sz="2600" b="0" dirty="0"/>
          </a:p>
          <a:p>
            <a:pPr marL="45720" indent="0">
              <a:buNone/>
            </a:pPr>
            <a:endParaRPr lang="en-US" sz="2600" b="0" dirty="0"/>
          </a:p>
          <a:p>
            <a:r>
              <a:rPr lang="en-US" sz="2600" b="0" dirty="0"/>
              <a:t>What do you need more information/resources about?</a:t>
            </a:r>
          </a:p>
          <a:p>
            <a:endParaRPr lang="en-US" dirty="0"/>
          </a:p>
        </p:txBody>
      </p:sp>
      <p:sp>
        <p:nvSpPr>
          <p:cNvPr id="3" name="Title 2"/>
          <p:cNvSpPr>
            <a:spLocks noGrp="1"/>
          </p:cNvSpPr>
          <p:nvPr>
            <p:ph type="title"/>
          </p:nvPr>
        </p:nvSpPr>
        <p:spPr/>
        <p:txBody>
          <a:bodyPr/>
          <a:lstStyle/>
          <a:p>
            <a:r>
              <a:rPr lang="en-US" dirty="0"/>
              <a:t>Review &amp; Reflection</a:t>
            </a:r>
          </a:p>
        </p:txBody>
      </p:sp>
      <p:sp>
        <p:nvSpPr>
          <p:cNvPr id="4" name="Footer Placeholder 3"/>
          <p:cNvSpPr>
            <a:spLocks noGrp="1"/>
          </p:cNvSpPr>
          <p:nvPr>
            <p:ph type="ftr" sz="quarter" idx="3"/>
          </p:nvPr>
        </p:nvSpPr>
        <p:spPr/>
        <p:txBody>
          <a:bodyPr/>
          <a:lstStyle/>
          <a:p>
            <a:fld id="{757A2F4E-5D54-B04B-91BD-7E78EE1FE9FD}" type="slidenum">
              <a:rPr lang="en-US" smtClean="0"/>
              <a:pPr/>
              <a:t>25</a:t>
            </a:fld>
            <a:endParaRPr lang="en-US" dirty="0"/>
          </a:p>
        </p:txBody>
      </p:sp>
    </p:spTree>
    <p:extLst>
      <p:ext uri="{BB962C8B-B14F-4D97-AF65-F5344CB8AC3E}">
        <p14:creationId xmlns:p14="http://schemas.microsoft.com/office/powerpoint/2010/main" val="21891454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1599"/>
          </a:xfrm>
        </p:spPr>
        <p:txBody>
          <a:bodyPr/>
          <a:lstStyle/>
          <a:p>
            <a:r>
              <a:rPr lang="en-US" sz="2200" dirty="0">
                <a:hlinkClick r:id="rId2"/>
              </a:rPr>
              <a:t>http://www.acestudy.org/home</a:t>
            </a:r>
            <a:endParaRPr lang="en-US" sz="2200" dirty="0"/>
          </a:p>
          <a:p>
            <a:r>
              <a:rPr lang="en-US" sz="2200" dirty="0">
                <a:hlinkClick r:id="rId3"/>
              </a:rPr>
              <a:t>http://www.cdc.gov/violenceprevention/acestudy/</a:t>
            </a:r>
            <a:endParaRPr lang="en-US" sz="2200" dirty="0"/>
          </a:p>
          <a:p>
            <a:r>
              <a:rPr lang="en-US" sz="2200" dirty="0">
                <a:hlinkClick r:id="rId4"/>
              </a:rPr>
              <a:t>http://m.theatlantic.com/education/archive/2014/12/how-teachers-help-kids-heal/383325/#disqus_thread</a:t>
            </a:r>
            <a:endParaRPr lang="en-US" sz="2200" dirty="0"/>
          </a:p>
          <a:p>
            <a:r>
              <a:rPr lang="en-US" sz="2200" dirty="0">
                <a:hlinkClick r:id="rId5"/>
              </a:rPr>
              <a:t>http://massadvocates.org/tlpi/</a:t>
            </a:r>
            <a:endParaRPr lang="en-US" sz="2200" dirty="0"/>
          </a:p>
          <a:p>
            <a:r>
              <a:rPr lang="en-US" sz="2200" dirty="0">
                <a:hlinkClick r:id="rId6"/>
              </a:rPr>
              <a:t>http://traumasensitiveschools.org/</a:t>
            </a:r>
            <a:endParaRPr lang="en-US" sz="2200" dirty="0"/>
          </a:p>
          <a:p>
            <a:r>
              <a:rPr lang="en-US" sz="2200" dirty="0">
                <a:hlinkClick r:id="rId7"/>
              </a:rPr>
              <a:t>http://store.samhsa.gov/product/SMA14-4884?WT.mc_id=EB_20141008_SMA14-4884</a:t>
            </a:r>
            <a:endParaRPr lang="en-US" sz="2200" dirty="0"/>
          </a:p>
          <a:p>
            <a:r>
              <a:rPr lang="en-US" sz="2200" dirty="0">
                <a:hlinkClick r:id="rId8"/>
              </a:rPr>
              <a:t>http://store.samhsa.gov/product/TIP-57-Trauma-Informed-Care-in-Behavioral-Health-Services/SMA14-4816</a:t>
            </a:r>
            <a:endParaRPr lang="en-US" sz="2200" dirty="0"/>
          </a:p>
          <a:p>
            <a:r>
              <a:rPr lang="en-US" sz="2200" dirty="0">
                <a:hlinkClick r:id="rId9"/>
              </a:rPr>
              <a:t>http://www.nctsn.org/trauma-types/complex-trauma/resources</a:t>
            </a:r>
            <a:r>
              <a:rPr lang="en-US" sz="2200" dirty="0"/>
              <a:t> </a:t>
            </a:r>
          </a:p>
        </p:txBody>
      </p:sp>
      <p:sp>
        <p:nvSpPr>
          <p:cNvPr id="3" name="Title 2"/>
          <p:cNvSpPr>
            <a:spLocks noGrp="1"/>
          </p:cNvSpPr>
          <p:nvPr>
            <p:ph type="title"/>
          </p:nvPr>
        </p:nvSpPr>
        <p:spPr/>
        <p:txBody>
          <a:bodyPr/>
          <a:lstStyle/>
          <a:p>
            <a:r>
              <a:rPr lang="en-US" dirty="0"/>
              <a:t>Resources</a:t>
            </a:r>
          </a:p>
        </p:txBody>
      </p:sp>
      <p:sp>
        <p:nvSpPr>
          <p:cNvPr id="4" name="Footer Placeholder 3"/>
          <p:cNvSpPr>
            <a:spLocks noGrp="1"/>
          </p:cNvSpPr>
          <p:nvPr>
            <p:ph type="ftr" sz="quarter" idx="3"/>
          </p:nvPr>
        </p:nvSpPr>
        <p:spPr/>
        <p:txBody>
          <a:bodyPr/>
          <a:lstStyle/>
          <a:p>
            <a:fld id="{757A2F4E-5D54-B04B-91BD-7E78EE1FE9FD}" type="slidenum">
              <a:rPr lang="en-US" smtClean="0"/>
              <a:pPr/>
              <a:t>26</a:t>
            </a:fld>
            <a:endParaRPr lang="en-US" dirty="0"/>
          </a:p>
        </p:txBody>
      </p:sp>
    </p:spTree>
    <p:extLst>
      <p:ext uri="{BB962C8B-B14F-4D97-AF65-F5344CB8AC3E}">
        <p14:creationId xmlns:p14="http://schemas.microsoft.com/office/powerpoint/2010/main" val="1635523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lstStyle/>
          <a:p>
            <a:r>
              <a:rPr lang="en-US" sz="2000" b="0" dirty="0"/>
              <a:t>The pervasive impact, including developmental consequences, of exposure to multiple or prolonged traumatic events. </a:t>
            </a:r>
          </a:p>
          <a:p>
            <a:r>
              <a:rPr lang="en-US" sz="2000" b="0" dirty="0"/>
              <a:t>Complex trauma typically involves exposure to sequential or simultaneous occurrences of maltreatment</a:t>
            </a:r>
          </a:p>
          <a:p>
            <a:r>
              <a:rPr lang="en-US" sz="2000" b="0" dirty="0"/>
              <a:t>Exposure to these initial traumatic experiences  sets off a chain of events leading to subsequent or repeated trauma exposure in adolescence and adulthood”.</a:t>
            </a:r>
            <a:endParaRPr lang="en-US" sz="2000" dirty="0"/>
          </a:p>
        </p:txBody>
      </p:sp>
      <p:graphicFrame>
        <p:nvGraphicFramePr>
          <p:cNvPr id="6" name="Content Placeholder 5"/>
          <p:cNvGraphicFramePr>
            <a:graphicFrameLocks noGrp="1"/>
          </p:cNvGraphicFramePr>
          <p:nvPr>
            <p:ph sz="half" idx="2"/>
            <p:extLst>
              <p:ext uri="{D42A27DB-BD31-4B8C-83A1-F6EECF244321}">
                <p14:modId xmlns:p14="http://schemas.microsoft.com/office/powerpoint/2010/main" val="2094064852"/>
              </p:ext>
            </p:extLst>
          </p:nvPr>
        </p:nvGraphicFramePr>
        <p:xfrm>
          <a:off x="4724400" y="1719263"/>
          <a:ext cx="4038600" cy="44069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itle 9"/>
          <p:cNvSpPr>
            <a:spLocks noGrp="1"/>
          </p:cNvSpPr>
          <p:nvPr>
            <p:ph type="title"/>
          </p:nvPr>
        </p:nvSpPr>
        <p:spPr/>
        <p:txBody>
          <a:bodyPr/>
          <a:lstStyle/>
          <a:p>
            <a:r>
              <a:rPr lang="en-US" dirty="0">
                <a:latin typeface="Museo Slab 500"/>
                <a:cs typeface="Museo Slab 500"/>
              </a:rPr>
              <a:t>What is Complex Trauma?</a:t>
            </a:r>
          </a:p>
        </p:txBody>
      </p:sp>
      <p:sp>
        <p:nvSpPr>
          <p:cNvPr id="4" name="Footer Placeholder 3"/>
          <p:cNvSpPr>
            <a:spLocks noGrp="1"/>
          </p:cNvSpPr>
          <p:nvPr>
            <p:ph type="ftr" sz="quarter" idx="3"/>
          </p:nvPr>
        </p:nvSpPr>
        <p:spPr/>
        <p:txBody>
          <a:bodyPr/>
          <a:lstStyle/>
          <a:p>
            <a:fld id="{757A2F4E-5D54-B04B-91BD-7E78EE1FE9FD}" type="slidenum">
              <a:rPr lang="en-US" smtClean="0"/>
              <a:pPr/>
              <a:t>3</a:t>
            </a:fld>
            <a:endParaRPr lang="en-US" dirty="0"/>
          </a:p>
        </p:txBody>
      </p:sp>
      <p:sp>
        <p:nvSpPr>
          <p:cNvPr id="7" name="Right Arrow 6"/>
          <p:cNvSpPr/>
          <p:nvPr/>
        </p:nvSpPr>
        <p:spPr>
          <a:xfrm rot="2077595">
            <a:off x="5519057" y="1933202"/>
            <a:ext cx="914400" cy="5177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95822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Adverse Childhood Experiences (ACE)</a:t>
            </a:r>
          </a:p>
          <a:p>
            <a:pPr lvl="1"/>
            <a:r>
              <a:rPr lang="en-US" dirty="0"/>
              <a:t>Abuse (emotional, physical, sexual)</a:t>
            </a:r>
          </a:p>
          <a:p>
            <a:pPr lvl="1"/>
            <a:r>
              <a:rPr lang="en-US" dirty="0"/>
              <a:t>Neglect (emotional, physical)</a:t>
            </a:r>
          </a:p>
          <a:p>
            <a:pPr lvl="1"/>
            <a:r>
              <a:rPr lang="en-US" dirty="0"/>
              <a:t>Household Dysfunction  (mother treated violently, mental illness, substance abuse, parental separation or divorce, household member imprisoned)</a:t>
            </a:r>
          </a:p>
          <a:p>
            <a:pPr marL="365760" lvl="1" indent="0">
              <a:buNone/>
            </a:pPr>
            <a:endParaRPr lang="en-US" dirty="0"/>
          </a:p>
          <a:p>
            <a:r>
              <a:rPr lang="en-US" dirty="0"/>
              <a:t>CDC and Kaiser Permanente (San Diego): 17,000 participants</a:t>
            </a:r>
          </a:p>
        </p:txBody>
      </p:sp>
      <p:sp>
        <p:nvSpPr>
          <p:cNvPr id="3" name="Title 2"/>
          <p:cNvSpPr>
            <a:spLocks noGrp="1"/>
          </p:cNvSpPr>
          <p:nvPr>
            <p:ph type="title"/>
          </p:nvPr>
        </p:nvSpPr>
        <p:spPr/>
        <p:txBody>
          <a:bodyPr/>
          <a:lstStyle/>
          <a:p>
            <a:r>
              <a:rPr lang="en-US" dirty="0"/>
              <a:t>The ACE Study</a:t>
            </a:r>
          </a:p>
        </p:txBody>
      </p:sp>
      <p:sp>
        <p:nvSpPr>
          <p:cNvPr id="4" name="Footer Placeholder 3"/>
          <p:cNvSpPr>
            <a:spLocks noGrp="1"/>
          </p:cNvSpPr>
          <p:nvPr>
            <p:ph type="ftr" sz="quarter" idx="3"/>
          </p:nvPr>
        </p:nvSpPr>
        <p:spPr/>
        <p:txBody>
          <a:bodyPr/>
          <a:lstStyle/>
          <a:p>
            <a:fld id="{757A2F4E-5D54-B04B-91BD-7E78EE1FE9FD}" type="slidenum">
              <a:rPr lang="en-US" smtClean="0"/>
              <a:pPr/>
              <a:t>4</a:t>
            </a:fld>
            <a:endParaRPr lang="en-US" dirty="0"/>
          </a:p>
        </p:txBody>
      </p:sp>
    </p:spTree>
    <p:extLst>
      <p:ext uri="{BB962C8B-B14F-4D97-AF65-F5344CB8AC3E}">
        <p14:creationId xmlns:p14="http://schemas.microsoft.com/office/powerpoint/2010/main" val="4001369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lstStyle/>
          <a:p>
            <a:r>
              <a:rPr lang="en-US" b="0" dirty="0"/>
              <a:t>Almost 2/3 reported at least one ACE</a:t>
            </a:r>
          </a:p>
          <a:p>
            <a:pPr lvl="1"/>
            <a:endParaRPr lang="en-US" dirty="0"/>
          </a:p>
          <a:p>
            <a:pPr lvl="1"/>
            <a:endParaRPr lang="en-US" dirty="0"/>
          </a:p>
          <a:p>
            <a:pPr marL="365760" lvl="1" indent="0">
              <a:buNone/>
            </a:pPr>
            <a:endParaRPr lang="en-US" dirty="0"/>
          </a:p>
          <a:p>
            <a:pPr marL="365760" lvl="1" indent="0">
              <a:buNone/>
            </a:pPr>
            <a:endParaRPr lang="en-US" dirty="0"/>
          </a:p>
          <a:p>
            <a:pPr marL="365760" lvl="1" indent="0">
              <a:buNone/>
            </a:pPr>
            <a:endParaRPr lang="en-US" dirty="0"/>
          </a:p>
        </p:txBody>
      </p:sp>
      <p:sp>
        <p:nvSpPr>
          <p:cNvPr id="13" name="Content Placeholder 12"/>
          <p:cNvSpPr>
            <a:spLocks noGrp="1"/>
          </p:cNvSpPr>
          <p:nvPr>
            <p:ph sz="half" idx="2"/>
          </p:nvPr>
        </p:nvSpPr>
        <p:spPr>
          <a:xfrm>
            <a:off x="4723660" y="1719072"/>
            <a:ext cx="4038600" cy="895918"/>
          </a:xfrm>
        </p:spPr>
        <p:txBody>
          <a:bodyPr/>
          <a:lstStyle/>
          <a:p>
            <a:pPr marL="502920" lvl="1">
              <a:buClr>
                <a:schemeClr val="accent1"/>
              </a:buClr>
            </a:pPr>
            <a:r>
              <a:rPr lang="en-US" dirty="0"/>
              <a:t>More than 1 out of 5 reported three or more ACE</a:t>
            </a:r>
          </a:p>
          <a:p>
            <a:endParaRPr lang="en-US" dirty="0"/>
          </a:p>
        </p:txBody>
      </p:sp>
      <p:sp>
        <p:nvSpPr>
          <p:cNvPr id="3" name="Title 2"/>
          <p:cNvSpPr>
            <a:spLocks noGrp="1"/>
          </p:cNvSpPr>
          <p:nvPr>
            <p:ph type="title"/>
          </p:nvPr>
        </p:nvSpPr>
        <p:spPr/>
        <p:txBody>
          <a:bodyPr/>
          <a:lstStyle/>
          <a:p>
            <a:r>
              <a:rPr lang="en-US" dirty="0"/>
              <a:t>The ACE Study: Major Findings</a:t>
            </a:r>
          </a:p>
        </p:txBody>
      </p:sp>
      <p:sp>
        <p:nvSpPr>
          <p:cNvPr id="4" name="Footer Placeholder 3"/>
          <p:cNvSpPr>
            <a:spLocks noGrp="1"/>
          </p:cNvSpPr>
          <p:nvPr>
            <p:ph type="ftr" sz="quarter" idx="3"/>
          </p:nvPr>
        </p:nvSpPr>
        <p:spPr/>
        <p:txBody>
          <a:bodyPr/>
          <a:lstStyle/>
          <a:p>
            <a:fld id="{757A2F4E-5D54-B04B-91BD-7E78EE1FE9FD}" type="slidenum">
              <a:rPr lang="en-US" smtClean="0"/>
              <a:pPr/>
              <a:t>5</a:t>
            </a:fld>
            <a:endParaRPr lang="en-US" dirty="0"/>
          </a:p>
        </p:txBody>
      </p:sp>
      <p:pic>
        <p:nvPicPr>
          <p:cNvPr id="3075" name="Picture 3" descr="C:\Users\woessner_c\Desktop\23.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flipH="1">
            <a:off x="455234" y="2614990"/>
            <a:ext cx="4268426" cy="213421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831467" y="2937767"/>
            <a:ext cx="766219" cy="910847"/>
          </a:xfrm>
          <a:prstGeom prst="rect">
            <a:avLst/>
          </a:prstGeom>
        </p:spPr>
      </p:pic>
      <p:grpSp>
        <p:nvGrpSpPr>
          <p:cNvPr id="28" name="Group 27"/>
          <p:cNvGrpSpPr/>
          <p:nvPr/>
        </p:nvGrpSpPr>
        <p:grpSpPr>
          <a:xfrm>
            <a:off x="5423270" y="2929542"/>
            <a:ext cx="1374462" cy="919072"/>
            <a:chOff x="5423270" y="2929542"/>
            <a:chExt cx="1374462" cy="919072"/>
          </a:xfrm>
        </p:grpSpPr>
        <p:pic>
          <p:nvPicPr>
            <p:cNvPr id="19" name="Picture 18"/>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025297" y="2942896"/>
              <a:ext cx="772435" cy="905718"/>
            </a:xfrm>
            <a:prstGeom prst="rect">
              <a:avLst/>
            </a:prstGeom>
          </p:spPr>
        </p:pic>
        <p:pic>
          <p:nvPicPr>
            <p:cNvPr id="15" name="Picture 14"/>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423270" y="2929542"/>
              <a:ext cx="772435" cy="905718"/>
            </a:xfrm>
            <a:prstGeom prst="rect">
              <a:avLst/>
            </a:prstGeom>
          </p:spPr>
        </p:pic>
        <p:sp>
          <p:nvSpPr>
            <p:cNvPr id="17" name="TextBox 16"/>
            <p:cNvSpPr txBox="1"/>
            <p:nvPr/>
          </p:nvSpPr>
          <p:spPr>
            <a:xfrm>
              <a:off x="5616378" y="3250485"/>
              <a:ext cx="386217" cy="584775"/>
            </a:xfrm>
            <a:prstGeom prst="rect">
              <a:avLst/>
            </a:prstGeom>
            <a:noFill/>
          </p:spPr>
          <p:txBody>
            <a:bodyPr wrap="square" rtlCol="0">
              <a:spAutoFit/>
            </a:bodyPr>
            <a:lstStyle/>
            <a:p>
              <a:r>
                <a:rPr lang="en-US" sz="3200" b="1" dirty="0">
                  <a:latin typeface="Bernard MT Condensed" panose="02050806060905020404" pitchFamily="18" charset="0"/>
                </a:rPr>
                <a:t>0</a:t>
              </a:r>
            </a:p>
          </p:txBody>
        </p:sp>
        <p:sp>
          <p:nvSpPr>
            <p:cNvPr id="22" name="TextBox 21"/>
            <p:cNvSpPr txBox="1"/>
            <p:nvPr/>
          </p:nvSpPr>
          <p:spPr>
            <a:xfrm>
              <a:off x="6195705" y="3250484"/>
              <a:ext cx="386217" cy="584775"/>
            </a:xfrm>
            <a:prstGeom prst="rect">
              <a:avLst/>
            </a:prstGeom>
            <a:noFill/>
          </p:spPr>
          <p:txBody>
            <a:bodyPr wrap="square" rtlCol="0">
              <a:spAutoFit/>
            </a:bodyPr>
            <a:lstStyle/>
            <a:p>
              <a:r>
                <a:rPr lang="en-US" sz="3200" b="1" dirty="0">
                  <a:latin typeface="Bernard MT Condensed" panose="02050806060905020404" pitchFamily="18" charset="0"/>
                </a:rPr>
                <a:t>0</a:t>
              </a:r>
            </a:p>
          </p:txBody>
        </p:sp>
      </p:grpSp>
      <p:grpSp>
        <p:nvGrpSpPr>
          <p:cNvPr id="29" name="Group 28"/>
          <p:cNvGrpSpPr/>
          <p:nvPr/>
        </p:nvGrpSpPr>
        <p:grpSpPr>
          <a:xfrm>
            <a:off x="6656728" y="2929542"/>
            <a:ext cx="1372166" cy="933519"/>
            <a:chOff x="6656728" y="2929542"/>
            <a:chExt cx="1372166" cy="933519"/>
          </a:xfrm>
        </p:grpSpPr>
        <p:pic>
          <p:nvPicPr>
            <p:cNvPr id="16" name="Picture 15"/>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6656728" y="2929542"/>
              <a:ext cx="786786" cy="905718"/>
            </a:xfrm>
            <a:prstGeom prst="rect">
              <a:avLst/>
            </a:prstGeom>
          </p:spPr>
        </p:pic>
        <p:pic>
          <p:nvPicPr>
            <p:cNvPr id="20" name="Picture 19"/>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7242108" y="2929542"/>
              <a:ext cx="786786" cy="905718"/>
            </a:xfrm>
            <a:prstGeom prst="rect">
              <a:avLst/>
            </a:prstGeom>
          </p:spPr>
        </p:pic>
        <p:sp>
          <p:nvSpPr>
            <p:cNvPr id="23" name="TextBox 22"/>
            <p:cNvSpPr txBox="1"/>
            <p:nvPr/>
          </p:nvSpPr>
          <p:spPr>
            <a:xfrm>
              <a:off x="6855891" y="3248035"/>
              <a:ext cx="386217" cy="584775"/>
            </a:xfrm>
            <a:prstGeom prst="rect">
              <a:avLst/>
            </a:prstGeom>
            <a:noFill/>
          </p:spPr>
          <p:txBody>
            <a:bodyPr wrap="square" rtlCol="0">
              <a:spAutoFit/>
            </a:bodyPr>
            <a:lstStyle/>
            <a:p>
              <a:r>
                <a:rPr lang="en-US" sz="3200" b="1" dirty="0">
                  <a:latin typeface="Bernard MT Condensed" panose="02050806060905020404" pitchFamily="18" charset="0"/>
                </a:rPr>
                <a:t>1</a:t>
              </a:r>
            </a:p>
          </p:txBody>
        </p:sp>
        <p:sp>
          <p:nvSpPr>
            <p:cNvPr id="24" name="TextBox 23"/>
            <p:cNvSpPr txBox="1"/>
            <p:nvPr/>
          </p:nvSpPr>
          <p:spPr>
            <a:xfrm>
              <a:off x="7442392" y="3278286"/>
              <a:ext cx="386217" cy="584775"/>
            </a:xfrm>
            <a:prstGeom prst="rect">
              <a:avLst/>
            </a:prstGeom>
            <a:noFill/>
          </p:spPr>
          <p:txBody>
            <a:bodyPr wrap="square" rtlCol="0">
              <a:spAutoFit/>
            </a:bodyPr>
            <a:lstStyle/>
            <a:p>
              <a:r>
                <a:rPr lang="en-US" sz="3200" b="1" dirty="0">
                  <a:latin typeface="Bernard MT Condensed" panose="02050806060905020404" pitchFamily="18" charset="0"/>
                </a:rPr>
                <a:t>1</a:t>
              </a:r>
            </a:p>
          </p:txBody>
        </p:sp>
      </p:grpSp>
      <p:sp>
        <p:nvSpPr>
          <p:cNvPr id="25" name="TextBox 24"/>
          <p:cNvSpPr txBox="1"/>
          <p:nvPr/>
        </p:nvSpPr>
        <p:spPr>
          <a:xfrm>
            <a:off x="8021467" y="3263839"/>
            <a:ext cx="386217" cy="584775"/>
          </a:xfrm>
          <a:prstGeom prst="rect">
            <a:avLst/>
          </a:prstGeom>
          <a:noFill/>
        </p:spPr>
        <p:txBody>
          <a:bodyPr wrap="square" rtlCol="0">
            <a:spAutoFit/>
          </a:bodyPr>
          <a:lstStyle/>
          <a:p>
            <a:r>
              <a:rPr lang="en-US" sz="3200" b="1" dirty="0">
                <a:latin typeface="Bernard MT Condensed" panose="02050806060905020404" pitchFamily="18" charset="0"/>
              </a:rPr>
              <a:t>3</a:t>
            </a:r>
          </a:p>
        </p:txBody>
      </p:sp>
      <p:sp>
        <p:nvSpPr>
          <p:cNvPr id="26" name="TextBox 25"/>
          <p:cNvSpPr txBox="1"/>
          <p:nvPr/>
        </p:nvSpPr>
        <p:spPr>
          <a:xfrm>
            <a:off x="8008024" y="3253534"/>
            <a:ext cx="386217" cy="584775"/>
          </a:xfrm>
          <a:prstGeom prst="rect">
            <a:avLst/>
          </a:prstGeom>
          <a:noFill/>
        </p:spPr>
        <p:txBody>
          <a:bodyPr wrap="square" rtlCol="0">
            <a:spAutoFit/>
          </a:bodyPr>
          <a:lstStyle/>
          <a:p>
            <a:r>
              <a:rPr lang="en-US" sz="3200" b="1" dirty="0">
                <a:latin typeface="Bernard MT Condensed" panose="02050806060905020404" pitchFamily="18" charset="0"/>
              </a:rPr>
              <a:t>4</a:t>
            </a:r>
          </a:p>
        </p:txBody>
      </p:sp>
      <p:sp>
        <p:nvSpPr>
          <p:cNvPr id="27" name="TextBox 26"/>
          <p:cNvSpPr txBox="1"/>
          <p:nvPr/>
        </p:nvSpPr>
        <p:spPr>
          <a:xfrm>
            <a:off x="8021467" y="3248034"/>
            <a:ext cx="386217" cy="584775"/>
          </a:xfrm>
          <a:prstGeom prst="rect">
            <a:avLst/>
          </a:prstGeom>
          <a:noFill/>
        </p:spPr>
        <p:txBody>
          <a:bodyPr wrap="square" rtlCol="0">
            <a:spAutoFit/>
          </a:bodyPr>
          <a:lstStyle/>
          <a:p>
            <a:r>
              <a:rPr lang="en-US" sz="3200" b="1" dirty="0">
                <a:latin typeface="Bernard MT Condensed" panose="02050806060905020404" pitchFamily="18" charset="0"/>
              </a:rPr>
              <a:t>5</a:t>
            </a:r>
          </a:p>
        </p:txBody>
      </p:sp>
    </p:spTree>
    <p:extLst>
      <p:ext uri="{BB962C8B-B14F-4D97-AF65-F5344CB8AC3E}">
        <p14:creationId xmlns:p14="http://schemas.microsoft.com/office/powerpoint/2010/main" val="2679715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5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1000"/>
                                        <p:tgtEl>
                                          <p:spTgt spid="28"/>
                                        </p:tgtEl>
                                      </p:cBhvr>
                                    </p:animEffect>
                                    <p:anim calcmode="lin" valueType="num">
                                      <p:cBhvr>
                                        <p:cTn id="13" dur="1000" fill="hold"/>
                                        <p:tgtEl>
                                          <p:spTgt spid="28"/>
                                        </p:tgtEl>
                                        <p:attrNameLst>
                                          <p:attrName>ppt_x</p:attrName>
                                        </p:attrNameLst>
                                      </p:cBhvr>
                                      <p:tavLst>
                                        <p:tav tm="0">
                                          <p:val>
                                            <p:strVal val="#ppt_x"/>
                                          </p:val>
                                        </p:tav>
                                        <p:tav tm="100000">
                                          <p:val>
                                            <p:strVal val="#ppt_x"/>
                                          </p:val>
                                        </p:tav>
                                      </p:tavLst>
                                    </p:anim>
                                    <p:anim calcmode="lin" valueType="num">
                                      <p:cBhvr>
                                        <p:cTn id="14"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9"/>
                                        </p:tgtEl>
                                        <p:attrNameLst>
                                          <p:attrName>style.visibility</p:attrName>
                                        </p:attrNameLst>
                                      </p:cBhvr>
                                      <p:to>
                                        <p:strVal val="visible"/>
                                      </p:to>
                                    </p:set>
                                    <p:animEffect transition="in" filter="fade">
                                      <p:cBhvr>
                                        <p:cTn id="19" dur="1000"/>
                                        <p:tgtEl>
                                          <p:spTgt spid="29"/>
                                        </p:tgtEl>
                                      </p:cBhvr>
                                    </p:animEffect>
                                    <p:anim calcmode="lin" valueType="num">
                                      <p:cBhvr>
                                        <p:cTn id="20" dur="1000" fill="hold"/>
                                        <p:tgtEl>
                                          <p:spTgt spid="29"/>
                                        </p:tgtEl>
                                        <p:attrNameLst>
                                          <p:attrName>ppt_x</p:attrName>
                                        </p:attrNameLst>
                                      </p:cBhvr>
                                      <p:tavLst>
                                        <p:tav tm="0">
                                          <p:val>
                                            <p:strVal val="#ppt_x"/>
                                          </p:val>
                                        </p:tav>
                                        <p:tav tm="100000">
                                          <p:val>
                                            <p:strVal val="#ppt_x"/>
                                          </p:val>
                                        </p:tav>
                                      </p:tavLst>
                                    </p:anim>
                                    <p:anim calcmode="lin" valueType="num">
                                      <p:cBhvr>
                                        <p:cTn id="21"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fade">
                                      <p:cBhvr>
                                        <p:cTn id="31" dur="1000"/>
                                        <p:tgtEl>
                                          <p:spTgt spid="25"/>
                                        </p:tgtEl>
                                      </p:cBhvr>
                                    </p:animEffect>
                                    <p:anim calcmode="lin" valueType="num">
                                      <p:cBhvr>
                                        <p:cTn id="32" dur="1000" fill="hold"/>
                                        <p:tgtEl>
                                          <p:spTgt spid="25"/>
                                        </p:tgtEl>
                                        <p:attrNameLst>
                                          <p:attrName>ppt_x</p:attrName>
                                        </p:attrNameLst>
                                      </p:cBhvr>
                                      <p:tavLst>
                                        <p:tav tm="0">
                                          <p:val>
                                            <p:strVal val="#ppt_x"/>
                                          </p:val>
                                        </p:tav>
                                        <p:tav tm="100000">
                                          <p:val>
                                            <p:strVal val="#ppt_x"/>
                                          </p:val>
                                        </p:tav>
                                      </p:tavLst>
                                    </p:anim>
                                    <p:anim calcmode="lin" valueType="num">
                                      <p:cBhvr>
                                        <p:cTn id="33"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 presetClass="exit" presetSubtype="0" fill="hold" grpId="1" nodeType="clickEffect">
                                  <p:stCondLst>
                                    <p:cond delay="0"/>
                                  </p:stCondLst>
                                  <p:childTnLst>
                                    <p:set>
                                      <p:cBhvr>
                                        <p:cTn id="37" dur="1" fill="hold">
                                          <p:stCondLst>
                                            <p:cond delay="0"/>
                                          </p:stCondLst>
                                        </p:cTn>
                                        <p:tgtEl>
                                          <p:spTgt spid="25"/>
                                        </p:tgtEl>
                                        <p:attrNameLst>
                                          <p:attrName>style.visibility</p:attrName>
                                        </p:attrNameLst>
                                      </p:cBhvr>
                                      <p:to>
                                        <p:strVal val="hidden"/>
                                      </p:to>
                                    </p:set>
                                  </p:childTnLst>
                                </p:cTn>
                              </p:par>
                              <p:par>
                                <p:cTn id="38" presetID="42" presetClass="entr" presetSubtype="0" fill="hold" grpId="0" nodeType="withEffect">
                                  <p:stCondLst>
                                    <p:cond delay="0"/>
                                  </p:stCondLst>
                                  <p:childTnLst>
                                    <p:set>
                                      <p:cBhvr>
                                        <p:cTn id="39" dur="1" fill="hold">
                                          <p:stCondLst>
                                            <p:cond delay="0"/>
                                          </p:stCondLst>
                                        </p:cTn>
                                        <p:tgtEl>
                                          <p:spTgt spid="26"/>
                                        </p:tgtEl>
                                        <p:attrNameLst>
                                          <p:attrName>style.visibility</p:attrName>
                                        </p:attrNameLst>
                                      </p:cBhvr>
                                      <p:to>
                                        <p:strVal val="visible"/>
                                      </p:to>
                                    </p:set>
                                    <p:animEffect transition="in" filter="fade">
                                      <p:cBhvr>
                                        <p:cTn id="40" dur="1000"/>
                                        <p:tgtEl>
                                          <p:spTgt spid="26"/>
                                        </p:tgtEl>
                                      </p:cBhvr>
                                    </p:animEffect>
                                    <p:anim calcmode="lin" valueType="num">
                                      <p:cBhvr>
                                        <p:cTn id="41" dur="1000" fill="hold"/>
                                        <p:tgtEl>
                                          <p:spTgt spid="26"/>
                                        </p:tgtEl>
                                        <p:attrNameLst>
                                          <p:attrName>ppt_x</p:attrName>
                                        </p:attrNameLst>
                                      </p:cBhvr>
                                      <p:tavLst>
                                        <p:tav tm="0">
                                          <p:val>
                                            <p:strVal val="#ppt_x"/>
                                          </p:val>
                                        </p:tav>
                                        <p:tav tm="100000">
                                          <p:val>
                                            <p:strVal val="#ppt_x"/>
                                          </p:val>
                                        </p:tav>
                                      </p:tavLst>
                                    </p:anim>
                                    <p:anim calcmode="lin" valueType="num">
                                      <p:cBhvr>
                                        <p:cTn id="42"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26"/>
                                        </p:tgtEl>
                                        <p:attrNameLst>
                                          <p:attrName>style.visibility</p:attrName>
                                        </p:attrNameLst>
                                      </p:cBhvr>
                                      <p:to>
                                        <p:strVal val="hidden"/>
                                      </p:to>
                                    </p:set>
                                  </p:childTnLst>
                                </p:cTn>
                              </p:par>
                              <p:par>
                                <p:cTn id="47" presetID="42" presetClass="entr" presetSubtype="0" fill="hold" grpId="0" nodeType="with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fade">
                                      <p:cBhvr>
                                        <p:cTn id="49" dur="1000"/>
                                        <p:tgtEl>
                                          <p:spTgt spid="27"/>
                                        </p:tgtEl>
                                      </p:cBhvr>
                                    </p:animEffect>
                                    <p:anim calcmode="lin" valueType="num">
                                      <p:cBhvr>
                                        <p:cTn id="50" dur="1000" fill="hold"/>
                                        <p:tgtEl>
                                          <p:spTgt spid="27"/>
                                        </p:tgtEl>
                                        <p:attrNameLst>
                                          <p:attrName>ppt_x</p:attrName>
                                        </p:attrNameLst>
                                      </p:cBhvr>
                                      <p:tavLst>
                                        <p:tav tm="0">
                                          <p:val>
                                            <p:strVal val="#ppt_x"/>
                                          </p:val>
                                        </p:tav>
                                        <p:tav tm="100000">
                                          <p:val>
                                            <p:strVal val="#ppt_x"/>
                                          </p:val>
                                        </p:tav>
                                      </p:tavLst>
                                    </p:anim>
                                    <p:anim calcmode="lin" valueType="num">
                                      <p:cBhvr>
                                        <p:cTn id="51"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25" grpId="0"/>
      <p:bldP spid="25" grpId="1"/>
      <p:bldP spid="26" grpId="0"/>
      <p:bldP spid="26" grpId="1"/>
      <p:bldP spid="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woessner_c\Desktop\secondary traum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70425" y="3544426"/>
            <a:ext cx="2059275" cy="2235193"/>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idx="1"/>
          </p:nvPr>
        </p:nvSpPr>
        <p:spPr>
          <a:xfrm>
            <a:off x="381000" y="1719071"/>
            <a:ext cx="6589425" cy="4407408"/>
          </a:xfrm>
        </p:spPr>
        <p:txBody>
          <a:bodyPr/>
          <a:lstStyle/>
          <a:p>
            <a:r>
              <a:rPr lang="en-US" u="sng" dirty="0"/>
              <a:t>Compassion fatigue</a:t>
            </a:r>
            <a:r>
              <a:rPr lang="en-US" b="0" dirty="0"/>
              <a:t> and </a:t>
            </a:r>
            <a:r>
              <a:rPr lang="en-US" u="sng" dirty="0"/>
              <a:t>secondary trauma</a:t>
            </a:r>
            <a:r>
              <a:rPr lang="en-US" b="0" dirty="0"/>
              <a:t> refer to </a:t>
            </a:r>
          </a:p>
          <a:p>
            <a:pPr lvl="1"/>
            <a:r>
              <a:rPr lang="en-US" b="0" dirty="0"/>
              <a:t>Physical changes and symptoms</a:t>
            </a:r>
          </a:p>
          <a:p>
            <a:pPr lvl="1"/>
            <a:r>
              <a:rPr lang="en-US" b="0" dirty="0"/>
              <a:t>Psychological changes and symptoms</a:t>
            </a:r>
          </a:p>
          <a:p>
            <a:pPr lvl="1"/>
            <a:r>
              <a:rPr lang="en-US" dirty="0"/>
              <a:t>C</a:t>
            </a:r>
            <a:r>
              <a:rPr lang="en-US" b="0" dirty="0"/>
              <a:t>ognitive changes and symptoms </a:t>
            </a:r>
          </a:p>
          <a:p>
            <a:pPr lvl="2"/>
            <a:r>
              <a:rPr lang="en-US" sz="1800" b="0" dirty="0"/>
              <a:t>that workers may encounter when they work with clients who have histories of trauma.</a:t>
            </a:r>
          </a:p>
          <a:p>
            <a:r>
              <a:rPr lang="en-US" u="sng" dirty="0"/>
              <a:t>Vicarious trauma</a:t>
            </a:r>
            <a:r>
              <a:rPr lang="en-US" b="0" dirty="0"/>
              <a:t> refers to specific cognitive changes, such as in worldview and sense of self.</a:t>
            </a:r>
          </a:p>
        </p:txBody>
      </p:sp>
      <p:sp>
        <p:nvSpPr>
          <p:cNvPr id="3" name="Title 2"/>
          <p:cNvSpPr>
            <a:spLocks noGrp="1"/>
          </p:cNvSpPr>
          <p:nvPr>
            <p:ph type="title"/>
          </p:nvPr>
        </p:nvSpPr>
        <p:spPr/>
        <p:txBody>
          <a:bodyPr/>
          <a:lstStyle/>
          <a:p>
            <a:r>
              <a:rPr lang="en-US" dirty="0"/>
              <a:t>What is Secondary Trauma?</a:t>
            </a:r>
          </a:p>
        </p:txBody>
      </p:sp>
      <p:sp>
        <p:nvSpPr>
          <p:cNvPr id="4" name="Footer Placeholder 3"/>
          <p:cNvSpPr>
            <a:spLocks noGrp="1"/>
          </p:cNvSpPr>
          <p:nvPr>
            <p:ph type="ftr" sz="quarter" idx="3"/>
          </p:nvPr>
        </p:nvSpPr>
        <p:spPr/>
        <p:txBody>
          <a:bodyPr/>
          <a:lstStyle/>
          <a:p>
            <a:fld id="{757A2F4E-5D54-B04B-91BD-7E78EE1FE9FD}" type="slidenum">
              <a:rPr lang="en-US" smtClean="0"/>
              <a:pPr/>
              <a:t>6</a:t>
            </a:fld>
            <a:endParaRPr lang="en-US" dirty="0"/>
          </a:p>
        </p:txBody>
      </p:sp>
    </p:spTree>
    <p:extLst>
      <p:ext uri="{BB962C8B-B14F-4D97-AF65-F5344CB8AC3E}">
        <p14:creationId xmlns:p14="http://schemas.microsoft.com/office/powerpoint/2010/main" val="321768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1346858"/>
          </a:xfrm>
        </p:spPr>
        <p:txBody>
          <a:bodyPr/>
          <a:lstStyle/>
          <a:p>
            <a:r>
              <a:rPr lang="en-US" b="0" dirty="0"/>
              <a:t>“secondary trauma” = stress reactions and symptoms resulting from exposure to another individual’s traumatic experiences, rather than from exposure directly to a traumatic event. </a:t>
            </a:r>
          </a:p>
          <a:p>
            <a:pPr marL="45720" indent="0">
              <a:buNone/>
            </a:pPr>
            <a:endParaRPr lang="en-US" b="0" dirty="0"/>
          </a:p>
        </p:txBody>
      </p:sp>
      <p:sp>
        <p:nvSpPr>
          <p:cNvPr id="3" name="Title 2"/>
          <p:cNvSpPr>
            <a:spLocks noGrp="1"/>
          </p:cNvSpPr>
          <p:nvPr>
            <p:ph type="title"/>
          </p:nvPr>
        </p:nvSpPr>
        <p:spPr/>
        <p:txBody>
          <a:bodyPr/>
          <a:lstStyle/>
          <a:p>
            <a:r>
              <a:rPr lang="en-US" dirty="0"/>
              <a:t>What is Secondary Trauma?</a:t>
            </a:r>
          </a:p>
        </p:txBody>
      </p:sp>
      <p:sp>
        <p:nvSpPr>
          <p:cNvPr id="4" name="Footer Placeholder 3"/>
          <p:cNvSpPr>
            <a:spLocks noGrp="1"/>
          </p:cNvSpPr>
          <p:nvPr>
            <p:ph type="ftr" sz="quarter" idx="3"/>
          </p:nvPr>
        </p:nvSpPr>
        <p:spPr/>
        <p:txBody>
          <a:bodyPr/>
          <a:lstStyle/>
          <a:p>
            <a:fld id="{757A2F4E-5D54-B04B-91BD-7E78EE1FE9FD}" type="slidenum">
              <a:rPr lang="en-US" smtClean="0"/>
              <a:pPr/>
              <a:t>7</a:t>
            </a:fld>
            <a:endParaRPr lang="en-US" dirty="0"/>
          </a:p>
        </p:txBody>
      </p:sp>
      <p:pic>
        <p:nvPicPr>
          <p:cNvPr id="5124" name="Picture 4" descr="C:\Users\woessner_c\Desktop\service providers.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5611906" y="3603812"/>
            <a:ext cx="3069120" cy="195307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68723" y="3065929"/>
            <a:ext cx="5015752" cy="3323987"/>
          </a:xfrm>
          <a:prstGeom prst="rect">
            <a:avLst/>
          </a:prstGeom>
          <a:noFill/>
        </p:spPr>
        <p:txBody>
          <a:bodyPr wrap="square" rtlCol="0">
            <a:spAutoFit/>
          </a:bodyPr>
          <a:lstStyle/>
          <a:p>
            <a:r>
              <a:rPr lang="en-US" sz="2400" dirty="0"/>
              <a:t>Secondary trauma can occur among behavioral health service providers across all behavioral health settings and among all professionals who provide services to those who have experienced trauma (e.g., healthcare providers, peer counselors, first responders, clergy, intake workers). </a:t>
            </a:r>
          </a:p>
          <a:p>
            <a:endParaRPr lang="en-US" dirty="0"/>
          </a:p>
        </p:txBody>
      </p:sp>
    </p:spTree>
    <p:extLst>
      <p:ext uri="{BB962C8B-B14F-4D97-AF65-F5344CB8AC3E}">
        <p14:creationId xmlns:p14="http://schemas.microsoft.com/office/powerpoint/2010/main" val="1801019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SAMHSA’s The Four “R’s”: Key Assumptions for a Trauma-Informed Approach</a:t>
            </a:r>
          </a:p>
          <a:p>
            <a:pPr marL="45720" indent="0">
              <a:buNone/>
            </a:pPr>
            <a:endParaRPr lang="en-US" dirty="0"/>
          </a:p>
        </p:txBody>
      </p:sp>
      <p:sp>
        <p:nvSpPr>
          <p:cNvPr id="3" name="Title 2"/>
          <p:cNvSpPr>
            <a:spLocks noGrp="1"/>
          </p:cNvSpPr>
          <p:nvPr>
            <p:ph type="title"/>
          </p:nvPr>
        </p:nvSpPr>
        <p:spPr/>
        <p:txBody>
          <a:bodyPr/>
          <a:lstStyle/>
          <a:p>
            <a:r>
              <a:rPr lang="en-US" dirty="0"/>
              <a:t>What do we do about it?</a:t>
            </a:r>
            <a:br>
              <a:rPr lang="en-US" dirty="0"/>
            </a:br>
            <a:r>
              <a:rPr lang="en-US" dirty="0"/>
              <a:t>Trauma-Informed Approach</a:t>
            </a:r>
          </a:p>
        </p:txBody>
      </p:sp>
      <p:sp>
        <p:nvSpPr>
          <p:cNvPr id="4" name="Footer Placeholder 3"/>
          <p:cNvSpPr>
            <a:spLocks noGrp="1"/>
          </p:cNvSpPr>
          <p:nvPr>
            <p:ph type="ftr" sz="quarter" idx="3"/>
          </p:nvPr>
        </p:nvSpPr>
        <p:spPr/>
        <p:txBody>
          <a:bodyPr/>
          <a:lstStyle/>
          <a:p>
            <a:fld id="{757A2F4E-5D54-B04B-91BD-7E78EE1FE9FD}" type="slidenum">
              <a:rPr lang="en-US" smtClean="0"/>
              <a:pPr/>
              <a:t>8</a:t>
            </a:fld>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19511" y="2338693"/>
            <a:ext cx="3786189" cy="3926852"/>
          </a:xfrm>
          <a:prstGeom prst="rect">
            <a:avLst/>
          </a:prstGeom>
        </p:spPr>
      </p:pic>
      <p:sp>
        <p:nvSpPr>
          <p:cNvPr id="6" name="Donut 5"/>
          <p:cNvSpPr/>
          <p:nvPr/>
        </p:nvSpPr>
        <p:spPr>
          <a:xfrm>
            <a:off x="6042212" y="2554942"/>
            <a:ext cx="1269204" cy="842680"/>
          </a:xfrm>
          <a:prstGeom prst="donut">
            <a:avLst>
              <a:gd name="adj" fmla="val 13646"/>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Donut 6"/>
          <p:cNvSpPr/>
          <p:nvPr/>
        </p:nvSpPr>
        <p:spPr>
          <a:xfrm>
            <a:off x="4978002" y="3397622"/>
            <a:ext cx="1548304" cy="806823"/>
          </a:xfrm>
          <a:prstGeom prst="donut">
            <a:avLst>
              <a:gd name="adj" fmla="val 13646"/>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Donut 7"/>
          <p:cNvSpPr/>
          <p:nvPr/>
        </p:nvSpPr>
        <p:spPr>
          <a:xfrm>
            <a:off x="5612605" y="4204445"/>
            <a:ext cx="1548304" cy="806823"/>
          </a:xfrm>
          <a:prstGeom prst="donut">
            <a:avLst>
              <a:gd name="adj" fmla="val 13646"/>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Donut 8"/>
          <p:cNvSpPr/>
          <p:nvPr/>
        </p:nvSpPr>
        <p:spPr>
          <a:xfrm>
            <a:off x="4203850" y="5355512"/>
            <a:ext cx="2752762" cy="806823"/>
          </a:xfrm>
          <a:prstGeom prst="donut">
            <a:avLst>
              <a:gd name="adj" fmla="val 13646"/>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470679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 calcmode="lin" valueType="num">
                                      <p:cBhvr>
                                        <p:cTn id="17" dur="1000" fill="hold"/>
                                        <p:tgtEl>
                                          <p:spTgt spid="7"/>
                                        </p:tgtEl>
                                        <p:attrNameLst>
                                          <p:attrName>style.rotation</p:attrName>
                                        </p:attrNameLst>
                                      </p:cBhvr>
                                      <p:tavLst>
                                        <p:tav tm="0">
                                          <p:val>
                                            <p:fltVal val="90"/>
                                          </p:val>
                                        </p:tav>
                                        <p:tav tm="100000">
                                          <p:val>
                                            <p:fltVal val="0"/>
                                          </p:val>
                                        </p:tav>
                                      </p:tavLst>
                                    </p:anim>
                                    <p:animEffect transition="in" filter="fade">
                                      <p:cBhvr>
                                        <p:cTn id="18" dur="1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p:cTn id="23" dur="1000" fill="hold"/>
                                        <p:tgtEl>
                                          <p:spTgt spid="8"/>
                                        </p:tgtEl>
                                        <p:attrNameLst>
                                          <p:attrName>ppt_w</p:attrName>
                                        </p:attrNameLst>
                                      </p:cBhvr>
                                      <p:tavLst>
                                        <p:tav tm="0">
                                          <p:val>
                                            <p:fltVal val="0"/>
                                          </p:val>
                                        </p:tav>
                                        <p:tav tm="100000">
                                          <p:val>
                                            <p:strVal val="#ppt_w"/>
                                          </p:val>
                                        </p:tav>
                                      </p:tavLst>
                                    </p:anim>
                                    <p:anim calcmode="lin" valueType="num">
                                      <p:cBhvr>
                                        <p:cTn id="24" dur="1000" fill="hold"/>
                                        <p:tgtEl>
                                          <p:spTgt spid="8"/>
                                        </p:tgtEl>
                                        <p:attrNameLst>
                                          <p:attrName>ppt_h</p:attrName>
                                        </p:attrNameLst>
                                      </p:cBhvr>
                                      <p:tavLst>
                                        <p:tav tm="0">
                                          <p:val>
                                            <p:fltVal val="0"/>
                                          </p:val>
                                        </p:tav>
                                        <p:tav tm="100000">
                                          <p:val>
                                            <p:strVal val="#ppt_h"/>
                                          </p:val>
                                        </p:tav>
                                      </p:tavLst>
                                    </p:anim>
                                    <p:anim calcmode="lin" valueType="num">
                                      <p:cBhvr>
                                        <p:cTn id="25" dur="1000" fill="hold"/>
                                        <p:tgtEl>
                                          <p:spTgt spid="8"/>
                                        </p:tgtEl>
                                        <p:attrNameLst>
                                          <p:attrName>style.rotation</p:attrName>
                                        </p:attrNameLst>
                                      </p:cBhvr>
                                      <p:tavLst>
                                        <p:tav tm="0">
                                          <p:val>
                                            <p:fltVal val="90"/>
                                          </p:val>
                                        </p:tav>
                                        <p:tav tm="100000">
                                          <p:val>
                                            <p:fltVal val="0"/>
                                          </p:val>
                                        </p:tav>
                                      </p:tavLst>
                                    </p:anim>
                                    <p:animEffect transition="in" filter="fade">
                                      <p:cBhvr>
                                        <p:cTn id="26" dur="10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p:cTn id="31" dur="1000" fill="hold"/>
                                        <p:tgtEl>
                                          <p:spTgt spid="9"/>
                                        </p:tgtEl>
                                        <p:attrNameLst>
                                          <p:attrName>ppt_w</p:attrName>
                                        </p:attrNameLst>
                                      </p:cBhvr>
                                      <p:tavLst>
                                        <p:tav tm="0">
                                          <p:val>
                                            <p:fltVal val="0"/>
                                          </p:val>
                                        </p:tav>
                                        <p:tav tm="100000">
                                          <p:val>
                                            <p:strVal val="#ppt_w"/>
                                          </p:val>
                                        </p:tav>
                                      </p:tavLst>
                                    </p:anim>
                                    <p:anim calcmode="lin" valueType="num">
                                      <p:cBhvr>
                                        <p:cTn id="32" dur="1000" fill="hold"/>
                                        <p:tgtEl>
                                          <p:spTgt spid="9"/>
                                        </p:tgtEl>
                                        <p:attrNameLst>
                                          <p:attrName>ppt_h</p:attrName>
                                        </p:attrNameLst>
                                      </p:cBhvr>
                                      <p:tavLst>
                                        <p:tav tm="0">
                                          <p:val>
                                            <p:fltVal val="0"/>
                                          </p:val>
                                        </p:tav>
                                        <p:tav tm="100000">
                                          <p:val>
                                            <p:strVal val="#ppt_h"/>
                                          </p:val>
                                        </p:tav>
                                      </p:tavLst>
                                    </p:anim>
                                    <p:anim calcmode="lin" valueType="num">
                                      <p:cBhvr>
                                        <p:cTn id="33" dur="1000" fill="hold"/>
                                        <p:tgtEl>
                                          <p:spTgt spid="9"/>
                                        </p:tgtEl>
                                        <p:attrNameLst>
                                          <p:attrName>style.rotation</p:attrName>
                                        </p:attrNameLst>
                                      </p:cBhvr>
                                      <p:tavLst>
                                        <p:tav tm="0">
                                          <p:val>
                                            <p:fltVal val="90"/>
                                          </p:val>
                                        </p:tav>
                                        <p:tav tm="100000">
                                          <p:val>
                                            <p:fltVal val="0"/>
                                          </p:val>
                                        </p:tav>
                                      </p:tavLst>
                                    </p:anim>
                                    <p:animEffect transition="in" filter="fade">
                                      <p:cBhvr>
                                        <p:cTn id="34"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SAMHSA’s Six Key Principles of a Trauma-Informed Approach</a:t>
            </a:r>
          </a:p>
          <a:p>
            <a:pPr marL="45720" indent="0">
              <a:buNone/>
            </a:pPr>
            <a:endParaRPr lang="en-US" dirty="0"/>
          </a:p>
        </p:txBody>
      </p:sp>
      <p:sp>
        <p:nvSpPr>
          <p:cNvPr id="3" name="Title 2"/>
          <p:cNvSpPr>
            <a:spLocks noGrp="1"/>
          </p:cNvSpPr>
          <p:nvPr>
            <p:ph type="title"/>
          </p:nvPr>
        </p:nvSpPr>
        <p:spPr/>
        <p:txBody>
          <a:bodyPr/>
          <a:lstStyle/>
          <a:p>
            <a:r>
              <a:rPr lang="en-US" dirty="0"/>
              <a:t>What do we do about it?</a:t>
            </a:r>
            <a:br>
              <a:rPr lang="en-US" dirty="0"/>
            </a:br>
            <a:r>
              <a:rPr lang="en-US" dirty="0"/>
              <a:t>Trauma-Informed Approach</a:t>
            </a:r>
          </a:p>
        </p:txBody>
      </p:sp>
      <p:sp>
        <p:nvSpPr>
          <p:cNvPr id="4" name="Footer Placeholder 3"/>
          <p:cNvSpPr>
            <a:spLocks noGrp="1"/>
          </p:cNvSpPr>
          <p:nvPr>
            <p:ph type="ftr" sz="quarter" idx="3"/>
          </p:nvPr>
        </p:nvSpPr>
        <p:spPr/>
        <p:txBody>
          <a:bodyPr/>
          <a:lstStyle/>
          <a:p>
            <a:fld id="{757A2F4E-5D54-B04B-91BD-7E78EE1FE9FD}" type="slidenum">
              <a:rPr lang="en-US" smtClean="0"/>
              <a:pPr/>
              <a:t>9</a:t>
            </a:fld>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76599" y="2243137"/>
            <a:ext cx="3830083" cy="3616642"/>
          </a:xfrm>
          <a:prstGeom prst="rect">
            <a:avLst/>
          </a:prstGeom>
        </p:spPr>
      </p:pic>
    </p:spTree>
    <p:extLst>
      <p:ext uri="{BB962C8B-B14F-4D97-AF65-F5344CB8AC3E}">
        <p14:creationId xmlns:p14="http://schemas.microsoft.com/office/powerpoint/2010/main" val="41482214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DE THEME">
  <a:themeElements>
    <a:clrScheme name="BCo CDE MS Color Palette FINAL">
      <a:dk1>
        <a:srgbClr val="5C6670"/>
      </a:dk1>
      <a:lt1>
        <a:sysClr val="window" lastClr="FFFFFF"/>
      </a:lt1>
      <a:dk2>
        <a:srgbClr val="8FC6E8"/>
      </a:dk2>
      <a:lt2>
        <a:srgbClr val="D3CCBC"/>
      </a:lt2>
      <a:accent1>
        <a:srgbClr val="488BC9"/>
      </a:accent1>
      <a:accent2>
        <a:srgbClr val="FFC846"/>
      </a:accent2>
      <a:accent3>
        <a:srgbClr val="8DC63F"/>
      </a:accent3>
      <a:accent4>
        <a:srgbClr val="6D3A5D"/>
      </a:accent4>
      <a:accent5>
        <a:srgbClr val="46797A"/>
      </a:accent5>
      <a:accent6>
        <a:srgbClr val="EF7521"/>
      </a:accent6>
      <a:hlink>
        <a:srgbClr val="101E8E"/>
      </a:hlink>
      <a:folHlink>
        <a:srgbClr val="18375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CDE THEME.thmx</Template>
  <TotalTime>8842</TotalTime>
  <Words>1546</Words>
  <Application>Microsoft Macintosh PowerPoint</Application>
  <PresentationFormat>On-screen Show (4:3)</PresentationFormat>
  <Paragraphs>208</Paragraphs>
  <Slides>26</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Bernard MT Condensed</vt:lpstr>
      <vt:lpstr>Calibri</vt:lpstr>
      <vt:lpstr>Lucida Handwriting</vt:lpstr>
      <vt:lpstr>Museo Slab 500</vt:lpstr>
      <vt:lpstr>Wingdings</vt:lpstr>
      <vt:lpstr>CDE THEME</vt:lpstr>
      <vt:lpstr>Hook, Line &amp; Sinker: How to Reach Out of School Youth through Trust and Persistence</vt:lpstr>
      <vt:lpstr>What is Trauma?</vt:lpstr>
      <vt:lpstr>What is Complex Trauma?</vt:lpstr>
      <vt:lpstr>The ACE Study</vt:lpstr>
      <vt:lpstr>The ACE Study: Major Findings</vt:lpstr>
      <vt:lpstr>What is Secondary Trauma?</vt:lpstr>
      <vt:lpstr>What is Secondary Trauma?</vt:lpstr>
      <vt:lpstr>What do we do about it? Trauma-Informed Approach</vt:lpstr>
      <vt:lpstr>What do we do about it? Trauma-Informed Approach</vt:lpstr>
      <vt:lpstr>Don’t Call Them Dropouts:  Five Conclusions</vt:lpstr>
      <vt:lpstr>Don’t Call Them Dropouts: Five Recommendations</vt:lpstr>
      <vt:lpstr>Case Study: Reframing </vt:lpstr>
      <vt:lpstr>Case Study: Reframing </vt:lpstr>
      <vt:lpstr>Strategies to Build Trust &amp; Rapport First….</vt:lpstr>
      <vt:lpstr>Understanding your own trauma</vt:lpstr>
      <vt:lpstr>Then…</vt:lpstr>
      <vt:lpstr>Building Trust &amp; Rapport with Youth: Interview Strategies</vt:lpstr>
      <vt:lpstr>Interview Strategies</vt:lpstr>
      <vt:lpstr>Interview Strategies</vt:lpstr>
      <vt:lpstr>How many do you get?</vt:lpstr>
      <vt:lpstr>Persistence: Celebrate Small Wins</vt:lpstr>
      <vt:lpstr>Persistence: Self-Awareness</vt:lpstr>
      <vt:lpstr>Thank You</vt:lpstr>
      <vt:lpstr>Trust &amp; Rapport Strategies</vt:lpstr>
      <vt:lpstr>Review &amp; Reflection</vt:lpstr>
      <vt:lpstr>Resources</vt:lpstr>
    </vt:vector>
  </TitlesOfParts>
  <Company>Colorado State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Hunter</dc:creator>
  <cp:lastModifiedBy>Susanna Bartee</cp:lastModifiedBy>
  <cp:revision>179</cp:revision>
  <cp:lastPrinted>2012-08-20T17:42:27Z</cp:lastPrinted>
  <dcterms:created xsi:type="dcterms:W3CDTF">2012-07-16T02:29:43Z</dcterms:created>
  <dcterms:modified xsi:type="dcterms:W3CDTF">2021-04-20T22:28:45Z</dcterms:modified>
</cp:coreProperties>
</file>