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h07Fu2mMzCExfGd4/z03H/VISxs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snapToGrid="0">
      <p:cViewPr varScale="1">
        <p:scale>
          <a:sx n="160" d="100"/>
          <a:sy n="160" d="100"/>
        </p:scale>
        <p:origin x="784" y="1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8" name="Google Shape;48;p1:notes"/>
          <p:cNvSpPr txBox="1">
            <a:spLocks noGrp="1"/>
          </p:cNvSpPr>
          <p:nvPr>
            <p:ph type="body" idx="1"/>
          </p:nvPr>
        </p:nvSpPr>
        <p:spPr>
          <a:xfrm>
            <a:off x="701040" y="4415790"/>
            <a:ext cx="5608320" cy="4183380"/>
          </a:xfrm>
          <a:prstGeom prst="rect">
            <a:avLst/>
          </a:prstGeom>
          <a:noFill/>
          <a:ln>
            <a:noFill/>
          </a:ln>
        </p:spPr>
        <p:txBody>
          <a:bodyPr spcFirstLastPara="1" wrap="square" lIns="93150" tIns="46575" rIns="93150" bIns="46575" anchor="t" anchorCtr="0">
            <a:normAutofit/>
          </a:bodyPr>
          <a:lstStyle/>
          <a:p>
            <a:pPr marL="457200" lvl="0" indent="-228600" algn="ctr" rtl="0">
              <a:lnSpc>
                <a:spcPct val="100000"/>
              </a:lnSpc>
              <a:spcBef>
                <a:spcPts val="0"/>
              </a:spcBef>
              <a:spcAft>
                <a:spcPts val="0"/>
              </a:spcAft>
              <a:buSzPts val="1100"/>
              <a:buNone/>
            </a:pPr>
            <a:endParaRPr sz="1017"/>
          </a:p>
        </p:txBody>
      </p:sp>
      <p:sp>
        <p:nvSpPr>
          <p:cNvPr id="49" name="Google Shape;49;p1:notes"/>
          <p:cNvSpPr txBox="1">
            <a:spLocks noGrp="1"/>
          </p:cNvSpPr>
          <p:nvPr>
            <p:ph type="sldNum" idx="12"/>
          </p:nvPr>
        </p:nvSpPr>
        <p:spPr>
          <a:xfrm>
            <a:off x="3970939" y="8829967"/>
            <a:ext cx="3037841" cy="46482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None/>
            </a:pPr>
            <a:fld id="{00000000-1234-1234-1234-123412341234}" type="slidenum">
              <a:rPr lang="en-US" sz="1400" b="0" i="0" u="none" strike="noStrike" cap="none">
                <a:solidFill>
                  <a:srgbClr val="000000"/>
                </a:solidFill>
                <a:latin typeface="Arial"/>
                <a:ea typeface="Arial"/>
                <a:cs typeface="Arial"/>
                <a:sym typeface="Arial"/>
              </a:rPr>
              <a:t>1</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p10:notes"/>
          <p:cNvSpPr txBox="1">
            <a:spLocks noGrp="1"/>
          </p:cNvSpPr>
          <p:nvPr>
            <p:ph type="body" idx="1"/>
          </p:nvPr>
        </p:nvSpPr>
        <p:spPr>
          <a:xfrm>
            <a:off x="701040" y="4415790"/>
            <a:ext cx="5608320" cy="4183380"/>
          </a:xfrm>
          <a:prstGeom prst="rect">
            <a:avLst/>
          </a:prstGeom>
          <a:noFill/>
          <a:ln>
            <a:noFill/>
          </a:ln>
        </p:spPr>
        <p:txBody>
          <a:bodyPr spcFirstLastPara="1" wrap="square" lIns="93150" tIns="46575" rIns="93150" bIns="46575" anchor="t" anchorCtr="0">
            <a:normAutofit/>
          </a:bodyPr>
          <a:lstStyle/>
          <a:p>
            <a:pPr marL="0" lvl="0" indent="0" algn="l" rtl="0">
              <a:lnSpc>
                <a:spcPct val="100000"/>
              </a:lnSpc>
              <a:spcBef>
                <a:spcPts val="0"/>
              </a:spcBef>
              <a:spcAft>
                <a:spcPts val="0"/>
              </a:spcAft>
              <a:buSzPts val="1100"/>
              <a:buNone/>
            </a:pPr>
            <a:r>
              <a:rPr lang="en-US"/>
              <a:t>The LEA was developed primarily for reading development but can be used to support listening, speaking and writing as well. (CAL.org)</a:t>
            </a:r>
            <a:endParaRPr/>
          </a:p>
          <a:p>
            <a:pPr marL="0" lvl="0" indent="0" algn="l" rtl="0">
              <a:lnSpc>
                <a:spcPct val="100000"/>
              </a:lnSpc>
              <a:spcBef>
                <a:spcPts val="0"/>
              </a:spcBef>
              <a:spcAft>
                <a:spcPts val="0"/>
              </a:spcAft>
              <a:buSzPts val="1100"/>
              <a:buNone/>
            </a:pPr>
            <a:r>
              <a:rPr lang="en-US"/>
              <a:t>Add links to examples showing what this is. Create an infographic using canva or venngage to include as a resource with our PP’s, videos, etc. </a:t>
            </a:r>
            <a:endParaRPr/>
          </a:p>
        </p:txBody>
      </p:sp>
      <p:sp>
        <p:nvSpPr>
          <p:cNvPr id="140" name="Google Shape;140;p10:notes"/>
          <p:cNvSpPr txBox="1">
            <a:spLocks noGrp="1"/>
          </p:cNvSpPr>
          <p:nvPr>
            <p:ph type="sldNum" idx="12"/>
          </p:nvPr>
        </p:nvSpPr>
        <p:spPr>
          <a:xfrm>
            <a:off x="3970939" y="8829967"/>
            <a:ext cx="3037841" cy="46482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None/>
            </a:pPr>
            <a:fld id="{00000000-1234-1234-1234-123412341234}" type="slidenum">
              <a:rPr lang="en-US" sz="1400" b="0" i="0" u="none" strike="noStrike" cap="none">
                <a:solidFill>
                  <a:srgbClr val="000000"/>
                </a:solidFill>
                <a:latin typeface="Arial"/>
                <a:ea typeface="Arial"/>
                <a:cs typeface="Arial"/>
                <a:sym typeface="Arial"/>
              </a:rPr>
              <a:t>10</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8" name="Google Shape;148;p11:notes"/>
          <p:cNvSpPr txBox="1">
            <a:spLocks noGrp="1"/>
          </p:cNvSpPr>
          <p:nvPr>
            <p:ph type="body" idx="1"/>
          </p:nvPr>
        </p:nvSpPr>
        <p:spPr>
          <a:xfrm>
            <a:off x="701040" y="4415790"/>
            <a:ext cx="5608320" cy="4183380"/>
          </a:xfrm>
          <a:prstGeom prst="rect">
            <a:avLst/>
          </a:prstGeom>
          <a:noFill/>
          <a:ln>
            <a:noFill/>
          </a:ln>
        </p:spPr>
        <p:txBody>
          <a:bodyPr spcFirstLastPara="1" wrap="square" lIns="93150" tIns="46575" rIns="93150" bIns="46575" anchor="t" anchorCtr="0">
            <a:normAutofit/>
          </a:bodyPr>
          <a:lstStyle/>
          <a:p>
            <a:pPr marL="0" lvl="0" indent="0" algn="l" rtl="0">
              <a:lnSpc>
                <a:spcPct val="100000"/>
              </a:lnSpc>
              <a:spcBef>
                <a:spcPts val="0"/>
              </a:spcBef>
              <a:spcAft>
                <a:spcPts val="0"/>
              </a:spcAft>
              <a:buSzPts val="1100"/>
              <a:buNone/>
            </a:pPr>
            <a:endParaRPr/>
          </a:p>
        </p:txBody>
      </p:sp>
      <p:sp>
        <p:nvSpPr>
          <p:cNvPr id="149" name="Google Shape;149;p11:notes"/>
          <p:cNvSpPr txBox="1">
            <a:spLocks noGrp="1"/>
          </p:cNvSpPr>
          <p:nvPr>
            <p:ph type="sldNum" idx="12"/>
          </p:nvPr>
        </p:nvSpPr>
        <p:spPr>
          <a:xfrm>
            <a:off x="3970939" y="8829967"/>
            <a:ext cx="3037841" cy="46482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None/>
            </a:pPr>
            <a:fld id="{00000000-1234-1234-1234-123412341234}" type="slidenum">
              <a:rPr lang="en-US" sz="1400" b="0" i="0" u="none" strike="noStrike" cap="none">
                <a:solidFill>
                  <a:srgbClr val="000000"/>
                </a:solidFill>
                <a:latin typeface="Arial"/>
                <a:ea typeface="Arial"/>
                <a:cs typeface="Arial"/>
                <a:sym typeface="Arial"/>
              </a:rPr>
              <a:t>11</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p12:notes"/>
          <p:cNvSpPr txBox="1">
            <a:spLocks noGrp="1"/>
          </p:cNvSpPr>
          <p:nvPr>
            <p:ph type="body" idx="1"/>
          </p:nvPr>
        </p:nvSpPr>
        <p:spPr>
          <a:xfrm>
            <a:off x="701040" y="4415790"/>
            <a:ext cx="5608320" cy="4183380"/>
          </a:xfrm>
          <a:prstGeom prst="rect">
            <a:avLst/>
          </a:prstGeom>
          <a:noFill/>
          <a:ln>
            <a:noFill/>
          </a:ln>
        </p:spPr>
        <p:txBody>
          <a:bodyPr spcFirstLastPara="1" wrap="square" lIns="93150" tIns="46575" rIns="93150" bIns="46575" anchor="t" anchorCtr="0">
            <a:normAutofit/>
          </a:bodyPr>
          <a:lstStyle/>
          <a:p>
            <a:pPr marL="0" marR="0" lvl="0" indent="0" algn="l" rtl="0">
              <a:lnSpc>
                <a:spcPct val="100000"/>
              </a:lnSpc>
              <a:spcBef>
                <a:spcPts val="0"/>
              </a:spcBef>
              <a:spcAft>
                <a:spcPts val="0"/>
              </a:spcAft>
              <a:buClr>
                <a:srgbClr val="000000"/>
              </a:buClr>
              <a:buSzPts val="1100"/>
              <a:buFont typeface="Arial"/>
              <a:buNone/>
            </a:pPr>
            <a:r>
              <a:rPr lang="en-US"/>
              <a:t>Flipped classroom- ideas: have student watch videos ahead of lesson. </a:t>
            </a:r>
            <a:endParaRPr/>
          </a:p>
          <a:p>
            <a:pPr marL="0" lvl="0" indent="0" algn="l" rtl="0">
              <a:lnSpc>
                <a:spcPct val="100000"/>
              </a:lnSpc>
              <a:spcBef>
                <a:spcPts val="0"/>
              </a:spcBef>
              <a:spcAft>
                <a:spcPts val="0"/>
              </a:spcAft>
              <a:buSzPts val="1100"/>
              <a:buNone/>
            </a:pPr>
            <a:endParaRPr/>
          </a:p>
        </p:txBody>
      </p:sp>
      <p:sp>
        <p:nvSpPr>
          <p:cNvPr id="159" name="Google Shape;159;p12:notes"/>
          <p:cNvSpPr txBox="1">
            <a:spLocks noGrp="1"/>
          </p:cNvSpPr>
          <p:nvPr>
            <p:ph type="sldNum" idx="12"/>
          </p:nvPr>
        </p:nvSpPr>
        <p:spPr>
          <a:xfrm>
            <a:off x="3970939" y="8829967"/>
            <a:ext cx="3037841" cy="46482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None/>
            </a:pPr>
            <a:fld id="{00000000-1234-1234-1234-123412341234}" type="slidenum">
              <a:rPr lang="en-US" sz="1400" b="0" i="0" u="none" strike="noStrike" cap="none">
                <a:solidFill>
                  <a:srgbClr val="000000"/>
                </a:solidFill>
                <a:latin typeface="Arial"/>
                <a:ea typeface="Arial"/>
                <a:cs typeface="Arial"/>
                <a:sym typeface="Arial"/>
              </a:rPr>
              <a:t>12</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3: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p13:notes"/>
          <p:cNvSpPr txBox="1">
            <a:spLocks noGrp="1"/>
          </p:cNvSpPr>
          <p:nvPr>
            <p:ph type="body" idx="1"/>
          </p:nvPr>
        </p:nvSpPr>
        <p:spPr>
          <a:xfrm>
            <a:off x="701040" y="4415790"/>
            <a:ext cx="5608320" cy="4183380"/>
          </a:xfrm>
          <a:prstGeom prst="rect">
            <a:avLst/>
          </a:prstGeom>
          <a:noFill/>
          <a:ln>
            <a:noFill/>
          </a:ln>
        </p:spPr>
        <p:txBody>
          <a:bodyPr spcFirstLastPara="1" wrap="square" lIns="93150" tIns="46575" rIns="93150" bIns="46575" anchor="t" anchorCtr="0">
            <a:normAutofit/>
          </a:bodyPr>
          <a:lstStyle/>
          <a:p>
            <a:pPr marL="0" marR="0" lvl="0" indent="0" algn="l" rtl="0">
              <a:lnSpc>
                <a:spcPct val="100000"/>
              </a:lnSpc>
              <a:spcBef>
                <a:spcPts val="0"/>
              </a:spcBef>
              <a:spcAft>
                <a:spcPts val="0"/>
              </a:spcAft>
              <a:buClr>
                <a:srgbClr val="000000"/>
              </a:buClr>
              <a:buSzPts val="1100"/>
              <a:buFont typeface="Arial"/>
              <a:buNone/>
            </a:pPr>
            <a:r>
              <a:rPr lang="en-US"/>
              <a:t>Flipped classroom- ideas: have student watch videos ahead of lesson. </a:t>
            </a:r>
            <a:endParaRPr/>
          </a:p>
          <a:p>
            <a:pPr marL="0" lvl="0" indent="0" algn="l" rtl="0">
              <a:lnSpc>
                <a:spcPct val="100000"/>
              </a:lnSpc>
              <a:spcBef>
                <a:spcPts val="0"/>
              </a:spcBef>
              <a:spcAft>
                <a:spcPts val="0"/>
              </a:spcAft>
              <a:buSzPts val="1100"/>
              <a:buNone/>
            </a:pPr>
            <a:endParaRPr/>
          </a:p>
        </p:txBody>
      </p:sp>
      <p:sp>
        <p:nvSpPr>
          <p:cNvPr id="169" name="Google Shape;169;p13:notes"/>
          <p:cNvSpPr txBox="1">
            <a:spLocks noGrp="1"/>
          </p:cNvSpPr>
          <p:nvPr>
            <p:ph type="sldNum" idx="12"/>
          </p:nvPr>
        </p:nvSpPr>
        <p:spPr>
          <a:xfrm>
            <a:off x="3970939" y="8829967"/>
            <a:ext cx="3037841" cy="46482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None/>
            </a:pPr>
            <a:fld id="{00000000-1234-1234-1234-123412341234}" type="slidenum">
              <a:rPr lang="en-US" sz="1400" b="0" i="0" u="none" strike="noStrike" cap="none">
                <a:solidFill>
                  <a:srgbClr val="000000"/>
                </a:solidFill>
                <a:latin typeface="Arial"/>
                <a:ea typeface="Arial"/>
                <a:cs typeface="Arial"/>
                <a:sym typeface="Arial"/>
              </a:rPr>
              <a:t>13</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p2:notes"/>
          <p:cNvSpPr txBox="1">
            <a:spLocks noGrp="1"/>
          </p:cNvSpPr>
          <p:nvPr>
            <p:ph type="body" idx="1"/>
          </p:nvPr>
        </p:nvSpPr>
        <p:spPr>
          <a:xfrm>
            <a:off x="701040" y="4415790"/>
            <a:ext cx="5608320" cy="4183380"/>
          </a:xfrm>
          <a:prstGeom prst="rect">
            <a:avLst/>
          </a:prstGeom>
          <a:noFill/>
          <a:ln>
            <a:noFill/>
          </a:ln>
        </p:spPr>
        <p:txBody>
          <a:bodyPr spcFirstLastPara="1" wrap="square" lIns="93150" tIns="46575" rIns="93150" bIns="46575" anchor="t" anchorCtr="0">
            <a:normAutofit/>
          </a:bodyPr>
          <a:lstStyle/>
          <a:p>
            <a:pPr marL="457200" lvl="0" indent="-228600" algn="ctr" rtl="0">
              <a:lnSpc>
                <a:spcPct val="100000"/>
              </a:lnSpc>
              <a:spcBef>
                <a:spcPts val="0"/>
              </a:spcBef>
              <a:spcAft>
                <a:spcPts val="0"/>
              </a:spcAft>
              <a:buSzPts val="1100"/>
              <a:buNone/>
            </a:pPr>
            <a:endParaRPr/>
          </a:p>
        </p:txBody>
      </p:sp>
      <p:sp>
        <p:nvSpPr>
          <p:cNvPr id="59" name="Google Shape;59;p2:notes"/>
          <p:cNvSpPr txBox="1">
            <a:spLocks noGrp="1"/>
          </p:cNvSpPr>
          <p:nvPr>
            <p:ph type="sldNum" idx="12"/>
          </p:nvPr>
        </p:nvSpPr>
        <p:spPr>
          <a:xfrm>
            <a:off x="3970939" y="8829967"/>
            <a:ext cx="3037841" cy="46482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None/>
            </a:pPr>
            <a:fld id="{00000000-1234-1234-1234-123412341234}" type="slidenum">
              <a:rPr lang="en-US" sz="1400" b="0" i="0" u="none" strike="noStrike" cap="none">
                <a:solidFill>
                  <a:srgbClr val="000000"/>
                </a:solidFill>
                <a:latin typeface="Arial"/>
                <a:ea typeface="Arial"/>
                <a:cs typeface="Arial"/>
                <a:sym typeface="Arial"/>
              </a:rPr>
              <a:t>2</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3: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9" name="Google Shape;69;p3:notes"/>
          <p:cNvSpPr txBox="1">
            <a:spLocks noGrp="1"/>
          </p:cNvSpPr>
          <p:nvPr>
            <p:ph type="body" idx="1"/>
          </p:nvPr>
        </p:nvSpPr>
        <p:spPr>
          <a:xfrm>
            <a:off x="701040" y="4415790"/>
            <a:ext cx="5608320" cy="4183380"/>
          </a:xfrm>
          <a:prstGeom prst="rect">
            <a:avLst/>
          </a:prstGeom>
          <a:noFill/>
          <a:ln>
            <a:noFill/>
          </a:ln>
        </p:spPr>
        <p:txBody>
          <a:bodyPr spcFirstLastPara="1" wrap="square" lIns="93150" tIns="46575" rIns="93150" bIns="46575" anchor="t" anchorCtr="0">
            <a:normAutofit/>
          </a:bodyPr>
          <a:lstStyle/>
          <a:p>
            <a:pPr marL="457200" lvl="0" indent="-228600" algn="ctr" rtl="0">
              <a:lnSpc>
                <a:spcPct val="100000"/>
              </a:lnSpc>
              <a:spcBef>
                <a:spcPts val="0"/>
              </a:spcBef>
              <a:spcAft>
                <a:spcPts val="0"/>
              </a:spcAft>
              <a:buSzPts val="1100"/>
              <a:buNone/>
            </a:pPr>
            <a:endParaRPr/>
          </a:p>
        </p:txBody>
      </p:sp>
      <p:sp>
        <p:nvSpPr>
          <p:cNvPr id="70" name="Google Shape;70;p3:notes"/>
          <p:cNvSpPr txBox="1">
            <a:spLocks noGrp="1"/>
          </p:cNvSpPr>
          <p:nvPr>
            <p:ph type="sldNum" idx="12"/>
          </p:nvPr>
        </p:nvSpPr>
        <p:spPr>
          <a:xfrm>
            <a:off x="3970939" y="8829967"/>
            <a:ext cx="3037841" cy="46482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None/>
            </a:pPr>
            <a:fld id="{00000000-1234-1234-1234-123412341234}" type="slidenum">
              <a:rPr lang="en-US" sz="1400" b="0" i="0" u="none" strike="noStrike" cap="none">
                <a:solidFill>
                  <a:srgbClr val="000000"/>
                </a:solidFill>
                <a:latin typeface="Arial"/>
                <a:ea typeface="Arial"/>
                <a:cs typeface="Arial"/>
                <a:sym typeface="Arial"/>
              </a:rPr>
              <a:t>3</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9" name="Google Shape;79;p4:notes"/>
          <p:cNvSpPr txBox="1">
            <a:spLocks noGrp="1"/>
          </p:cNvSpPr>
          <p:nvPr>
            <p:ph type="body" idx="1"/>
          </p:nvPr>
        </p:nvSpPr>
        <p:spPr>
          <a:xfrm>
            <a:off x="701040" y="4415790"/>
            <a:ext cx="5608320" cy="4183380"/>
          </a:xfrm>
          <a:prstGeom prst="rect">
            <a:avLst/>
          </a:prstGeom>
          <a:noFill/>
          <a:ln>
            <a:noFill/>
          </a:ln>
        </p:spPr>
        <p:txBody>
          <a:bodyPr spcFirstLastPara="1" wrap="square" lIns="93150" tIns="46575" rIns="93150" bIns="46575" anchor="t" anchorCtr="0">
            <a:normAutofit/>
          </a:bodyPr>
          <a:lstStyle/>
          <a:p>
            <a:pPr marL="457200" lvl="0" indent="-228600" algn="ctr" rtl="0">
              <a:lnSpc>
                <a:spcPct val="100000"/>
              </a:lnSpc>
              <a:spcBef>
                <a:spcPts val="0"/>
              </a:spcBef>
              <a:spcAft>
                <a:spcPts val="0"/>
              </a:spcAft>
              <a:buSzPts val="1100"/>
              <a:buNone/>
            </a:pPr>
            <a:endParaRPr/>
          </a:p>
        </p:txBody>
      </p:sp>
      <p:sp>
        <p:nvSpPr>
          <p:cNvPr id="80" name="Google Shape;80;p4:notes"/>
          <p:cNvSpPr txBox="1">
            <a:spLocks noGrp="1"/>
          </p:cNvSpPr>
          <p:nvPr>
            <p:ph type="sldNum" idx="12"/>
          </p:nvPr>
        </p:nvSpPr>
        <p:spPr>
          <a:xfrm>
            <a:off x="3970939" y="8829967"/>
            <a:ext cx="3037841" cy="46482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None/>
            </a:pPr>
            <a:fld id="{00000000-1234-1234-1234-123412341234}" type="slidenum">
              <a:rPr lang="en-US" sz="1400" b="0" i="0" u="none" strike="noStrike" cap="none">
                <a:solidFill>
                  <a:srgbClr val="000000"/>
                </a:solidFill>
                <a:latin typeface="Arial"/>
                <a:ea typeface="Arial"/>
                <a:cs typeface="Arial"/>
                <a:sym typeface="Arial"/>
              </a:rPr>
              <a:t>4</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9" name="Google Shape;89;p5:notes"/>
          <p:cNvSpPr txBox="1">
            <a:spLocks noGrp="1"/>
          </p:cNvSpPr>
          <p:nvPr>
            <p:ph type="body" idx="1"/>
          </p:nvPr>
        </p:nvSpPr>
        <p:spPr>
          <a:xfrm>
            <a:off x="701040" y="4415790"/>
            <a:ext cx="5608320" cy="4183380"/>
          </a:xfrm>
          <a:prstGeom prst="rect">
            <a:avLst/>
          </a:prstGeom>
          <a:noFill/>
          <a:ln>
            <a:noFill/>
          </a:ln>
        </p:spPr>
        <p:txBody>
          <a:bodyPr spcFirstLastPara="1" wrap="square" lIns="93150" tIns="46575" rIns="93150" bIns="46575" anchor="t" anchorCtr="0">
            <a:normAutofit/>
          </a:bodyPr>
          <a:lstStyle/>
          <a:p>
            <a:pPr marL="457200" lvl="0" indent="-228600" algn="ctr" rtl="0">
              <a:lnSpc>
                <a:spcPct val="100000"/>
              </a:lnSpc>
              <a:spcBef>
                <a:spcPts val="0"/>
              </a:spcBef>
              <a:spcAft>
                <a:spcPts val="0"/>
              </a:spcAft>
              <a:buSzPts val="1100"/>
              <a:buNone/>
            </a:pPr>
            <a:endParaRPr/>
          </a:p>
        </p:txBody>
      </p:sp>
      <p:sp>
        <p:nvSpPr>
          <p:cNvPr id="90" name="Google Shape;90;p5:notes"/>
          <p:cNvSpPr txBox="1">
            <a:spLocks noGrp="1"/>
          </p:cNvSpPr>
          <p:nvPr>
            <p:ph type="sldNum" idx="12"/>
          </p:nvPr>
        </p:nvSpPr>
        <p:spPr>
          <a:xfrm>
            <a:off x="3970939" y="8829967"/>
            <a:ext cx="3037841" cy="46482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None/>
            </a:pPr>
            <a:fld id="{00000000-1234-1234-1234-123412341234}" type="slidenum">
              <a:rPr lang="en-US" sz="1400" b="0" i="0" u="none" strike="noStrike" cap="none">
                <a:solidFill>
                  <a:srgbClr val="000000"/>
                </a:solidFill>
                <a:latin typeface="Arial"/>
                <a:ea typeface="Arial"/>
                <a:cs typeface="Arial"/>
                <a:sym typeface="Arial"/>
              </a:rPr>
              <a:t>5</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6: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6:notes"/>
          <p:cNvSpPr txBox="1">
            <a:spLocks noGrp="1"/>
          </p:cNvSpPr>
          <p:nvPr>
            <p:ph type="body" idx="1"/>
          </p:nvPr>
        </p:nvSpPr>
        <p:spPr>
          <a:xfrm>
            <a:off x="701040" y="4415790"/>
            <a:ext cx="5608320" cy="4183380"/>
          </a:xfrm>
          <a:prstGeom prst="rect">
            <a:avLst/>
          </a:prstGeom>
          <a:noFill/>
          <a:ln>
            <a:noFill/>
          </a:ln>
        </p:spPr>
        <p:txBody>
          <a:bodyPr spcFirstLastPara="1" wrap="square" lIns="93150" tIns="46575" rIns="93150" bIns="46575" anchor="t" anchorCtr="0">
            <a:normAutofit/>
          </a:bodyPr>
          <a:lstStyle/>
          <a:p>
            <a:pPr marL="457200" lvl="0" indent="-228600" algn="ctr" rtl="0">
              <a:lnSpc>
                <a:spcPct val="100000"/>
              </a:lnSpc>
              <a:spcBef>
                <a:spcPts val="0"/>
              </a:spcBef>
              <a:spcAft>
                <a:spcPts val="0"/>
              </a:spcAft>
              <a:buSzPts val="1100"/>
              <a:buNone/>
            </a:pPr>
            <a:endParaRPr/>
          </a:p>
        </p:txBody>
      </p:sp>
      <p:sp>
        <p:nvSpPr>
          <p:cNvPr id="101" name="Google Shape;101;p6:notes"/>
          <p:cNvSpPr txBox="1">
            <a:spLocks noGrp="1"/>
          </p:cNvSpPr>
          <p:nvPr>
            <p:ph type="sldNum" idx="12"/>
          </p:nvPr>
        </p:nvSpPr>
        <p:spPr>
          <a:xfrm>
            <a:off x="3970939" y="8829967"/>
            <a:ext cx="3037841" cy="46482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None/>
            </a:pPr>
            <a:fld id="{00000000-1234-1234-1234-123412341234}" type="slidenum">
              <a:rPr lang="en-US" sz="1400" b="0" i="0" u="none" strike="noStrike" cap="none">
                <a:solidFill>
                  <a:srgbClr val="000000"/>
                </a:solidFill>
                <a:latin typeface="Arial"/>
                <a:ea typeface="Arial"/>
                <a:cs typeface="Arial"/>
                <a:sym typeface="Arial"/>
              </a:rPr>
              <a:t>6</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7:notes"/>
          <p:cNvSpPr txBox="1">
            <a:spLocks noGrp="1"/>
          </p:cNvSpPr>
          <p:nvPr>
            <p:ph type="body" idx="1"/>
          </p:nvPr>
        </p:nvSpPr>
        <p:spPr>
          <a:xfrm>
            <a:off x="701040" y="4415790"/>
            <a:ext cx="5608320" cy="4183380"/>
          </a:xfrm>
          <a:prstGeom prst="rect">
            <a:avLst/>
          </a:prstGeom>
          <a:noFill/>
          <a:ln>
            <a:noFill/>
          </a:ln>
        </p:spPr>
        <p:txBody>
          <a:bodyPr spcFirstLastPara="1" wrap="square" lIns="93150" tIns="46575" rIns="93150" bIns="46575" anchor="t" anchorCtr="0">
            <a:normAutofit/>
          </a:bodyPr>
          <a:lstStyle/>
          <a:p>
            <a:pPr marL="457200" lvl="0" indent="-228600" algn="ctr" rtl="0">
              <a:lnSpc>
                <a:spcPct val="100000"/>
              </a:lnSpc>
              <a:spcBef>
                <a:spcPts val="0"/>
              </a:spcBef>
              <a:spcAft>
                <a:spcPts val="0"/>
              </a:spcAft>
              <a:buSzPts val="1100"/>
              <a:buNone/>
            </a:pPr>
            <a:endParaRPr/>
          </a:p>
        </p:txBody>
      </p:sp>
      <p:sp>
        <p:nvSpPr>
          <p:cNvPr id="111" name="Google Shape;111;p7:notes"/>
          <p:cNvSpPr txBox="1">
            <a:spLocks noGrp="1"/>
          </p:cNvSpPr>
          <p:nvPr>
            <p:ph type="sldNum" idx="12"/>
          </p:nvPr>
        </p:nvSpPr>
        <p:spPr>
          <a:xfrm>
            <a:off x="3970939" y="8829967"/>
            <a:ext cx="3037841" cy="46482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None/>
            </a:pPr>
            <a:fld id="{00000000-1234-1234-1234-123412341234}" type="slidenum">
              <a:rPr lang="en-US" sz="1400" b="0" i="0" u="none" strike="noStrike" cap="none">
                <a:solidFill>
                  <a:srgbClr val="000000"/>
                </a:solidFill>
                <a:latin typeface="Arial"/>
                <a:ea typeface="Arial"/>
                <a:cs typeface="Arial"/>
                <a:sym typeface="Arial"/>
              </a:rPr>
              <a:t>7</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p8:notes"/>
          <p:cNvSpPr txBox="1">
            <a:spLocks noGrp="1"/>
          </p:cNvSpPr>
          <p:nvPr>
            <p:ph type="body" idx="1"/>
          </p:nvPr>
        </p:nvSpPr>
        <p:spPr>
          <a:xfrm>
            <a:off x="701040" y="4415790"/>
            <a:ext cx="5608320" cy="4183380"/>
          </a:xfrm>
          <a:prstGeom prst="rect">
            <a:avLst/>
          </a:prstGeom>
          <a:noFill/>
          <a:ln>
            <a:noFill/>
          </a:ln>
        </p:spPr>
        <p:txBody>
          <a:bodyPr spcFirstLastPara="1" wrap="square" lIns="93150" tIns="46575" rIns="93150" bIns="46575" anchor="t" anchorCtr="0">
            <a:normAutofit/>
          </a:bodyPr>
          <a:lstStyle/>
          <a:p>
            <a:pPr marL="457200" marR="0" lvl="0" indent="-298450" algn="ctr" rtl="0">
              <a:lnSpc>
                <a:spcPct val="100000"/>
              </a:lnSpc>
              <a:spcBef>
                <a:spcPts val="0"/>
              </a:spcBef>
              <a:spcAft>
                <a:spcPts val="0"/>
              </a:spcAft>
              <a:buClr>
                <a:srgbClr val="000000"/>
              </a:buClr>
              <a:buSzPts val="1100"/>
              <a:buFont typeface="Arial"/>
              <a:buChar char="●"/>
            </a:pPr>
            <a:r>
              <a:rPr lang="en-US"/>
              <a:t>“Complaining about a problem without posing a solution is called whining” —Teddy Roosevelt</a:t>
            </a:r>
            <a:endParaRPr/>
          </a:p>
          <a:p>
            <a:pPr marL="457200" lvl="0" indent="-228600" algn="ctr" rtl="0">
              <a:lnSpc>
                <a:spcPct val="100000"/>
              </a:lnSpc>
              <a:spcBef>
                <a:spcPts val="0"/>
              </a:spcBef>
              <a:spcAft>
                <a:spcPts val="0"/>
              </a:spcAft>
              <a:buSzPts val="1100"/>
              <a:buNone/>
            </a:pPr>
            <a:endParaRPr/>
          </a:p>
        </p:txBody>
      </p:sp>
      <p:sp>
        <p:nvSpPr>
          <p:cNvPr id="121" name="Google Shape;121;p8:notes"/>
          <p:cNvSpPr txBox="1">
            <a:spLocks noGrp="1"/>
          </p:cNvSpPr>
          <p:nvPr>
            <p:ph type="sldNum" idx="12"/>
          </p:nvPr>
        </p:nvSpPr>
        <p:spPr>
          <a:xfrm>
            <a:off x="3970939" y="8829967"/>
            <a:ext cx="3037841" cy="46482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None/>
            </a:pPr>
            <a:fld id="{00000000-1234-1234-1234-123412341234}" type="slidenum">
              <a:rPr lang="en-US" sz="1400" b="0" i="0" u="none" strike="noStrike" cap="none">
                <a:solidFill>
                  <a:srgbClr val="000000"/>
                </a:solidFill>
                <a:latin typeface="Arial"/>
                <a:ea typeface="Arial"/>
                <a:cs typeface="Arial"/>
                <a:sym typeface="Arial"/>
              </a:rPr>
              <a:t>8</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9: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0" name="Google Shape;130;p9:notes"/>
          <p:cNvSpPr txBox="1">
            <a:spLocks noGrp="1"/>
          </p:cNvSpPr>
          <p:nvPr>
            <p:ph type="body" idx="1"/>
          </p:nvPr>
        </p:nvSpPr>
        <p:spPr>
          <a:xfrm>
            <a:off x="701040" y="4415790"/>
            <a:ext cx="5608320" cy="4183380"/>
          </a:xfrm>
          <a:prstGeom prst="rect">
            <a:avLst/>
          </a:prstGeom>
          <a:noFill/>
          <a:ln>
            <a:noFill/>
          </a:ln>
        </p:spPr>
        <p:txBody>
          <a:bodyPr spcFirstLastPara="1" wrap="square" lIns="93150" tIns="46575" rIns="93150" bIns="46575" anchor="t" anchorCtr="0">
            <a:normAutofit/>
          </a:bodyPr>
          <a:lstStyle/>
          <a:p>
            <a:pPr marL="0" lvl="0" indent="0" algn="l" rtl="0">
              <a:lnSpc>
                <a:spcPct val="100000"/>
              </a:lnSpc>
              <a:spcBef>
                <a:spcPts val="0"/>
              </a:spcBef>
              <a:spcAft>
                <a:spcPts val="0"/>
              </a:spcAft>
              <a:buSzPts val="1100"/>
              <a:buNone/>
            </a:pPr>
            <a:r>
              <a:rPr lang="en-US"/>
              <a:t>The LEA was developed primarily for reading development but can be used to support listening, speaking and writing as well. (CAL.org)</a:t>
            </a:r>
            <a:endParaRPr/>
          </a:p>
          <a:p>
            <a:pPr marL="0" lvl="0" indent="0" algn="l" rtl="0">
              <a:lnSpc>
                <a:spcPct val="100000"/>
              </a:lnSpc>
              <a:spcBef>
                <a:spcPts val="0"/>
              </a:spcBef>
              <a:spcAft>
                <a:spcPts val="0"/>
              </a:spcAft>
              <a:buSzPts val="1100"/>
              <a:buNone/>
            </a:pPr>
            <a:r>
              <a:rPr lang="en-US"/>
              <a:t>Add links to examples showing what this is. Create an infographic using canva or venngage to include as a resource with our PP’s, videos, etc. </a:t>
            </a:r>
            <a:endParaRPr/>
          </a:p>
        </p:txBody>
      </p:sp>
      <p:sp>
        <p:nvSpPr>
          <p:cNvPr id="131" name="Google Shape;131;p9:notes"/>
          <p:cNvSpPr txBox="1">
            <a:spLocks noGrp="1"/>
          </p:cNvSpPr>
          <p:nvPr>
            <p:ph type="sldNum" idx="12"/>
          </p:nvPr>
        </p:nvSpPr>
        <p:spPr>
          <a:xfrm>
            <a:off x="3970939" y="8829967"/>
            <a:ext cx="3037841" cy="46482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None/>
            </a:pPr>
            <a:fld id="{00000000-1234-1234-1234-123412341234}" type="slidenum">
              <a:rPr lang="en-US" sz="1400" b="0" i="0" u="none" strike="noStrike" cap="none">
                <a:solidFill>
                  <a:srgbClr val="000000"/>
                </a:solidFill>
                <a:latin typeface="Arial"/>
                <a:ea typeface="Arial"/>
                <a:cs typeface="Arial"/>
                <a:sym typeface="Arial"/>
              </a:rPr>
              <a:t>9</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
        <p:cNvGrpSpPr/>
        <p:nvPr/>
      </p:nvGrpSpPr>
      <p:grpSpPr>
        <a:xfrm>
          <a:off x="0" y="0"/>
          <a:ext cx="0" cy="0"/>
          <a:chOff x="0" y="0"/>
          <a:chExt cx="0" cy="0"/>
        </a:xfrm>
      </p:grpSpPr>
      <p:sp>
        <p:nvSpPr>
          <p:cNvPr id="10" name="Google Shape;10;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2"/>
        <p:cNvGrpSpPr/>
        <p:nvPr/>
      </p:nvGrpSpPr>
      <p:grpSpPr>
        <a:xfrm>
          <a:off x="0" y="0"/>
          <a:ext cx="0" cy="0"/>
          <a:chOff x="0" y="0"/>
          <a:chExt cx="0" cy="0"/>
        </a:xfrm>
      </p:grpSpPr>
      <p:sp>
        <p:nvSpPr>
          <p:cNvPr id="43" name="Google Shape;43;p24"/>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4" name="Google Shape;44;p24"/>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5" name="Google Shape;45;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
        <p:cNvGrpSpPr/>
        <p:nvPr/>
      </p:nvGrpSpPr>
      <p:grpSpPr>
        <a:xfrm>
          <a:off x="0" y="0"/>
          <a:ext cx="0" cy="0"/>
          <a:chOff x="0" y="0"/>
          <a:chExt cx="0" cy="0"/>
        </a:xfrm>
      </p:grpSpPr>
      <p:sp>
        <p:nvSpPr>
          <p:cNvPr id="12" name="Google Shape;12;p1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3" name="Google Shape;13;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4"/>
        <p:cNvGrpSpPr/>
        <p:nvPr/>
      </p:nvGrpSpPr>
      <p:grpSpPr>
        <a:xfrm>
          <a:off x="0" y="0"/>
          <a:ext cx="0" cy="0"/>
          <a:chOff x="0" y="0"/>
          <a:chExt cx="0" cy="0"/>
        </a:xfrm>
      </p:grpSpPr>
      <p:sp>
        <p:nvSpPr>
          <p:cNvPr id="15" name="Google Shape;15;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6" name="Google Shape;16;p1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7" name="Google Shape;17;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
        <p:cNvGrpSpPr/>
        <p:nvPr/>
      </p:nvGrpSpPr>
      <p:grpSpPr>
        <a:xfrm>
          <a:off x="0" y="0"/>
          <a:ext cx="0" cy="0"/>
          <a:chOff x="0" y="0"/>
          <a:chExt cx="0" cy="0"/>
        </a:xfrm>
      </p:grpSpPr>
      <p:sp>
        <p:nvSpPr>
          <p:cNvPr id="19" name="Google Shape;19;p1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0" name="Google Shape;20;p18"/>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1" name="Google Shape;21;p18"/>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2" name="Google Shape;22;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3"/>
        <p:cNvGrpSpPr/>
        <p:nvPr/>
      </p:nvGrpSpPr>
      <p:grpSpPr>
        <a:xfrm>
          <a:off x="0" y="0"/>
          <a:ext cx="0" cy="0"/>
          <a:chOff x="0" y="0"/>
          <a:chExt cx="0" cy="0"/>
        </a:xfrm>
      </p:grpSpPr>
      <p:sp>
        <p:nvSpPr>
          <p:cNvPr id="24" name="Google Shape;24;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5" name="Google Shape;25;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6"/>
        <p:cNvGrpSpPr/>
        <p:nvPr/>
      </p:nvGrpSpPr>
      <p:grpSpPr>
        <a:xfrm>
          <a:off x="0" y="0"/>
          <a:ext cx="0" cy="0"/>
          <a:chOff x="0" y="0"/>
          <a:chExt cx="0" cy="0"/>
        </a:xfrm>
      </p:grpSpPr>
      <p:sp>
        <p:nvSpPr>
          <p:cNvPr id="27" name="Google Shape;27;p2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28" name="Google Shape;28;p2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9" name="Google Shape;29;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0"/>
        <p:cNvGrpSpPr/>
        <p:nvPr/>
      </p:nvGrpSpPr>
      <p:grpSpPr>
        <a:xfrm>
          <a:off x="0" y="0"/>
          <a:ext cx="0" cy="0"/>
          <a:chOff x="0" y="0"/>
          <a:chExt cx="0" cy="0"/>
        </a:xfrm>
      </p:grpSpPr>
      <p:sp>
        <p:nvSpPr>
          <p:cNvPr id="31" name="Google Shape;31;p2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2" name="Google Shape;32;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3"/>
        <p:cNvGrpSpPr/>
        <p:nvPr/>
      </p:nvGrpSpPr>
      <p:grpSpPr>
        <a:xfrm>
          <a:off x="0" y="0"/>
          <a:ext cx="0" cy="0"/>
          <a:chOff x="0" y="0"/>
          <a:chExt cx="0" cy="0"/>
        </a:xfrm>
      </p:grpSpPr>
      <p:sp>
        <p:nvSpPr>
          <p:cNvPr id="34" name="Google Shape;34;p2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 name="Google Shape;35;p2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6" name="Google Shape;36;p2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7" name="Google Shape;37;p2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38" name="Google Shape;38;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9"/>
        <p:cNvGrpSpPr/>
        <p:nvPr/>
      </p:nvGrpSpPr>
      <p:grpSpPr>
        <a:xfrm>
          <a:off x="0" y="0"/>
          <a:ext cx="0" cy="0"/>
          <a:chOff x="0" y="0"/>
          <a:chExt cx="0" cy="0"/>
        </a:xfrm>
      </p:grpSpPr>
      <p:sp>
        <p:nvSpPr>
          <p:cNvPr id="40" name="Google Shape;40;p2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1" name="Google Shape;41;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osymigrant.org/readingonthemov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youtube.com/watch?v=taH4pzbNt6k" TargetMode="External"/><Relationship Id="rId5" Type="http://schemas.openxmlformats.org/officeDocument/2006/relationships/hyperlink" Target="https://www.youtube.com/watch?v=GSGqw2te_8A" TargetMode="External"/><Relationship Id="rId4" Type="http://schemas.openxmlformats.org/officeDocument/2006/relationships/hyperlink" Target="http://esolliteracy.blogspot.com/p/language-experience-approach.html"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vimeo.com/445042023/e791f873d4" TargetMode="External"/><Relationship Id="rId3" Type="http://schemas.openxmlformats.org/officeDocument/2006/relationships/image" Target="../media/image1.jpg"/><Relationship Id="rId7" Type="http://schemas.openxmlformats.org/officeDocument/2006/relationships/hyperlink" Target="https://vimeo.com/443144160"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vimeo.com/443180356" TargetMode="External"/><Relationship Id="rId5" Type="http://schemas.openxmlformats.org/officeDocument/2006/relationships/hyperlink" Target="https://vimeo.com/442750750" TargetMode="External"/><Relationship Id="rId4" Type="http://schemas.openxmlformats.org/officeDocument/2006/relationships/hyperlink" Target="https://vimeo.com/442686741" TargetMode="External"/><Relationship Id="rId9" Type="http://schemas.openxmlformats.org/officeDocument/2006/relationships/hyperlink" Target="https://vimeo.com/445645324/50c12415e0"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nysmigrant.org/resources/library/artworkshop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docs.google.com/presentation/d/1SPEhctIHEI6gW4iVzjTzo_ese4CQC4io/edit#slide=id.p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nysmigrant.org/resources/library/artworkshop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nysmigrant.org/resources/library/artworkshops/bookbindin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1"/>
          <p:cNvSpPr txBox="1"/>
          <p:nvPr/>
        </p:nvSpPr>
        <p:spPr>
          <a:xfrm>
            <a:off x="367748" y="1463278"/>
            <a:ext cx="8408504" cy="3000791"/>
          </a:xfrm>
          <a:prstGeom prst="rect">
            <a:avLst/>
          </a:prstGeom>
          <a:noFill/>
          <a:ln>
            <a:noFill/>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5400" b="0" i="0" u="none" strike="noStrike" cap="none">
                <a:solidFill>
                  <a:schemeClr val="dk1"/>
                </a:solidFill>
                <a:latin typeface="Arial"/>
                <a:ea typeface="Arial"/>
                <a:cs typeface="Arial"/>
                <a:sym typeface="Arial"/>
              </a:rPr>
              <a:t>Hybrid Lesson</a:t>
            </a:r>
            <a:endParaRPr/>
          </a:p>
          <a:p>
            <a:pPr marL="0" marR="0" lvl="0" indent="0" algn="ctr" rtl="0">
              <a:lnSpc>
                <a:spcPct val="100000"/>
              </a:lnSpc>
              <a:spcBef>
                <a:spcPts val="0"/>
              </a:spcBef>
              <a:spcAft>
                <a:spcPts val="0"/>
              </a:spcAft>
              <a:buNone/>
            </a:pPr>
            <a:r>
              <a:rPr lang="en-US" sz="3600" b="0" i="0" u="none" strike="noStrike" cap="none">
                <a:solidFill>
                  <a:schemeClr val="dk2"/>
                </a:solidFill>
                <a:latin typeface="Arial"/>
                <a:ea typeface="Arial"/>
                <a:cs typeface="Arial"/>
                <a:sym typeface="Arial"/>
              </a:rPr>
              <a:t>Combining Distance Learning </a:t>
            </a:r>
            <a:endParaRPr/>
          </a:p>
          <a:p>
            <a:pPr marL="0" marR="0" lvl="0" indent="0" algn="ctr" rtl="0">
              <a:lnSpc>
                <a:spcPct val="100000"/>
              </a:lnSpc>
              <a:spcBef>
                <a:spcPts val="0"/>
              </a:spcBef>
              <a:spcAft>
                <a:spcPts val="0"/>
              </a:spcAft>
              <a:buNone/>
            </a:pPr>
            <a:r>
              <a:rPr lang="en-US" sz="3600" b="0" i="0" u="none" strike="noStrike" cap="none">
                <a:solidFill>
                  <a:schemeClr val="dk2"/>
                </a:solidFill>
                <a:latin typeface="Arial"/>
                <a:ea typeface="Arial"/>
                <a:cs typeface="Arial"/>
                <a:sym typeface="Arial"/>
              </a:rPr>
              <a:t>with In-Person Materials</a:t>
            </a:r>
            <a:endParaRPr/>
          </a:p>
          <a:p>
            <a:pPr marL="0" marR="0" lvl="0" indent="0" algn="ctr" rtl="0">
              <a:lnSpc>
                <a:spcPct val="100000"/>
              </a:lnSpc>
              <a:spcBef>
                <a:spcPts val="0"/>
              </a:spcBef>
              <a:spcAft>
                <a:spcPts val="0"/>
              </a:spcAft>
              <a:buNone/>
            </a:pPr>
            <a:endParaRPr sz="5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None/>
            </a:pPr>
            <a:endParaRPr sz="1050" b="0" i="0" u="none" strike="noStrike" cap="none">
              <a:solidFill>
                <a:srgbClr val="000000"/>
              </a:solidFill>
              <a:latin typeface="Arial"/>
              <a:ea typeface="Arial"/>
              <a:cs typeface="Arial"/>
              <a:sym typeface="Arial"/>
            </a:endParaRPr>
          </a:p>
        </p:txBody>
      </p:sp>
      <p:sp>
        <p:nvSpPr>
          <p:cNvPr id="52" name="Google Shape;52;p1"/>
          <p:cNvSpPr txBox="1"/>
          <p:nvPr/>
        </p:nvSpPr>
        <p:spPr>
          <a:xfrm>
            <a:off x="1371600" y="3787991"/>
            <a:ext cx="6400800" cy="524796"/>
          </a:xfrm>
          <a:prstGeom prst="rect">
            <a:avLst/>
          </a:prstGeom>
          <a:noFill/>
          <a:ln>
            <a:noFill/>
          </a:ln>
        </p:spPr>
        <p:txBody>
          <a:bodyPr spcFirstLastPara="1" wrap="square" lIns="68550" tIns="34275" rIns="68550" bIns="34275" anchor="t" anchorCtr="0">
            <a:normAutofit/>
          </a:bodyPr>
          <a:lstStyle/>
          <a:p>
            <a:pPr marL="0" marR="0" lvl="0" indent="0" algn="ctr" rtl="0">
              <a:lnSpc>
                <a:spcPct val="100000"/>
              </a:lnSpc>
              <a:spcBef>
                <a:spcPts val="0"/>
              </a:spcBef>
              <a:spcAft>
                <a:spcPts val="0"/>
              </a:spcAft>
              <a:buNone/>
            </a:pPr>
            <a:r>
              <a:rPr lang="en-US" sz="2100" b="0" i="0" u="none" strike="noStrike" cap="none" dirty="0">
                <a:solidFill>
                  <a:schemeClr val="dk1"/>
                </a:solidFill>
                <a:latin typeface="Arial"/>
                <a:ea typeface="Arial"/>
                <a:cs typeface="Arial"/>
                <a:sym typeface="Arial"/>
              </a:rPr>
              <a:t>iSOSY Professional Learning Work Group</a:t>
            </a:r>
            <a:endParaRPr sz="2100" b="0" i="0" u="none" strike="noStrike" cap="none" dirty="0">
              <a:solidFill>
                <a:schemeClr val="dk1"/>
              </a:solidFill>
              <a:latin typeface="Arial"/>
              <a:ea typeface="Arial"/>
              <a:cs typeface="Arial"/>
              <a:sym typeface="Arial"/>
            </a:endParaRPr>
          </a:p>
          <a:p>
            <a:pPr marL="0" marR="0" lvl="0" indent="0" algn="l" rtl="0">
              <a:lnSpc>
                <a:spcPct val="100000"/>
              </a:lnSpc>
              <a:spcBef>
                <a:spcPts val="360"/>
              </a:spcBef>
              <a:spcAft>
                <a:spcPts val="0"/>
              </a:spcAft>
              <a:buNone/>
            </a:pPr>
            <a:endParaRPr sz="1350" b="0" i="0" u="none" strike="noStrike" cap="none" dirty="0">
              <a:solidFill>
                <a:schemeClr val="dk1"/>
              </a:solidFill>
              <a:latin typeface="Arial"/>
              <a:ea typeface="Arial"/>
              <a:cs typeface="Arial"/>
              <a:sym typeface="Arial"/>
            </a:endParaRPr>
          </a:p>
        </p:txBody>
      </p:sp>
      <p:sp>
        <p:nvSpPr>
          <p:cNvPr id="53" name="Google Shape;53;p1"/>
          <p:cNvSpPr txBox="1"/>
          <p:nvPr/>
        </p:nvSpPr>
        <p:spPr>
          <a:xfrm>
            <a:off x="365263" y="4686301"/>
            <a:ext cx="8542683" cy="230802"/>
          </a:xfrm>
          <a:prstGeom prst="rect">
            <a:avLst/>
          </a:prstGeom>
          <a:solidFill>
            <a:srgbClr val="009051"/>
          </a:solidFill>
          <a:ln w="25400" cap="flat" cmpd="sng">
            <a:solidFill>
              <a:schemeClr val="accent3"/>
            </a:solidFill>
            <a:prstDash val="solid"/>
            <a:round/>
            <a:headEnd type="none" w="sm" len="sm"/>
            <a:tailEnd type="none" w="sm" len="sm"/>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1050" b="0" i="0" u="none" strike="noStrike" cap="none" dirty="0">
                <a:solidFill>
                  <a:srgbClr val="FFFFFF"/>
                </a:solidFill>
                <a:latin typeface="Arial"/>
                <a:ea typeface="Arial"/>
                <a:cs typeface="Arial"/>
                <a:sym typeface="Arial"/>
              </a:rPr>
              <a:t>www.osyconsortiu</a:t>
            </a:r>
            <a:r>
              <a:rPr lang="en-US" sz="1050" dirty="0">
                <a:solidFill>
                  <a:srgbClr val="FFFFFF"/>
                </a:solidFill>
              </a:rPr>
              <a:t>m.org</a:t>
            </a:r>
            <a:endParaRPr sz="1050" b="0" i="0" u="none" strike="noStrike" cap="none" dirty="0">
              <a:solidFill>
                <a:srgbClr val="000000"/>
              </a:solidFill>
              <a:latin typeface="Arial"/>
              <a:ea typeface="Arial"/>
              <a:cs typeface="Arial"/>
              <a:sym typeface="Arial"/>
            </a:endParaRPr>
          </a:p>
        </p:txBody>
      </p:sp>
      <p:cxnSp>
        <p:nvCxnSpPr>
          <p:cNvPr id="54" name="Google Shape;54;p1"/>
          <p:cNvCxnSpPr/>
          <p:nvPr/>
        </p:nvCxnSpPr>
        <p:spPr>
          <a:xfrm>
            <a:off x="365263" y="924445"/>
            <a:ext cx="8341415" cy="0"/>
          </a:xfrm>
          <a:prstGeom prst="straightConnector1">
            <a:avLst/>
          </a:prstGeom>
          <a:noFill/>
          <a:ln w="38100" cap="flat" cmpd="sng">
            <a:solidFill>
              <a:srgbClr val="009051"/>
            </a:solidFill>
            <a:prstDash val="solid"/>
            <a:round/>
            <a:headEnd type="none" w="sm" len="sm"/>
            <a:tailEnd type="none" w="sm" len="sm"/>
          </a:ln>
          <a:effectLst>
            <a:outerShdw blurRad="40000" dist="23000" dir="5400000" rotWithShape="0">
              <a:srgbClr val="000000">
                <a:alpha val="34509"/>
              </a:srgbClr>
            </a:outerShdw>
          </a:effectLst>
        </p:spPr>
      </p:cxnSp>
      <p:pic>
        <p:nvPicPr>
          <p:cNvPr id="55" name="Google Shape;55;p1" descr="A picture containing drawing&#10;&#10;Description automatically generated"/>
          <p:cNvPicPr preferRelativeResize="0"/>
          <p:nvPr/>
        </p:nvPicPr>
        <p:blipFill rotWithShape="1">
          <a:blip r:embed="rId3">
            <a:alphaModFix/>
          </a:blip>
          <a:srcRect/>
          <a:stretch/>
        </p:blipFill>
        <p:spPr>
          <a:xfrm>
            <a:off x="372718" y="260903"/>
            <a:ext cx="1824937" cy="55986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0"/>
          <p:cNvSpPr txBox="1"/>
          <p:nvPr/>
        </p:nvSpPr>
        <p:spPr>
          <a:xfrm>
            <a:off x="126725" y="924445"/>
            <a:ext cx="8603807" cy="423162"/>
          </a:xfrm>
          <a:prstGeom prst="rect">
            <a:avLst/>
          </a:prstGeom>
          <a:noFill/>
          <a:ln>
            <a:noFill/>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2300" b="0" i="0" u="none" strike="noStrike" cap="none" dirty="0">
                <a:solidFill>
                  <a:srgbClr val="000000"/>
                </a:solidFill>
                <a:latin typeface="Calibri"/>
                <a:ea typeface="Calibri"/>
                <a:cs typeface="Calibri"/>
                <a:sym typeface="Calibri"/>
              </a:rPr>
              <a:t>Extension Activities Using Language Experience Approach Techniques</a:t>
            </a:r>
            <a:endParaRPr sz="2300" b="0" i="0" u="none" strike="noStrike" cap="none" dirty="0">
              <a:solidFill>
                <a:srgbClr val="000000"/>
              </a:solidFill>
              <a:latin typeface="Calibri"/>
              <a:ea typeface="Calibri"/>
              <a:cs typeface="Calibri"/>
              <a:sym typeface="Calibri"/>
            </a:endParaRPr>
          </a:p>
        </p:txBody>
      </p:sp>
      <p:cxnSp>
        <p:nvCxnSpPr>
          <p:cNvPr id="143" name="Google Shape;143;p10"/>
          <p:cNvCxnSpPr/>
          <p:nvPr/>
        </p:nvCxnSpPr>
        <p:spPr>
          <a:xfrm>
            <a:off x="365263" y="924445"/>
            <a:ext cx="8341415" cy="0"/>
          </a:xfrm>
          <a:prstGeom prst="straightConnector1">
            <a:avLst/>
          </a:prstGeom>
          <a:noFill/>
          <a:ln w="38100" cap="flat" cmpd="sng">
            <a:solidFill>
              <a:srgbClr val="009051"/>
            </a:solidFill>
            <a:prstDash val="solid"/>
            <a:round/>
            <a:headEnd type="none" w="sm" len="sm"/>
            <a:tailEnd type="none" w="sm" len="sm"/>
          </a:ln>
          <a:effectLst>
            <a:outerShdw blurRad="40000" dist="23000" dir="5400000" rotWithShape="0">
              <a:srgbClr val="000000">
                <a:alpha val="34509"/>
              </a:srgbClr>
            </a:outerShdw>
          </a:effectLst>
        </p:spPr>
      </p:cxnSp>
      <p:pic>
        <p:nvPicPr>
          <p:cNvPr id="144" name="Google Shape;144;p10" descr="A picture containing drawing&#10;&#10;Description automatically generated"/>
          <p:cNvPicPr preferRelativeResize="0"/>
          <p:nvPr/>
        </p:nvPicPr>
        <p:blipFill rotWithShape="1">
          <a:blip r:embed="rId3">
            <a:alphaModFix/>
          </a:blip>
          <a:srcRect/>
          <a:stretch/>
        </p:blipFill>
        <p:spPr>
          <a:xfrm>
            <a:off x="372718" y="260903"/>
            <a:ext cx="1824937" cy="559868"/>
          </a:xfrm>
          <a:prstGeom prst="rect">
            <a:avLst/>
          </a:prstGeom>
          <a:noFill/>
          <a:ln>
            <a:noFill/>
          </a:ln>
        </p:spPr>
      </p:pic>
      <p:sp>
        <p:nvSpPr>
          <p:cNvPr id="145" name="Google Shape;145;p10"/>
          <p:cNvSpPr txBox="1"/>
          <p:nvPr/>
        </p:nvSpPr>
        <p:spPr>
          <a:xfrm>
            <a:off x="311700" y="1319916"/>
            <a:ext cx="8520600" cy="3470033"/>
          </a:xfrm>
          <a:prstGeom prst="rect">
            <a:avLst/>
          </a:prstGeom>
          <a:noFill/>
          <a:ln>
            <a:noFill/>
          </a:ln>
        </p:spPr>
        <p:txBody>
          <a:bodyPr spcFirstLastPara="1" wrap="square" lIns="91425" tIns="91425" rIns="91425" bIns="91425" anchor="t" anchorCtr="0">
            <a:noAutofit/>
          </a:bodyPr>
          <a:lstStyle/>
          <a:p>
            <a:pPr marL="0" marR="0" lvl="0" indent="0" algn="l" rtl="0">
              <a:lnSpc>
                <a:spcPct val="95000"/>
              </a:lnSpc>
              <a:spcBef>
                <a:spcPts val="0"/>
              </a:spcBef>
              <a:spcAft>
                <a:spcPts val="0"/>
              </a:spcAft>
              <a:buNone/>
            </a:pPr>
            <a:r>
              <a:rPr lang="en-US" sz="1495" b="0" i="0" u="none" strike="noStrike" cap="none" dirty="0">
                <a:solidFill>
                  <a:srgbClr val="000000"/>
                </a:solidFill>
                <a:latin typeface="Calibri"/>
                <a:ea typeface="Calibri"/>
                <a:cs typeface="Calibri"/>
                <a:sym typeface="Calibri"/>
              </a:rPr>
              <a:t>5. Develop a written account</a:t>
            </a:r>
            <a:endParaRPr dirty="0"/>
          </a:p>
          <a:p>
            <a:pPr marL="0" marR="0" lvl="0" indent="0" algn="l" rtl="0">
              <a:lnSpc>
                <a:spcPct val="95000"/>
              </a:lnSpc>
              <a:spcBef>
                <a:spcPts val="0"/>
              </a:spcBef>
              <a:spcAft>
                <a:spcPts val="0"/>
              </a:spcAft>
              <a:buNone/>
            </a:pPr>
            <a:r>
              <a:rPr lang="en-US" sz="1185" b="0" i="0" u="none" strike="noStrike" cap="none" dirty="0">
                <a:solidFill>
                  <a:srgbClr val="000000"/>
                </a:solidFill>
                <a:latin typeface="Calibri"/>
                <a:ea typeface="Calibri"/>
                <a:cs typeface="Calibri"/>
                <a:sym typeface="Calibri"/>
              </a:rPr>
              <a:t>Depending on learner’s abilities, the instructor may ask him to write, or the learner can dictate, and the instructor scribes what he says. Alternatively,  a learner can record himself and send it to the service provider to transcribe later. Grammar is not important at this stage; record with fidelity the learner’s words. </a:t>
            </a:r>
            <a:endParaRPr dirty="0"/>
          </a:p>
          <a:p>
            <a:pPr marR="0" lvl="0" algn="l" rtl="0">
              <a:lnSpc>
                <a:spcPct val="95000"/>
              </a:lnSpc>
              <a:spcBef>
                <a:spcPts val="1200"/>
              </a:spcBef>
              <a:spcAft>
                <a:spcPts val="0"/>
              </a:spcAft>
              <a:buClr>
                <a:srgbClr val="000000"/>
              </a:buClr>
              <a:buSzPts val="1495"/>
            </a:pPr>
            <a:r>
              <a:rPr lang="en-US" sz="1495" b="0" i="0" u="none" strike="noStrike" cap="none" dirty="0">
                <a:solidFill>
                  <a:srgbClr val="000000"/>
                </a:solidFill>
                <a:latin typeface="Calibri"/>
                <a:ea typeface="Calibri"/>
                <a:cs typeface="Calibri"/>
                <a:sym typeface="Calibri"/>
              </a:rPr>
              <a:t>Read the written account </a:t>
            </a:r>
            <a:endParaRPr dirty="0"/>
          </a:p>
          <a:p>
            <a:pPr marL="0" marR="0" lvl="0" indent="0" algn="l" rtl="0">
              <a:lnSpc>
                <a:spcPct val="95000"/>
              </a:lnSpc>
              <a:spcBef>
                <a:spcPts val="1200"/>
              </a:spcBef>
              <a:spcAft>
                <a:spcPts val="0"/>
              </a:spcAft>
              <a:buNone/>
            </a:pPr>
            <a:r>
              <a:rPr lang="en-US" sz="1185" b="0" i="0" u="none" strike="noStrike" cap="none" dirty="0">
                <a:solidFill>
                  <a:srgbClr val="000000"/>
                </a:solidFill>
                <a:latin typeface="Calibri"/>
                <a:ea typeface="Calibri"/>
                <a:cs typeface="Calibri"/>
                <a:sym typeface="Calibri"/>
              </a:rPr>
              <a:t>The teacher or learner will read the account aloud, focusing on key words and phrases. Learners can read and follow silently on their own if they are not able to read or if there is more than one learner present. Virtually, this can be shared on-screen in a Word document, if in person on paper, or even mailed or texted to the learner. The narrative becomes a “leveled” text with which the service provider and learner work.  </a:t>
            </a:r>
            <a:endParaRPr dirty="0"/>
          </a:p>
          <a:p>
            <a:pPr marL="0" marR="0" lvl="0" indent="0" algn="l" rtl="0">
              <a:lnSpc>
                <a:spcPct val="95000"/>
              </a:lnSpc>
              <a:spcBef>
                <a:spcPts val="1200"/>
              </a:spcBef>
              <a:spcAft>
                <a:spcPts val="0"/>
              </a:spcAft>
              <a:buNone/>
            </a:pPr>
            <a:r>
              <a:rPr lang="en-US" sz="1495" b="0" i="0" u="none" strike="noStrike" cap="none" dirty="0">
                <a:solidFill>
                  <a:srgbClr val="000000"/>
                </a:solidFill>
                <a:latin typeface="Calibri"/>
                <a:ea typeface="Calibri"/>
                <a:cs typeface="Calibri"/>
                <a:sym typeface="Calibri"/>
              </a:rPr>
              <a:t>7. Extend the experience </a:t>
            </a:r>
            <a:endParaRPr dirty="0"/>
          </a:p>
          <a:p>
            <a:pPr marL="0" marR="0" lvl="0" indent="0" algn="l" rtl="0">
              <a:lnSpc>
                <a:spcPct val="95000"/>
              </a:lnSpc>
              <a:spcBef>
                <a:spcPts val="1200"/>
              </a:spcBef>
              <a:spcAft>
                <a:spcPts val="0"/>
              </a:spcAft>
              <a:buNone/>
            </a:pPr>
            <a:r>
              <a:rPr lang="en-US" sz="1185" b="0" i="0" u="none" strike="noStrike" cap="none" dirty="0">
                <a:solidFill>
                  <a:srgbClr val="000000"/>
                </a:solidFill>
                <a:latin typeface="Calibri"/>
                <a:ea typeface="Calibri"/>
                <a:cs typeface="Calibri"/>
                <a:sym typeface="Calibri"/>
              </a:rPr>
              <a:t>Activities for beginning learners may include students copying the story, matching words with pictures or definitions, completing a cloze activity, unscrambling key words, or putting scrambled sentences in sequential  order. </a:t>
            </a:r>
            <a:endParaRPr dirty="0"/>
          </a:p>
          <a:p>
            <a:pPr marL="0" marR="0" lvl="0" indent="0" algn="l" rtl="0">
              <a:lnSpc>
                <a:spcPct val="95000"/>
              </a:lnSpc>
              <a:spcBef>
                <a:spcPts val="1200"/>
              </a:spcBef>
              <a:spcAft>
                <a:spcPts val="0"/>
              </a:spcAft>
              <a:buNone/>
            </a:pPr>
            <a:r>
              <a:rPr lang="en-US" sz="1185" b="0" i="0" u="none" strike="noStrike" cap="none" dirty="0">
                <a:solidFill>
                  <a:srgbClr val="000000"/>
                </a:solidFill>
                <a:latin typeface="Calibri"/>
                <a:ea typeface="Calibri"/>
                <a:cs typeface="Calibri"/>
                <a:sym typeface="Calibri"/>
              </a:rPr>
              <a:t>Activities for advanced learners could include learning grammar, vocabulary, or punctuation, revising and editing, generating comprehension questions, reading other related texts, or writing about similar experiences. (</a:t>
            </a:r>
            <a:r>
              <a:rPr lang="en-US" sz="1185" b="0" i="0" u="none" strike="noStrike" cap="none" dirty="0" err="1">
                <a:solidFill>
                  <a:srgbClr val="000000"/>
                </a:solidFill>
                <a:latin typeface="Calibri"/>
                <a:ea typeface="Calibri"/>
                <a:cs typeface="Calibri"/>
                <a:sym typeface="Calibri"/>
              </a:rPr>
              <a:t>CAL.org</a:t>
            </a:r>
            <a:r>
              <a:rPr lang="en-US" sz="1185" b="0" i="0" u="none" strike="noStrike" cap="none" dirty="0">
                <a:solidFill>
                  <a:srgbClr val="000000"/>
                </a:solidFill>
                <a:latin typeface="Calibri"/>
                <a:ea typeface="Calibri"/>
                <a:cs typeface="Calibri"/>
                <a:sym typeface="Calibri"/>
              </a:rPr>
              <a:t>)  (iSOSY website resource: </a:t>
            </a:r>
            <a:r>
              <a:rPr lang="en-US" sz="1185" b="0" i="0" u="sng" strike="noStrike" cap="none" dirty="0">
                <a:solidFill>
                  <a:schemeClr val="hlink"/>
                </a:solidFill>
                <a:latin typeface="Calibri"/>
                <a:ea typeface="Calibri"/>
                <a:cs typeface="Calibri"/>
                <a:sym typeface="Calibri"/>
                <a:hlinkClick r:id="rId4"/>
              </a:rPr>
              <a:t>Reading on the Move</a:t>
            </a:r>
            <a:r>
              <a:rPr lang="en-US" sz="1185" b="0" i="0" u="none" strike="noStrike" cap="none" dirty="0">
                <a:solidFill>
                  <a:srgbClr val="000000"/>
                </a:solidFill>
                <a:latin typeface="Calibri"/>
                <a:ea typeface="Calibri"/>
                <a:cs typeface="Calibri"/>
                <a:sym typeface="Calibri"/>
              </a:rPr>
              <a:t>)</a:t>
            </a:r>
            <a:endParaRPr dirty="0"/>
          </a:p>
          <a:p>
            <a:pPr marL="0" marR="0" lvl="0" indent="0" algn="l" rtl="0">
              <a:lnSpc>
                <a:spcPct val="95000"/>
              </a:lnSpc>
              <a:spcBef>
                <a:spcPts val="1200"/>
              </a:spcBef>
              <a:spcAft>
                <a:spcPts val="1200"/>
              </a:spcAft>
              <a:buNone/>
            </a:pPr>
            <a:endParaRPr sz="1395" b="0" i="0" u="none" strike="noStrike" cap="none" dirty="0">
              <a:solidFill>
                <a:srgbClr val="000000"/>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1"/>
          <p:cNvSpPr txBox="1"/>
          <p:nvPr/>
        </p:nvSpPr>
        <p:spPr>
          <a:xfrm>
            <a:off x="365263" y="953991"/>
            <a:ext cx="8333960" cy="423162"/>
          </a:xfrm>
          <a:prstGeom prst="rect">
            <a:avLst/>
          </a:prstGeom>
          <a:noFill/>
          <a:ln>
            <a:noFill/>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2300" b="0" i="0" u="none" strike="noStrike" cap="none">
                <a:solidFill>
                  <a:srgbClr val="000000"/>
                </a:solidFill>
                <a:latin typeface="Calibri"/>
                <a:ea typeface="Calibri"/>
                <a:cs typeface="Calibri"/>
                <a:sym typeface="Calibri"/>
              </a:rPr>
              <a:t>Resources for the Learning Experience Approach</a:t>
            </a:r>
            <a:endParaRPr sz="2300" b="0" i="0" u="none" strike="noStrike" cap="none">
              <a:solidFill>
                <a:srgbClr val="000000"/>
              </a:solidFill>
              <a:latin typeface="Calibri"/>
              <a:ea typeface="Calibri"/>
              <a:cs typeface="Calibri"/>
              <a:sym typeface="Calibri"/>
            </a:endParaRPr>
          </a:p>
        </p:txBody>
      </p:sp>
      <p:cxnSp>
        <p:nvCxnSpPr>
          <p:cNvPr id="152" name="Google Shape;152;p11"/>
          <p:cNvCxnSpPr/>
          <p:nvPr/>
        </p:nvCxnSpPr>
        <p:spPr>
          <a:xfrm>
            <a:off x="365263" y="924445"/>
            <a:ext cx="8341415" cy="0"/>
          </a:xfrm>
          <a:prstGeom prst="straightConnector1">
            <a:avLst/>
          </a:prstGeom>
          <a:noFill/>
          <a:ln w="38100" cap="flat" cmpd="sng">
            <a:solidFill>
              <a:srgbClr val="009051"/>
            </a:solidFill>
            <a:prstDash val="solid"/>
            <a:round/>
            <a:headEnd type="none" w="sm" len="sm"/>
            <a:tailEnd type="none" w="sm" len="sm"/>
          </a:ln>
          <a:effectLst>
            <a:outerShdw blurRad="40000" dist="23000" dir="5400000" rotWithShape="0">
              <a:srgbClr val="000000">
                <a:alpha val="34509"/>
              </a:srgbClr>
            </a:outerShdw>
          </a:effectLst>
        </p:spPr>
      </p:cxnSp>
      <p:pic>
        <p:nvPicPr>
          <p:cNvPr id="153" name="Google Shape;153;p11" descr="A picture containing drawing&#10;&#10;Description automatically generated"/>
          <p:cNvPicPr preferRelativeResize="0"/>
          <p:nvPr/>
        </p:nvPicPr>
        <p:blipFill rotWithShape="1">
          <a:blip r:embed="rId3">
            <a:alphaModFix/>
          </a:blip>
          <a:srcRect/>
          <a:stretch/>
        </p:blipFill>
        <p:spPr>
          <a:xfrm>
            <a:off x="372718" y="260903"/>
            <a:ext cx="1824937" cy="559868"/>
          </a:xfrm>
          <a:prstGeom prst="rect">
            <a:avLst/>
          </a:prstGeom>
          <a:noFill/>
          <a:ln>
            <a:noFill/>
          </a:ln>
        </p:spPr>
      </p:pic>
      <p:sp>
        <p:nvSpPr>
          <p:cNvPr id="154" name="Google Shape;154;p11"/>
          <p:cNvSpPr txBox="1"/>
          <p:nvPr/>
        </p:nvSpPr>
        <p:spPr>
          <a:xfrm>
            <a:off x="311700" y="1685677"/>
            <a:ext cx="8520600" cy="2883197"/>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US" sz="1800" b="0" i="0" u="sng" strike="noStrike" cap="none">
                <a:solidFill>
                  <a:srgbClr val="1155CC"/>
                </a:solidFill>
                <a:highlight>
                  <a:srgbClr val="FFFFFF"/>
                </a:highlight>
                <a:latin typeface="Calibri"/>
                <a:ea typeface="Calibri"/>
                <a:cs typeface="Calibri"/>
                <a:sym typeface="Calibri"/>
                <a:hlinkClick r:id="rId4">
                  <a:extLst>
                    <a:ext uri="{A12FA001-AC4F-418D-AE19-62706E023703}">
                      <ahyp:hlinkClr xmlns:ahyp="http://schemas.microsoft.com/office/drawing/2018/hyperlinkcolor" val="tx"/>
                    </a:ext>
                  </a:extLst>
                </a:hlinkClick>
              </a:rPr>
              <a:t>orientation to esl literacy: Language Experience Approach (esolliteracy.blogspot.com)</a:t>
            </a:r>
            <a:endParaRPr sz="1800" b="0" i="0" u="sng" strike="noStrike" cap="none">
              <a:solidFill>
                <a:srgbClr val="1155CC"/>
              </a:solidFill>
              <a:highlight>
                <a:srgbClr val="FFFFFF"/>
              </a:highlight>
              <a:latin typeface="Calibri"/>
              <a:ea typeface="Calibri"/>
              <a:cs typeface="Calibri"/>
              <a:sym typeface="Calibri"/>
            </a:endParaRPr>
          </a:p>
          <a:p>
            <a:pPr marL="0" marR="0" lvl="0" indent="0" algn="l" rtl="0">
              <a:lnSpc>
                <a:spcPct val="100000"/>
              </a:lnSpc>
              <a:spcBef>
                <a:spcPts val="0"/>
              </a:spcBef>
              <a:spcAft>
                <a:spcPts val="0"/>
              </a:spcAft>
              <a:buNone/>
            </a:pPr>
            <a:r>
              <a:rPr lang="en-US" sz="1800" b="0" i="0" u="none" strike="noStrike" cap="none">
                <a:solidFill>
                  <a:srgbClr val="222222"/>
                </a:solidFill>
                <a:highlight>
                  <a:srgbClr val="FFFFFF"/>
                </a:highlight>
                <a:latin typeface="Calibri"/>
                <a:ea typeface="Calibri"/>
                <a:cs typeface="Calibri"/>
                <a:sym typeface="Calibri"/>
              </a:rPr>
              <a:t>This one is with</a:t>
            </a:r>
            <a:r>
              <a:rPr lang="en-US" sz="1800" b="1" i="0" u="none" strike="noStrike" cap="none">
                <a:solidFill>
                  <a:srgbClr val="222222"/>
                </a:solidFill>
                <a:highlight>
                  <a:srgbClr val="FFFFFF"/>
                </a:highlight>
                <a:latin typeface="Calibri"/>
                <a:ea typeface="Calibri"/>
                <a:cs typeface="Calibri"/>
                <a:sym typeface="Calibri"/>
              </a:rPr>
              <a:t> adults</a:t>
            </a:r>
            <a:r>
              <a:rPr lang="en-US" sz="1800" b="0" i="0" u="none" strike="noStrike" cap="none">
                <a:solidFill>
                  <a:srgbClr val="222222"/>
                </a:solidFill>
                <a:highlight>
                  <a:srgbClr val="FFFFFF"/>
                </a:highlight>
                <a:latin typeface="Calibri"/>
                <a:ea typeface="Calibri"/>
                <a:cs typeface="Calibri"/>
                <a:sym typeface="Calibri"/>
              </a:rPr>
              <a:t>. How could their experiences with preparing food be used with other topics like art projects?</a:t>
            </a:r>
            <a:endParaRPr/>
          </a:p>
          <a:p>
            <a:pPr marL="0" marR="0" lvl="0" indent="0" algn="l" rtl="0">
              <a:lnSpc>
                <a:spcPct val="100000"/>
              </a:lnSpc>
              <a:spcBef>
                <a:spcPts val="0"/>
              </a:spcBef>
              <a:spcAft>
                <a:spcPts val="0"/>
              </a:spcAft>
              <a:buNone/>
            </a:pPr>
            <a:r>
              <a:rPr lang="en-US" sz="1800" b="0" i="0" u="none" strike="noStrike" cap="none">
                <a:solidFill>
                  <a:srgbClr val="222222"/>
                </a:solidFill>
                <a:highlight>
                  <a:srgbClr val="FFFFFF"/>
                </a:highlight>
                <a:latin typeface="Calibri"/>
                <a:ea typeface="Calibri"/>
                <a:cs typeface="Calibri"/>
                <a:sym typeface="Calibri"/>
              </a:rPr>
              <a:t> </a:t>
            </a:r>
            <a:endParaRPr/>
          </a:p>
          <a:p>
            <a:pPr marL="0" marR="0" lvl="0" indent="0" algn="l" rtl="0">
              <a:lnSpc>
                <a:spcPct val="100000"/>
              </a:lnSpc>
              <a:spcBef>
                <a:spcPts val="0"/>
              </a:spcBef>
              <a:spcAft>
                <a:spcPts val="0"/>
              </a:spcAft>
              <a:buNone/>
            </a:pPr>
            <a:r>
              <a:rPr lang="en-US" sz="1800" b="0" i="0" u="sng" strike="noStrike" cap="none">
                <a:solidFill>
                  <a:srgbClr val="1155CC"/>
                </a:solidFill>
                <a:highlight>
                  <a:srgbClr val="FFFFFF"/>
                </a:highlight>
                <a:latin typeface="Calibri"/>
                <a:ea typeface="Calibri"/>
                <a:cs typeface="Calibri"/>
                <a:sym typeface="Calibri"/>
                <a:hlinkClick r:id="rId5">
                  <a:extLst>
                    <a:ext uri="{A12FA001-AC4F-418D-AE19-62706E023703}">
                      <ahyp:hlinkClr xmlns:ahyp="http://schemas.microsoft.com/office/drawing/2018/hyperlinkcolor" val="tx"/>
                    </a:ext>
                  </a:extLst>
                </a:hlinkClick>
              </a:rPr>
              <a:t>Language Experience Approach - YouTube</a:t>
            </a:r>
            <a:endParaRPr sz="1800" b="0" i="0" u="sng" strike="noStrike" cap="none">
              <a:solidFill>
                <a:srgbClr val="1155CC"/>
              </a:solidFill>
              <a:highlight>
                <a:srgbClr val="FFFFFF"/>
              </a:highlight>
              <a:latin typeface="Calibri"/>
              <a:ea typeface="Calibri"/>
              <a:cs typeface="Calibri"/>
              <a:sym typeface="Calibri"/>
            </a:endParaRPr>
          </a:p>
          <a:p>
            <a:pPr marL="0" marR="0" lvl="0" indent="0" algn="l" rtl="0">
              <a:lnSpc>
                <a:spcPct val="100000"/>
              </a:lnSpc>
              <a:spcBef>
                <a:spcPts val="0"/>
              </a:spcBef>
              <a:spcAft>
                <a:spcPts val="0"/>
              </a:spcAft>
              <a:buNone/>
            </a:pPr>
            <a:r>
              <a:rPr lang="en-US" sz="1800" b="0" i="0" u="none" strike="noStrike" cap="none">
                <a:solidFill>
                  <a:srgbClr val="222222"/>
                </a:solidFill>
                <a:highlight>
                  <a:srgbClr val="FFFFFF"/>
                </a:highlight>
                <a:latin typeface="Calibri"/>
                <a:ea typeface="Calibri"/>
                <a:cs typeface="Calibri"/>
                <a:sym typeface="Calibri"/>
              </a:rPr>
              <a:t>A tutor who works with </a:t>
            </a:r>
            <a:r>
              <a:rPr lang="en-US" sz="1800" b="1" i="0" u="none" strike="noStrike" cap="none">
                <a:solidFill>
                  <a:srgbClr val="222222"/>
                </a:solidFill>
                <a:highlight>
                  <a:srgbClr val="FFFFFF"/>
                </a:highlight>
                <a:latin typeface="Calibri"/>
                <a:ea typeface="Calibri"/>
                <a:cs typeface="Calibri"/>
                <a:sym typeface="Calibri"/>
              </a:rPr>
              <a:t>adults</a:t>
            </a:r>
            <a:r>
              <a:rPr lang="en-US" sz="1800" b="0" i="0" u="none" strike="noStrike" cap="none">
                <a:solidFill>
                  <a:srgbClr val="222222"/>
                </a:solidFill>
                <a:highlight>
                  <a:srgbClr val="FFFFFF"/>
                </a:highlight>
                <a:latin typeface="Calibri"/>
                <a:ea typeface="Calibri"/>
                <a:cs typeface="Calibri"/>
                <a:sym typeface="Calibri"/>
              </a:rPr>
              <a:t> shows how he uses the LEA with a photo or other prompt.</a:t>
            </a:r>
            <a:endParaRPr/>
          </a:p>
          <a:p>
            <a:pPr marL="0" marR="0" lvl="0" indent="0" algn="l" rtl="0">
              <a:lnSpc>
                <a:spcPct val="100000"/>
              </a:lnSpc>
              <a:spcBef>
                <a:spcPts val="0"/>
              </a:spcBef>
              <a:spcAft>
                <a:spcPts val="0"/>
              </a:spcAft>
              <a:buNone/>
            </a:pPr>
            <a:r>
              <a:rPr lang="en-US" sz="1800" b="0" i="0" u="none" strike="noStrike" cap="none">
                <a:solidFill>
                  <a:srgbClr val="222222"/>
                </a:solidFill>
                <a:highlight>
                  <a:srgbClr val="FFFFFF"/>
                </a:highlight>
                <a:latin typeface="Calibri"/>
                <a:ea typeface="Calibri"/>
                <a:cs typeface="Calibri"/>
                <a:sym typeface="Calibri"/>
              </a:rPr>
              <a:t> </a:t>
            </a:r>
            <a:endParaRPr/>
          </a:p>
          <a:p>
            <a:pPr marL="0" marR="0" lvl="0" indent="0" algn="l" rtl="0">
              <a:lnSpc>
                <a:spcPct val="100000"/>
              </a:lnSpc>
              <a:spcBef>
                <a:spcPts val="0"/>
              </a:spcBef>
              <a:spcAft>
                <a:spcPts val="0"/>
              </a:spcAft>
              <a:buNone/>
            </a:pPr>
            <a:r>
              <a:rPr lang="en-US" sz="1800" b="0" i="0" u="sng" strike="noStrike" cap="none">
                <a:solidFill>
                  <a:srgbClr val="1155CC"/>
                </a:solidFill>
                <a:highlight>
                  <a:srgbClr val="FFFFFF"/>
                </a:highlight>
                <a:latin typeface="Calibri"/>
                <a:ea typeface="Calibri"/>
                <a:cs typeface="Calibri"/>
                <a:sym typeface="Calibri"/>
                <a:hlinkClick r:id="rId6">
                  <a:extLst>
                    <a:ext uri="{A12FA001-AC4F-418D-AE19-62706E023703}">
                      <ahyp:hlinkClr xmlns:ahyp="http://schemas.microsoft.com/office/drawing/2018/hyperlinkcolor" val="tx"/>
                    </a:ext>
                  </a:extLst>
                </a:hlinkClick>
              </a:rPr>
              <a:t>Language Experience Approach - YouTube</a:t>
            </a:r>
            <a:endParaRPr sz="1800" b="0" i="0" u="sng" strike="noStrike" cap="none">
              <a:solidFill>
                <a:srgbClr val="1155CC"/>
              </a:solidFill>
              <a:highlight>
                <a:srgbClr val="FFFFFF"/>
              </a:highlight>
              <a:latin typeface="Calibri"/>
              <a:ea typeface="Calibri"/>
              <a:cs typeface="Calibri"/>
              <a:sym typeface="Calibri"/>
            </a:endParaRPr>
          </a:p>
          <a:p>
            <a:pPr marL="0" marR="0" lvl="0" indent="0" algn="l" rtl="0">
              <a:lnSpc>
                <a:spcPct val="100000"/>
              </a:lnSpc>
              <a:spcBef>
                <a:spcPts val="0"/>
              </a:spcBef>
              <a:spcAft>
                <a:spcPts val="0"/>
              </a:spcAft>
              <a:buNone/>
            </a:pPr>
            <a:r>
              <a:rPr lang="en-US" sz="1800" b="0" i="0" u="none" strike="noStrike" cap="none">
                <a:solidFill>
                  <a:srgbClr val="222222"/>
                </a:solidFill>
                <a:highlight>
                  <a:srgbClr val="FFFFFF"/>
                </a:highlight>
                <a:latin typeface="Calibri"/>
                <a:ea typeface="Calibri"/>
                <a:cs typeface="Calibri"/>
                <a:sym typeface="Calibri"/>
              </a:rPr>
              <a:t>A teacher works with</a:t>
            </a:r>
            <a:r>
              <a:rPr lang="en-US" sz="1800" b="1" i="0" u="none" strike="noStrike" cap="none">
                <a:solidFill>
                  <a:srgbClr val="222222"/>
                </a:solidFill>
                <a:highlight>
                  <a:srgbClr val="FFFFFF"/>
                </a:highlight>
                <a:latin typeface="Calibri"/>
                <a:ea typeface="Calibri"/>
                <a:cs typeface="Calibri"/>
                <a:sym typeface="Calibri"/>
              </a:rPr>
              <a:t> teens</a:t>
            </a:r>
            <a:r>
              <a:rPr lang="en-US" sz="1800" b="0" i="0" u="none" strike="noStrike" cap="none">
                <a:solidFill>
                  <a:srgbClr val="222222"/>
                </a:solidFill>
                <a:highlight>
                  <a:srgbClr val="FFFFFF"/>
                </a:highlight>
                <a:latin typeface="Calibri"/>
                <a:ea typeface="Calibri"/>
                <a:cs typeface="Calibri"/>
                <a:sym typeface="Calibri"/>
              </a:rPr>
              <a:t> on a science lesson after an experiment students conducted.</a:t>
            </a:r>
            <a:endParaRPr/>
          </a:p>
          <a:p>
            <a:pPr marL="0" marR="0" lvl="0" indent="0" algn="l" rtl="0">
              <a:lnSpc>
                <a:spcPct val="100000"/>
              </a:lnSpc>
              <a:spcBef>
                <a:spcPts val="0"/>
              </a:spcBef>
              <a:spcAft>
                <a:spcPts val="1200"/>
              </a:spcAft>
              <a:buNone/>
            </a:pPr>
            <a:endParaRPr sz="1800" b="0" i="0" u="none" strike="noStrike" cap="none">
              <a:solidFill>
                <a:srgbClr val="000000"/>
              </a:solidFill>
              <a:latin typeface="Calibri"/>
              <a:ea typeface="Calibri"/>
              <a:cs typeface="Calibri"/>
              <a:sym typeface="Calibri"/>
            </a:endParaRPr>
          </a:p>
        </p:txBody>
      </p:sp>
      <p:sp>
        <p:nvSpPr>
          <p:cNvPr id="2" name="Google Shape;124;p8">
            <a:extLst>
              <a:ext uri="{FF2B5EF4-FFF2-40B4-BE49-F238E27FC236}">
                <a16:creationId xmlns:a16="http://schemas.microsoft.com/office/drawing/2014/main" id="{9B8B9E88-DF33-BEDF-6915-DD454B71ED77}"/>
              </a:ext>
            </a:extLst>
          </p:cNvPr>
          <p:cNvSpPr txBox="1"/>
          <p:nvPr/>
        </p:nvSpPr>
        <p:spPr>
          <a:xfrm>
            <a:off x="365263" y="4686301"/>
            <a:ext cx="8542683" cy="230802"/>
          </a:xfrm>
          <a:prstGeom prst="rect">
            <a:avLst/>
          </a:prstGeom>
          <a:solidFill>
            <a:srgbClr val="009051"/>
          </a:solidFill>
          <a:ln w="25400" cap="flat" cmpd="sng">
            <a:solidFill>
              <a:schemeClr val="accent3"/>
            </a:solidFill>
            <a:prstDash val="solid"/>
            <a:round/>
            <a:headEnd type="none" w="sm" len="sm"/>
            <a:tailEnd type="none" w="sm" len="sm"/>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1050" b="0" i="0" u="none" strike="noStrike" cap="none" dirty="0">
                <a:solidFill>
                  <a:srgbClr val="FFFFFF"/>
                </a:solidFill>
                <a:latin typeface="Arial"/>
                <a:ea typeface="Arial"/>
                <a:cs typeface="Arial"/>
                <a:sym typeface="Arial"/>
              </a:rPr>
              <a:t>www.osyconsortiu</a:t>
            </a:r>
            <a:r>
              <a:rPr lang="en-US" sz="1050" dirty="0">
                <a:solidFill>
                  <a:srgbClr val="FFFFFF"/>
                </a:solidFill>
              </a:rPr>
              <a:t>m.org</a:t>
            </a:r>
            <a:endParaRPr lang="en-US" sz="1050" b="0" i="0" u="none" strike="noStrike" cap="none" dirty="0">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2"/>
          <p:cNvSpPr txBox="1"/>
          <p:nvPr/>
        </p:nvSpPr>
        <p:spPr>
          <a:xfrm>
            <a:off x="365263" y="953991"/>
            <a:ext cx="8333960" cy="438551"/>
          </a:xfrm>
          <a:prstGeom prst="rect">
            <a:avLst/>
          </a:prstGeom>
          <a:noFill/>
          <a:ln>
            <a:noFill/>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2400" b="0" i="0" u="none" strike="noStrike" cap="none">
                <a:solidFill>
                  <a:srgbClr val="000000"/>
                </a:solidFill>
                <a:latin typeface="Calibri"/>
                <a:ea typeface="Calibri"/>
                <a:cs typeface="Calibri"/>
                <a:sym typeface="Calibri"/>
              </a:rPr>
              <a:t>Book Binding: Videos and Resources to Support Lessons</a:t>
            </a:r>
            <a:endParaRPr sz="2300" b="0" i="0" u="none" strike="noStrike" cap="none">
              <a:solidFill>
                <a:srgbClr val="000000"/>
              </a:solidFill>
              <a:latin typeface="Calibri"/>
              <a:ea typeface="Calibri"/>
              <a:cs typeface="Calibri"/>
              <a:sym typeface="Calibri"/>
            </a:endParaRPr>
          </a:p>
        </p:txBody>
      </p:sp>
      <p:cxnSp>
        <p:nvCxnSpPr>
          <p:cNvPr id="162" name="Google Shape;162;p12"/>
          <p:cNvCxnSpPr/>
          <p:nvPr/>
        </p:nvCxnSpPr>
        <p:spPr>
          <a:xfrm>
            <a:off x="365263" y="924445"/>
            <a:ext cx="8341415" cy="0"/>
          </a:xfrm>
          <a:prstGeom prst="straightConnector1">
            <a:avLst/>
          </a:prstGeom>
          <a:noFill/>
          <a:ln w="38100" cap="flat" cmpd="sng">
            <a:solidFill>
              <a:srgbClr val="009051"/>
            </a:solidFill>
            <a:prstDash val="solid"/>
            <a:round/>
            <a:headEnd type="none" w="sm" len="sm"/>
            <a:tailEnd type="none" w="sm" len="sm"/>
          </a:ln>
          <a:effectLst>
            <a:outerShdw blurRad="40000" dist="23000" dir="5400000" rotWithShape="0">
              <a:srgbClr val="000000">
                <a:alpha val="34509"/>
              </a:srgbClr>
            </a:outerShdw>
          </a:effectLst>
        </p:spPr>
      </p:cxnSp>
      <p:pic>
        <p:nvPicPr>
          <p:cNvPr id="163" name="Google Shape;163;p12" descr="A picture containing drawing&#10;&#10;Description automatically generated"/>
          <p:cNvPicPr preferRelativeResize="0"/>
          <p:nvPr/>
        </p:nvPicPr>
        <p:blipFill rotWithShape="1">
          <a:blip r:embed="rId3">
            <a:alphaModFix/>
          </a:blip>
          <a:srcRect/>
          <a:stretch/>
        </p:blipFill>
        <p:spPr>
          <a:xfrm>
            <a:off x="372718" y="260903"/>
            <a:ext cx="1824937" cy="559868"/>
          </a:xfrm>
          <a:prstGeom prst="rect">
            <a:avLst/>
          </a:prstGeom>
          <a:noFill/>
          <a:ln>
            <a:noFill/>
          </a:ln>
        </p:spPr>
      </p:pic>
      <p:sp>
        <p:nvSpPr>
          <p:cNvPr id="165" name="Google Shape;165;p12"/>
          <p:cNvSpPr txBox="1"/>
          <p:nvPr/>
        </p:nvSpPr>
        <p:spPr>
          <a:xfrm>
            <a:off x="1963972" y="1486893"/>
            <a:ext cx="6868328" cy="3081981"/>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US" sz="1800" b="0" i="0" u="none" strike="noStrike" cap="none">
                <a:solidFill>
                  <a:srgbClr val="000000"/>
                </a:solidFill>
                <a:latin typeface="Calibri"/>
                <a:ea typeface="Calibri"/>
                <a:cs typeface="Calibri"/>
                <a:sym typeface="Calibri"/>
              </a:rPr>
              <a:t>Videos from New York website for art session with OSY:</a:t>
            </a:r>
            <a:endParaRPr/>
          </a:p>
          <a:p>
            <a:pPr marL="0" marR="0" lvl="0" indent="0" algn="l" rtl="0">
              <a:lnSpc>
                <a:spcPct val="100000"/>
              </a:lnSpc>
              <a:spcBef>
                <a:spcPts val="1200"/>
              </a:spcBef>
              <a:spcAft>
                <a:spcPts val="0"/>
              </a:spcAft>
              <a:buNone/>
            </a:pPr>
            <a:r>
              <a:rPr lang="en-US" sz="1800" b="0" i="0" u="none" strike="noStrike" cap="none">
                <a:solidFill>
                  <a:srgbClr val="000000"/>
                </a:solidFill>
                <a:latin typeface="Calibri"/>
                <a:ea typeface="Calibri"/>
                <a:cs typeface="Calibri"/>
                <a:sym typeface="Calibri"/>
              </a:rPr>
              <a:t>Session 1: </a:t>
            </a:r>
            <a:r>
              <a:rPr lang="en-US" sz="1800" b="0" i="0" u="sng" strike="noStrike" cap="none">
                <a:solidFill>
                  <a:schemeClr val="hlink"/>
                </a:solidFill>
                <a:latin typeface="Calibri"/>
                <a:ea typeface="Calibri"/>
                <a:cs typeface="Calibri"/>
                <a:sym typeface="Calibri"/>
                <a:hlinkClick r:id="rId4"/>
              </a:rPr>
              <a:t>English</a:t>
            </a:r>
            <a:r>
              <a:rPr lang="en-US" sz="1800" b="0" i="0" u="none" strike="noStrike" cap="none">
                <a:solidFill>
                  <a:srgbClr val="000000"/>
                </a:solidFill>
                <a:latin typeface="Calibri"/>
                <a:ea typeface="Calibri"/>
                <a:cs typeface="Calibri"/>
                <a:sym typeface="Calibri"/>
              </a:rPr>
              <a:t> 			</a:t>
            </a:r>
            <a:endParaRPr/>
          </a:p>
          <a:p>
            <a:pPr marL="0" marR="0" lvl="0" indent="0" algn="l" rtl="0">
              <a:lnSpc>
                <a:spcPct val="100000"/>
              </a:lnSpc>
              <a:spcBef>
                <a:spcPts val="1200"/>
              </a:spcBef>
              <a:spcAft>
                <a:spcPts val="0"/>
              </a:spcAft>
              <a:buNone/>
            </a:pPr>
            <a:r>
              <a:rPr lang="en-US" sz="1800" b="0" i="0" u="none" strike="noStrike" cap="none">
                <a:solidFill>
                  <a:srgbClr val="000000"/>
                </a:solidFill>
                <a:latin typeface="Calibri"/>
                <a:ea typeface="Calibri"/>
                <a:cs typeface="Calibri"/>
                <a:sym typeface="Calibri"/>
              </a:rPr>
              <a:t>Session 1: </a:t>
            </a:r>
            <a:r>
              <a:rPr lang="en-US" sz="1800" b="0" i="0" u="sng" strike="noStrike" cap="none">
                <a:solidFill>
                  <a:schemeClr val="hlink"/>
                </a:solidFill>
                <a:latin typeface="Calibri"/>
                <a:ea typeface="Calibri"/>
                <a:cs typeface="Calibri"/>
                <a:sym typeface="Calibri"/>
                <a:hlinkClick r:id="rId5"/>
              </a:rPr>
              <a:t>Spanish </a:t>
            </a:r>
            <a:r>
              <a:rPr lang="en-US" sz="1800" b="0" i="0" u="none" strike="noStrike" cap="none">
                <a:solidFill>
                  <a:srgbClr val="000000"/>
                </a:solidFill>
                <a:latin typeface="Calibri"/>
                <a:ea typeface="Calibri"/>
                <a:cs typeface="Calibri"/>
                <a:sym typeface="Calibri"/>
              </a:rPr>
              <a:t>			</a:t>
            </a:r>
            <a:endParaRPr/>
          </a:p>
          <a:p>
            <a:pPr marL="0" marR="0" lvl="0" indent="0" algn="l" rtl="0">
              <a:lnSpc>
                <a:spcPct val="100000"/>
              </a:lnSpc>
              <a:spcBef>
                <a:spcPts val="1200"/>
              </a:spcBef>
              <a:spcAft>
                <a:spcPts val="0"/>
              </a:spcAft>
              <a:buNone/>
            </a:pPr>
            <a:r>
              <a:rPr lang="en-US" sz="1800" b="0" i="0" u="none" strike="noStrike" cap="none">
                <a:solidFill>
                  <a:srgbClr val="000000"/>
                </a:solidFill>
                <a:latin typeface="Calibri"/>
                <a:ea typeface="Calibri"/>
                <a:cs typeface="Calibri"/>
                <a:sym typeface="Calibri"/>
              </a:rPr>
              <a:t>Session 2: </a:t>
            </a:r>
            <a:r>
              <a:rPr lang="en-US" sz="1800" b="0" i="0" u="sng" strike="noStrike" cap="none">
                <a:solidFill>
                  <a:schemeClr val="hlink"/>
                </a:solidFill>
                <a:latin typeface="Calibri"/>
                <a:ea typeface="Calibri"/>
                <a:cs typeface="Calibri"/>
                <a:sym typeface="Calibri"/>
                <a:hlinkClick r:id="rId6"/>
              </a:rPr>
              <a:t>English</a:t>
            </a:r>
            <a:r>
              <a:rPr lang="en-US" sz="1800" b="0" i="0" u="none" strike="noStrike" cap="none">
                <a:solidFill>
                  <a:srgbClr val="000000"/>
                </a:solidFill>
                <a:latin typeface="Calibri"/>
                <a:ea typeface="Calibri"/>
                <a:cs typeface="Calibri"/>
                <a:sym typeface="Calibri"/>
              </a:rPr>
              <a:t> </a:t>
            </a:r>
            <a:endParaRPr/>
          </a:p>
          <a:p>
            <a:pPr marL="0" marR="0" lvl="0" indent="0" algn="l" rtl="0">
              <a:lnSpc>
                <a:spcPct val="100000"/>
              </a:lnSpc>
              <a:spcBef>
                <a:spcPts val="1200"/>
              </a:spcBef>
              <a:spcAft>
                <a:spcPts val="0"/>
              </a:spcAft>
              <a:buNone/>
            </a:pPr>
            <a:r>
              <a:rPr lang="en-US" sz="1800" b="0" i="0" u="none" strike="noStrike" cap="none">
                <a:solidFill>
                  <a:srgbClr val="000000"/>
                </a:solidFill>
                <a:latin typeface="Calibri"/>
                <a:ea typeface="Calibri"/>
                <a:cs typeface="Calibri"/>
                <a:sym typeface="Calibri"/>
              </a:rPr>
              <a:t>Session 2: </a:t>
            </a:r>
            <a:r>
              <a:rPr lang="en-US" sz="1800" b="0" i="0" u="sng" strike="noStrike" cap="none">
                <a:solidFill>
                  <a:schemeClr val="hlink"/>
                </a:solidFill>
                <a:latin typeface="Calibri"/>
                <a:ea typeface="Calibri"/>
                <a:cs typeface="Calibri"/>
                <a:sym typeface="Calibri"/>
                <a:hlinkClick r:id="rId7"/>
              </a:rPr>
              <a:t>Spanish </a:t>
            </a:r>
            <a:endParaRPr sz="1800" b="0" i="0" u="none" strike="noStrike" cap="none">
              <a:solidFill>
                <a:srgbClr val="000000"/>
              </a:solidFill>
              <a:latin typeface="Calibri"/>
              <a:ea typeface="Calibri"/>
              <a:cs typeface="Calibri"/>
              <a:sym typeface="Calibri"/>
            </a:endParaRPr>
          </a:p>
          <a:p>
            <a:pPr marL="0" marR="0" lvl="0" indent="0" algn="l" rtl="0">
              <a:lnSpc>
                <a:spcPct val="100000"/>
              </a:lnSpc>
              <a:spcBef>
                <a:spcPts val="1200"/>
              </a:spcBef>
              <a:spcAft>
                <a:spcPts val="0"/>
              </a:spcAft>
              <a:buNone/>
            </a:pPr>
            <a:r>
              <a:rPr lang="en-US" sz="1800" b="0" i="0" u="none" strike="noStrike" cap="none">
                <a:solidFill>
                  <a:srgbClr val="000000"/>
                </a:solidFill>
                <a:latin typeface="Calibri"/>
                <a:ea typeface="Calibri"/>
                <a:cs typeface="Calibri"/>
                <a:sym typeface="Calibri"/>
              </a:rPr>
              <a:t>Session 3: </a:t>
            </a:r>
            <a:r>
              <a:rPr lang="en-US" sz="1800" b="0" i="0" u="sng" strike="noStrike" cap="none">
                <a:solidFill>
                  <a:schemeClr val="hlink"/>
                </a:solidFill>
                <a:latin typeface="Calibri"/>
                <a:ea typeface="Calibri"/>
                <a:cs typeface="Calibri"/>
                <a:sym typeface="Calibri"/>
                <a:hlinkClick r:id="rId8"/>
              </a:rPr>
              <a:t>English </a:t>
            </a:r>
            <a:endParaRPr sz="1800" b="0" i="0" u="none" strike="noStrike" cap="none">
              <a:solidFill>
                <a:srgbClr val="000000"/>
              </a:solidFill>
              <a:latin typeface="Calibri"/>
              <a:ea typeface="Calibri"/>
              <a:cs typeface="Calibri"/>
              <a:sym typeface="Calibri"/>
            </a:endParaRPr>
          </a:p>
          <a:p>
            <a:pPr marL="0" marR="0" lvl="0" indent="0" algn="l" rtl="0">
              <a:lnSpc>
                <a:spcPct val="100000"/>
              </a:lnSpc>
              <a:spcBef>
                <a:spcPts val="1200"/>
              </a:spcBef>
              <a:spcAft>
                <a:spcPts val="1200"/>
              </a:spcAft>
              <a:buNone/>
            </a:pPr>
            <a:r>
              <a:rPr lang="en-US" sz="1800" b="0" i="0" u="none" strike="noStrike" cap="none">
                <a:solidFill>
                  <a:srgbClr val="000000"/>
                </a:solidFill>
                <a:latin typeface="Calibri"/>
                <a:ea typeface="Calibri"/>
                <a:cs typeface="Calibri"/>
                <a:sym typeface="Calibri"/>
              </a:rPr>
              <a:t>Session 3: </a:t>
            </a:r>
            <a:r>
              <a:rPr lang="en-US" sz="1800" b="0" i="0" u="sng" strike="noStrike" cap="none">
                <a:solidFill>
                  <a:schemeClr val="hlink"/>
                </a:solidFill>
                <a:latin typeface="Calibri"/>
                <a:ea typeface="Calibri"/>
                <a:cs typeface="Calibri"/>
                <a:sym typeface="Calibri"/>
                <a:hlinkClick r:id="rId9"/>
              </a:rPr>
              <a:t>Spanish </a:t>
            </a:r>
            <a:endParaRPr sz="1800" b="0" i="0" u="none" strike="noStrike" cap="none">
              <a:solidFill>
                <a:srgbClr val="000000"/>
              </a:solidFill>
              <a:latin typeface="Calibri"/>
              <a:ea typeface="Calibri"/>
              <a:cs typeface="Calibri"/>
              <a:sym typeface="Calibri"/>
            </a:endParaRPr>
          </a:p>
        </p:txBody>
      </p:sp>
      <p:sp>
        <p:nvSpPr>
          <p:cNvPr id="2" name="Google Shape;124;p8">
            <a:extLst>
              <a:ext uri="{FF2B5EF4-FFF2-40B4-BE49-F238E27FC236}">
                <a16:creationId xmlns:a16="http://schemas.microsoft.com/office/drawing/2014/main" id="{DA355F0F-509C-EEF1-AE02-D1E24F175DB1}"/>
              </a:ext>
            </a:extLst>
          </p:cNvPr>
          <p:cNvSpPr txBox="1"/>
          <p:nvPr/>
        </p:nvSpPr>
        <p:spPr>
          <a:xfrm>
            <a:off x="365263" y="4686301"/>
            <a:ext cx="8542683" cy="230802"/>
          </a:xfrm>
          <a:prstGeom prst="rect">
            <a:avLst/>
          </a:prstGeom>
          <a:solidFill>
            <a:srgbClr val="009051"/>
          </a:solidFill>
          <a:ln w="25400" cap="flat" cmpd="sng">
            <a:solidFill>
              <a:schemeClr val="accent3"/>
            </a:solidFill>
            <a:prstDash val="solid"/>
            <a:round/>
            <a:headEnd type="none" w="sm" len="sm"/>
            <a:tailEnd type="none" w="sm" len="sm"/>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1050" b="0" i="0" u="none" strike="noStrike" cap="none" dirty="0">
                <a:solidFill>
                  <a:srgbClr val="FFFFFF"/>
                </a:solidFill>
                <a:latin typeface="Arial"/>
                <a:ea typeface="Arial"/>
                <a:cs typeface="Arial"/>
                <a:sym typeface="Arial"/>
              </a:rPr>
              <a:t>www.osyconsortiu</a:t>
            </a:r>
            <a:r>
              <a:rPr lang="en-US" sz="1050" dirty="0">
                <a:solidFill>
                  <a:srgbClr val="FFFFFF"/>
                </a:solidFill>
              </a:rPr>
              <a:t>m.org</a:t>
            </a:r>
            <a:endParaRPr lang="en-US" sz="1050" b="0" i="0" u="none" strike="noStrike" cap="none" dirty="0">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3"/>
          <p:cNvSpPr txBox="1"/>
          <p:nvPr/>
        </p:nvSpPr>
        <p:spPr>
          <a:xfrm>
            <a:off x="365263" y="953991"/>
            <a:ext cx="8333960" cy="438551"/>
          </a:xfrm>
          <a:prstGeom prst="rect">
            <a:avLst/>
          </a:prstGeom>
          <a:noFill/>
          <a:ln>
            <a:noFill/>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2400" b="0" i="0" u="none" strike="noStrike" cap="none">
                <a:solidFill>
                  <a:srgbClr val="000000"/>
                </a:solidFill>
                <a:latin typeface="Calibri"/>
                <a:ea typeface="Calibri"/>
                <a:cs typeface="Calibri"/>
                <a:sym typeface="Calibri"/>
              </a:rPr>
              <a:t>References</a:t>
            </a:r>
            <a:endParaRPr sz="2300" b="0" i="0" u="none" strike="noStrike" cap="none">
              <a:solidFill>
                <a:srgbClr val="000000"/>
              </a:solidFill>
              <a:latin typeface="Calibri"/>
              <a:ea typeface="Calibri"/>
              <a:cs typeface="Calibri"/>
              <a:sym typeface="Calibri"/>
            </a:endParaRPr>
          </a:p>
        </p:txBody>
      </p:sp>
      <p:cxnSp>
        <p:nvCxnSpPr>
          <p:cNvPr id="172" name="Google Shape;172;p13"/>
          <p:cNvCxnSpPr/>
          <p:nvPr/>
        </p:nvCxnSpPr>
        <p:spPr>
          <a:xfrm>
            <a:off x="365263" y="924445"/>
            <a:ext cx="8341415" cy="0"/>
          </a:xfrm>
          <a:prstGeom prst="straightConnector1">
            <a:avLst/>
          </a:prstGeom>
          <a:noFill/>
          <a:ln w="38100" cap="flat" cmpd="sng">
            <a:solidFill>
              <a:srgbClr val="009051"/>
            </a:solidFill>
            <a:prstDash val="solid"/>
            <a:round/>
            <a:headEnd type="none" w="sm" len="sm"/>
            <a:tailEnd type="none" w="sm" len="sm"/>
          </a:ln>
          <a:effectLst>
            <a:outerShdw blurRad="40000" dist="23000" dir="5400000" rotWithShape="0">
              <a:srgbClr val="000000">
                <a:alpha val="34509"/>
              </a:srgbClr>
            </a:outerShdw>
          </a:effectLst>
        </p:spPr>
      </p:cxnSp>
      <p:pic>
        <p:nvPicPr>
          <p:cNvPr id="173" name="Google Shape;173;p13" descr="A picture containing drawing&#10;&#10;Description automatically generated"/>
          <p:cNvPicPr preferRelativeResize="0"/>
          <p:nvPr/>
        </p:nvPicPr>
        <p:blipFill rotWithShape="1">
          <a:blip r:embed="rId3">
            <a:alphaModFix/>
          </a:blip>
          <a:srcRect/>
          <a:stretch/>
        </p:blipFill>
        <p:spPr>
          <a:xfrm>
            <a:off x="372718" y="260903"/>
            <a:ext cx="1824937" cy="559868"/>
          </a:xfrm>
          <a:prstGeom prst="rect">
            <a:avLst/>
          </a:prstGeom>
          <a:noFill/>
          <a:ln>
            <a:noFill/>
          </a:ln>
        </p:spPr>
      </p:pic>
      <p:sp>
        <p:nvSpPr>
          <p:cNvPr id="175" name="Google Shape;175;p13"/>
          <p:cNvSpPr txBox="1"/>
          <p:nvPr/>
        </p:nvSpPr>
        <p:spPr>
          <a:xfrm>
            <a:off x="354575" y="2154803"/>
            <a:ext cx="8520600" cy="2446222"/>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None/>
            </a:pPr>
            <a:r>
              <a:rPr lang="en-US" sz="1600" b="0" i="0" u="none" strike="noStrike" cap="none">
                <a:solidFill>
                  <a:schemeClr val="dk1"/>
                </a:solidFill>
                <a:highlight>
                  <a:srgbClr val="FFFFFF"/>
                </a:highlight>
                <a:latin typeface="Calibri"/>
                <a:ea typeface="Calibri"/>
                <a:cs typeface="Calibri"/>
                <a:sym typeface="Calibri"/>
              </a:rPr>
              <a:t>Taylor, M. (1992, June). The Language Experience Approach and Adult Learners. In </a:t>
            </a:r>
            <a:r>
              <a:rPr lang="en-US" sz="1600" b="0" i="1" u="none" strike="noStrike" cap="none">
                <a:solidFill>
                  <a:schemeClr val="dk1"/>
                </a:solidFill>
                <a:highlight>
                  <a:srgbClr val="FFFFFF"/>
                </a:highlight>
                <a:latin typeface="Calibri"/>
                <a:ea typeface="Calibri"/>
                <a:cs typeface="Calibri"/>
                <a:sym typeface="Calibri"/>
              </a:rPr>
              <a:t>www.cal.org</a:t>
            </a:r>
            <a:r>
              <a:rPr lang="en-US" sz="1600" b="0" i="0" u="none" strike="noStrike" cap="none">
                <a:solidFill>
                  <a:schemeClr val="dk1"/>
                </a:solidFill>
                <a:highlight>
                  <a:srgbClr val="FFFFFF"/>
                </a:highlight>
                <a:latin typeface="Calibri"/>
                <a:ea typeface="Calibri"/>
                <a:cs typeface="Calibri"/>
                <a:sym typeface="Calibri"/>
              </a:rPr>
              <a:t>. Retrieved from https://www.cal.org/caela/esl_resources/digests/LEA.html</a:t>
            </a:r>
            <a:endParaRPr sz="1600" b="0" i="0" u="none" strike="noStrike" cap="none">
              <a:solidFill>
                <a:schemeClr val="dk1"/>
              </a:solidFill>
              <a:highlight>
                <a:srgbClr val="FFFFFF"/>
              </a:highlight>
              <a:latin typeface="Calibri"/>
              <a:ea typeface="Calibri"/>
              <a:cs typeface="Calibri"/>
              <a:sym typeface="Calibri"/>
            </a:endParaRPr>
          </a:p>
          <a:p>
            <a:pPr marL="0" marR="0" lvl="0" indent="0" algn="l" rtl="0">
              <a:lnSpc>
                <a:spcPct val="100000"/>
              </a:lnSpc>
              <a:spcBef>
                <a:spcPts val="1200"/>
              </a:spcBef>
              <a:spcAft>
                <a:spcPts val="0"/>
              </a:spcAft>
              <a:buNone/>
            </a:pPr>
            <a:r>
              <a:rPr lang="en-US" sz="1600" b="0" i="0" u="none" strike="noStrike" cap="none">
                <a:solidFill>
                  <a:schemeClr val="dk1"/>
                </a:solidFill>
                <a:highlight>
                  <a:srgbClr val="FFFFFF"/>
                </a:highlight>
                <a:latin typeface="Calibri"/>
                <a:ea typeface="Calibri"/>
                <a:cs typeface="Calibri"/>
                <a:sym typeface="Calibri"/>
              </a:rPr>
              <a:t>New York State Migrant Education Program. (2020). Instructional Arts Videos. In </a:t>
            </a:r>
            <a:r>
              <a:rPr lang="en-US" sz="1600" b="0" i="1" u="none" strike="noStrike" cap="none">
                <a:solidFill>
                  <a:schemeClr val="dk1"/>
                </a:solidFill>
                <a:highlight>
                  <a:srgbClr val="FFFFFF"/>
                </a:highlight>
                <a:latin typeface="Calibri"/>
                <a:ea typeface="Calibri"/>
                <a:cs typeface="Calibri"/>
                <a:sym typeface="Calibri"/>
              </a:rPr>
              <a:t>www.nsymigrant.org</a:t>
            </a:r>
            <a:r>
              <a:rPr lang="en-US" sz="1600" b="0" i="0" u="none" strike="noStrike" cap="none">
                <a:solidFill>
                  <a:schemeClr val="dk1"/>
                </a:solidFill>
                <a:highlight>
                  <a:srgbClr val="FFFFFF"/>
                </a:highlight>
                <a:latin typeface="Calibri"/>
                <a:ea typeface="Calibri"/>
                <a:cs typeface="Calibri"/>
                <a:sym typeface="Calibri"/>
              </a:rPr>
              <a:t>. Retrieved from </a:t>
            </a:r>
            <a:r>
              <a:rPr lang="en-US" sz="1600" b="0" i="0" u="sng" strike="noStrike" cap="none">
                <a:solidFill>
                  <a:schemeClr val="hlink"/>
                </a:solidFill>
                <a:highlight>
                  <a:srgbClr val="FFFFFF"/>
                </a:highlight>
                <a:latin typeface="Calibri"/>
                <a:ea typeface="Calibri"/>
                <a:cs typeface="Calibri"/>
                <a:sym typeface="Calibri"/>
                <a:hlinkClick r:id="rId4"/>
              </a:rPr>
              <a:t>https://www.nysmigrant.org/resources/library/artworkshops</a:t>
            </a:r>
            <a:endParaRPr sz="1600" b="0" i="0" u="none" strike="noStrike" cap="none">
              <a:solidFill>
                <a:schemeClr val="dk1"/>
              </a:solidFill>
              <a:highlight>
                <a:srgbClr val="FFFFFF"/>
              </a:highlight>
              <a:latin typeface="Calibri"/>
              <a:ea typeface="Calibri"/>
              <a:cs typeface="Calibri"/>
              <a:sym typeface="Calibri"/>
            </a:endParaRPr>
          </a:p>
          <a:p>
            <a:pPr marL="0" marR="0" lvl="0" indent="0" algn="l" rtl="0">
              <a:lnSpc>
                <a:spcPct val="100000"/>
              </a:lnSpc>
              <a:spcBef>
                <a:spcPts val="1200"/>
              </a:spcBef>
              <a:spcAft>
                <a:spcPts val="0"/>
              </a:spcAft>
              <a:buNone/>
            </a:pPr>
            <a:endParaRPr sz="1600" b="0" i="0" u="none" strike="noStrike" cap="none">
              <a:solidFill>
                <a:srgbClr val="222222"/>
              </a:solidFill>
              <a:highlight>
                <a:srgbClr val="FFFFFF"/>
              </a:highlight>
              <a:latin typeface="Calibri"/>
              <a:ea typeface="Calibri"/>
              <a:cs typeface="Calibri"/>
              <a:sym typeface="Calibri"/>
            </a:endParaRPr>
          </a:p>
          <a:p>
            <a:pPr marL="0" marR="0" lvl="0" indent="0" algn="l" rtl="0">
              <a:lnSpc>
                <a:spcPct val="100000"/>
              </a:lnSpc>
              <a:spcBef>
                <a:spcPts val="0"/>
              </a:spcBef>
              <a:spcAft>
                <a:spcPts val="1200"/>
              </a:spcAft>
              <a:buNone/>
            </a:pPr>
            <a:endParaRPr sz="1600" b="0" i="0" u="none" strike="noStrike" cap="none">
              <a:solidFill>
                <a:schemeClr val="dk1"/>
              </a:solidFill>
              <a:highlight>
                <a:srgbClr val="FFFFFF"/>
              </a:highlight>
              <a:latin typeface="Calibri"/>
              <a:ea typeface="Calibri"/>
              <a:cs typeface="Calibri"/>
              <a:sym typeface="Calibri"/>
            </a:endParaRPr>
          </a:p>
        </p:txBody>
      </p:sp>
      <p:sp>
        <p:nvSpPr>
          <p:cNvPr id="2" name="Google Shape;124;p8">
            <a:extLst>
              <a:ext uri="{FF2B5EF4-FFF2-40B4-BE49-F238E27FC236}">
                <a16:creationId xmlns:a16="http://schemas.microsoft.com/office/drawing/2014/main" id="{4BDFBF3A-9BC6-B082-272B-7268F8407D4F}"/>
              </a:ext>
            </a:extLst>
          </p:cNvPr>
          <p:cNvSpPr txBox="1"/>
          <p:nvPr/>
        </p:nvSpPr>
        <p:spPr>
          <a:xfrm>
            <a:off x="365263" y="4686301"/>
            <a:ext cx="8542683" cy="230802"/>
          </a:xfrm>
          <a:prstGeom prst="rect">
            <a:avLst/>
          </a:prstGeom>
          <a:solidFill>
            <a:srgbClr val="009051"/>
          </a:solidFill>
          <a:ln w="25400" cap="flat" cmpd="sng">
            <a:solidFill>
              <a:schemeClr val="accent3"/>
            </a:solidFill>
            <a:prstDash val="solid"/>
            <a:round/>
            <a:headEnd type="none" w="sm" len="sm"/>
            <a:tailEnd type="none" w="sm" len="sm"/>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1050" b="0" i="0" u="none" strike="noStrike" cap="none" dirty="0">
                <a:solidFill>
                  <a:srgbClr val="FFFFFF"/>
                </a:solidFill>
                <a:latin typeface="Arial"/>
                <a:ea typeface="Arial"/>
                <a:cs typeface="Arial"/>
                <a:sym typeface="Arial"/>
              </a:rPr>
              <a:t>www.osyconsortiu</a:t>
            </a:r>
            <a:r>
              <a:rPr lang="en-US" sz="1050" dirty="0">
                <a:solidFill>
                  <a:srgbClr val="FFFFFF"/>
                </a:solidFill>
              </a:rPr>
              <a:t>m.org</a:t>
            </a:r>
            <a:endParaRPr lang="en-US" sz="1050" b="0" i="0" u="none" strike="noStrike" cap="none" dirty="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2"/>
          <p:cNvSpPr txBox="1"/>
          <p:nvPr/>
        </p:nvSpPr>
        <p:spPr>
          <a:xfrm>
            <a:off x="469635" y="324322"/>
            <a:ext cx="8334000" cy="600300"/>
          </a:xfrm>
          <a:prstGeom prst="rect">
            <a:avLst/>
          </a:prstGeom>
          <a:noFill/>
          <a:ln>
            <a:noFill/>
          </a:ln>
        </p:spPr>
        <p:txBody>
          <a:bodyPr spcFirstLastPara="1" wrap="square" lIns="68550" tIns="34275" rIns="68550" bIns="34275" anchor="t" anchorCtr="0">
            <a:spAutoFit/>
          </a:bodyPr>
          <a:lstStyle/>
          <a:p>
            <a:pPr marL="0" marR="0" lvl="0" indent="0" algn="r" rtl="0">
              <a:lnSpc>
                <a:spcPct val="100000"/>
              </a:lnSpc>
              <a:spcBef>
                <a:spcPts val="0"/>
              </a:spcBef>
              <a:spcAft>
                <a:spcPts val="0"/>
              </a:spcAft>
              <a:buNone/>
            </a:pPr>
            <a:r>
              <a:rPr lang="en-US" sz="2400" b="0" i="0" u="none" strike="noStrike" cap="none">
                <a:solidFill>
                  <a:srgbClr val="000000"/>
                </a:solidFill>
                <a:latin typeface="Calibri"/>
                <a:ea typeface="Calibri"/>
                <a:cs typeface="Calibri"/>
                <a:sym typeface="Calibri"/>
              </a:rPr>
              <a:t>How to Use Various Techniques to Support Learning</a:t>
            </a:r>
            <a:endParaRPr sz="24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None/>
            </a:pPr>
            <a:endParaRPr sz="1050" b="0" i="0" u="none" strike="noStrike" cap="none">
              <a:solidFill>
                <a:srgbClr val="000000"/>
              </a:solidFill>
              <a:latin typeface="Arial"/>
              <a:ea typeface="Arial"/>
              <a:cs typeface="Arial"/>
              <a:sym typeface="Arial"/>
            </a:endParaRPr>
          </a:p>
        </p:txBody>
      </p:sp>
      <p:sp>
        <p:nvSpPr>
          <p:cNvPr id="62" name="Google Shape;62;p2"/>
          <p:cNvSpPr txBox="1"/>
          <p:nvPr/>
        </p:nvSpPr>
        <p:spPr>
          <a:xfrm>
            <a:off x="365263" y="4686301"/>
            <a:ext cx="8542683" cy="230802"/>
          </a:xfrm>
          <a:prstGeom prst="rect">
            <a:avLst/>
          </a:prstGeom>
          <a:solidFill>
            <a:srgbClr val="009051"/>
          </a:solidFill>
          <a:ln w="25400" cap="flat" cmpd="sng">
            <a:solidFill>
              <a:schemeClr val="accent3"/>
            </a:solidFill>
            <a:prstDash val="solid"/>
            <a:round/>
            <a:headEnd type="none" w="sm" len="sm"/>
            <a:tailEnd type="none" w="sm" len="sm"/>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1050" b="0" i="0" u="none" strike="noStrike" cap="none" dirty="0">
                <a:solidFill>
                  <a:srgbClr val="FFFFFF"/>
                </a:solidFill>
                <a:latin typeface="Arial"/>
                <a:ea typeface="Arial"/>
                <a:cs typeface="Arial"/>
                <a:sym typeface="Arial"/>
              </a:rPr>
              <a:t>www.osyconsortiu</a:t>
            </a:r>
            <a:r>
              <a:rPr lang="en-US" sz="1050" dirty="0">
                <a:solidFill>
                  <a:srgbClr val="FFFFFF"/>
                </a:solidFill>
              </a:rPr>
              <a:t>m.org</a:t>
            </a:r>
            <a:endParaRPr lang="en-US" sz="1050" b="0" i="0" u="none" strike="noStrike" cap="none" dirty="0">
              <a:solidFill>
                <a:srgbClr val="000000"/>
              </a:solidFill>
              <a:latin typeface="Arial"/>
              <a:ea typeface="Arial"/>
              <a:cs typeface="Arial"/>
              <a:sym typeface="Arial"/>
            </a:endParaRPr>
          </a:p>
        </p:txBody>
      </p:sp>
      <p:cxnSp>
        <p:nvCxnSpPr>
          <p:cNvPr id="63" name="Google Shape;63;p2"/>
          <p:cNvCxnSpPr/>
          <p:nvPr/>
        </p:nvCxnSpPr>
        <p:spPr>
          <a:xfrm>
            <a:off x="365263" y="924445"/>
            <a:ext cx="8341415" cy="0"/>
          </a:xfrm>
          <a:prstGeom prst="straightConnector1">
            <a:avLst/>
          </a:prstGeom>
          <a:noFill/>
          <a:ln w="38100" cap="flat" cmpd="sng">
            <a:solidFill>
              <a:srgbClr val="009051"/>
            </a:solidFill>
            <a:prstDash val="solid"/>
            <a:round/>
            <a:headEnd type="none" w="sm" len="sm"/>
            <a:tailEnd type="none" w="sm" len="sm"/>
          </a:ln>
          <a:effectLst>
            <a:outerShdw blurRad="40000" dist="23000" dir="5400000" rotWithShape="0">
              <a:srgbClr val="000000">
                <a:alpha val="34509"/>
              </a:srgbClr>
            </a:outerShdw>
          </a:effectLst>
        </p:spPr>
      </p:cxnSp>
      <p:pic>
        <p:nvPicPr>
          <p:cNvPr id="64" name="Google Shape;64;p2" descr="A picture containing drawing&#10;&#10;Description automatically generated"/>
          <p:cNvPicPr preferRelativeResize="0"/>
          <p:nvPr/>
        </p:nvPicPr>
        <p:blipFill rotWithShape="1">
          <a:blip r:embed="rId3">
            <a:alphaModFix/>
          </a:blip>
          <a:srcRect/>
          <a:stretch/>
        </p:blipFill>
        <p:spPr>
          <a:xfrm>
            <a:off x="372718" y="260903"/>
            <a:ext cx="1824937" cy="559868"/>
          </a:xfrm>
          <a:prstGeom prst="rect">
            <a:avLst/>
          </a:prstGeom>
          <a:noFill/>
          <a:ln>
            <a:noFill/>
          </a:ln>
        </p:spPr>
      </p:pic>
      <p:sp>
        <p:nvSpPr>
          <p:cNvPr id="65" name="Google Shape;65;p2"/>
          <p:cNvSpPr txBox="1"/>
          <p:nvPr/>
        </p:nvSpPr>
        <p:spPr>
          <a:xfrm>
            <a:off x="4145961" y="1224733"/>
            <a:ext cx="3999900" cy="3416400"/>
          </a:xfrm>
          <a:prstGeom prst="rect">
            <a:avLst/>
          </a:prstGeom>
          <a:noFill/>
          <a:ln>
            <a:noFill/>
          </a:ln>
        </p:spPr>
        <p:txBody>
          <a:bodyPr spcFirstLastPara="1" wrap="square" lIns="91425" tIns="91425" rIns="91425" bIns="91425" anchor="t" anchorCtr="0">
            <a:normAutofit fontScale="85000" lnSpcReduction="20000"/>
          </a:bodyPr>
          <a:lstStyle/>
          <a:p>
            <a:pPr marL="685800" marR="0" lvl="1" indent="-205740" algn="l" rtl="0">
              <a:lnSpc>
                <a:spcPct val="90000"/>
              </a:lnSpc>
              <a:spcBef>
                <a:spcPts val="50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Use the Language Experience Approach </a:t>
            </a:r>
            <a:endParaRPr/>
          </a:p>
          <a:p>
            <a:pPr marL="685800" marR="0" lvl="0" indent="0" algn="l" rtl="0">
              <a:lnSpc>
                <a:spcPct val="90000"/>
              </a:lnSpc>
              <a:spcBef>
                <a:spcPts val="500"/>
              </a:spcBef>
              <a:spcAft>
                <a:spcPts val="0"/>
              </a:spcAft>
              <a:buNone/>
            </a:pPr>
            <a:endParaRPr sz="2400" b="0" i="0" u="none" strike="noStrike" cap="none">
              <a:solidFill>
                <a:schemeClr val="dk1"/>
              </a:solidFill>
              <a:latin typeface="Calibri"/>
              <a:ea typeface="Calibri"/>
              <a:cs typeface="Calibri"/>
              <a:sym typeface="Calibri"/>
            </a:endParaRPr>
          </a:p>
          <a:p>
            <a:pPr marL="685800" marR="0" lvl="1" indent="-205740" algn="l" rtl="0">
              <a:lnSpc>
                <a:spcPct val="90000"/>
              </a:lnSpc>
              <a:spcBef>
                <a:spcPts val="50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Integrate a creative outlet - art lesson </a:t>
            </a:r>
            <a:endParaRPr/>
          </a:p>
          <a:p>
            <a:pPr marL="685800" marR="0" lvl="0" indent="0" algn="l" rtl="0">
              <a:lnSpc>
                <a:spcPct val="90000"/>
              </a:lnSpc>
              <a:spcBef>
                <a:spcPts val="500"/>
              </a:spcBef>
              <a:spcAft>
                <a:spcPts val="0"/>
              </a:spcAft>
              <a:buNone/>
            </a:pPr>
            <a:endParaRPr sz="2400" b="0" i="0" u="none" strike="noStrike" cap="none">
              <a:solidFill>
                <a:schemeClr val="dk1"/>
              </a:solidFill>
              <a:latin typeface="Calibri"/>
              <a:ea typeface="Calibri"/>
              <a:cs typeface="Calibri"/>
              <a:sym typeface="Calibri"/>
            </a:endParaRPr>
          </a:p>
          <a:p>
            <a:pPr marL="685800" marR="0" lvl="1" indent="-205740" algn="l" rtl="0">
              <a:lnSpc>
                <a:spcPct val="90000"/>
              </a:lnSpc>
              <a:spcBef>
                <a:spcPts val="50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Materials given to OSY, giving them something tangible</a:t>
            </a:r>
            <a:endParaRPr/>
          </a:p>
          <a:p>
            <a:pPr marL="685800" marR="0" lvl="0" indent="0" algn="l" rtl="0">
              <a:lnSpc>
                <a:spcPct val="90000"/>
              </a:lnSpc>
              <a:spcBef>
                <a:spcPts val="500"/>
              </a:spcBef>
              <a:spcAft>
                <a:spcPts val="0"/>
              </a:spcAft>
              <a:buNone/>
            </a:pPr>
            <a:endParaRPr sz="2400" b="0" i="0" u="none" strike="noStrike" cap="none">
              <a:solidFill>
                <a:schemeClr val="dk1"/>
              </a:solidFill>
              <a:latin typeface="Calibri"/>
              <a:ea typeface="Calibri"/>
              <a:cs typeface="Calibri"/>
              <a:sym typeface="Calibri"/>
            </a:endParaRPr>
          </a:p>
          <a:p>
            <a:pPr marL="685800" marR="0" lvl="1" indent="-205740" algn="l" rtl="0">
              <a:lnSpc>
                <a:spcPct val="90000"/>
              </a:lnSpc>
              <a:spcBef>
                <a:spcPts val="500"/>
              </a:spcBef>
              <a:spcAft>
                <a:spcPts val="0"/>
              </a:spcAft>
              <a:buClr>
                <a:schemeClr val="dk1"/>
              </a:buClr>
              <a:buSzPct val="100000"/>
              <a:buFont typeface="Arial"/>
              <a:buChar char="•"/>
            </a:pPr>
            <a:r>
              <a:rPr lang="en-US" sz="2400" b="0" i="0" u="none" strike="noStrike" cap="none">
                <a:solidFill>
                  <a:schemeClr val="dk1"/>
                </a:solidFill>
                <a:latin typeface="Calibri"/>
                <a:ea typeface="Calibri"/>
                <a:cs typeface="Calibri"/>
                <a:sym typeface="Calibri"/>
              </a:rPr>
              <a:t>Teach using video-enabled social media app like Zoom, etc. </a:t>
            </a:r>
            <a:endParaRPr/>
          </a:p>
          <a:p>
            <a:pPr marL="0" marR="0" lvl="0" indent="0" algn="l" rtl="0">
              <a:lnSpc>
                <a:spcPct val="100000"/>
              </a:lnSpc>
              <a:spcBef>
                <a:spcPts val="0"/>
              </a:spcBef>
              <a:spcAft>
                <a:spcPts val="1200"/>
              </a:spcAft>
              <a:buNone/>
            </a:pPr>
            <a:endParaRPr sz="1400" b="0" i="0" u="none" strike="noStrike" cap="none">
              <a:solidFill>
                <a:srgbClr val="000000"/>
              </a:solidFill>
              <a:latin typeface="Arial"/>
              <a:ea typeface="Arial"/>
              <a:cs typeface="Arial"/>
              <a:sym typeface="Arial"/>
            </a:endParaRPr>
          </a:p>
        </p:txBody>
      </p:sp>
      <p:pic>
        <p:nvPicPr>
          <p:cNvPr id="66" name="Google Shape;66;p2"/>
          <p:cNvPicPr preferRelativeResize="0"/>
          <p:nvPr/>
        </p:nvPicPr>
        <p:blipFill rotWithShape="1">
          <a:blip r:embed="rId4">
            <a:alphaModFix/>
          </a:blip>
          <a:srcRect/>
          <a:stretch/>
        </p:blipFill>
        <p:spPr>
          <a:xfrm>
            <a:off x="824169" y="1667485"/>
            <a:ext cx="3383075" cy="225128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3"/>
          <p:cNvSpPr txBox="1"/>
          <p:nvPr/>
        </p:nvSpPr>
        <p:spPr>
          <a:xfrm>
            <a:off x="437322" y="289686"/>
            <a:ext cx="8333960" cy="623217"/>
          </a:xfrm>
          <a:prstGeom prst="rect">
            <a:avLst/>
          </a:prstGeom>
          <a:noFill/>
          <a:ln>
            <a:noFill/>
          </a:ln>
        </p:spPr>
        <p:txBody>
          <a:bodyPr spcFirstLastPara="1" wrap="square" lIns="68550" tIns="34275" rIns="68550" bIns="34275" anchor="t" anchorCtr="0">
            <a:spAutoFit/>
          </a:bodyPr>
          <a:lstStyle/>
          <a:p>
            <a:pPr marL="0" marR="0" lvl="0" indent="0" algn="r" rtl="0">
              <a:lnSpc>
                <a:spcPct val="100000"/>
              </a:lnSpc>
              <a:spcBef>
                <a:spcPts val="0"/>
              </a:spcBef>
              <a:spcAft>
                <a:spcPts val="0"/>
              </a:spcAft>
              <a:buNone/>
            </a:pPr>
            <a:r>
              <a:rPr lang="en-US" sz="3600" b="0" i="0" u="none" strike="noStrike" cap="none">
                <a:solidFill>
                  <a:srgbClr val="000000"/>
                </a:solidFill>
                <a:latin typeface="Calibri"/>
                <a:ea typeface="Calibri"/>
                <a:cs typeface="Calibri"/>
                <a:sym typeface="Calibri"/>
              </a:rPr>
              <a:t>Blended Learning</a:t>
            </a:r>
            <a:endParaRPr sz="3600" b="0" i="0" u="none" strike="noStrike" cap="none">
              <a:solidFill>
                <a:srgbClr val="000000"/>
              </a:solidFill>
              <a:latin typeface="Calibri"/>
              <a:ea typeface="Calibri"/>
              <a:cs typeface="Calibri"/>
              <a:sym typeface="Calibri"/>
            </a:endParaRPr>
          </a:p>
        </p:txBody>
      </p:sp>
      <p:sp>
        <p:nvSpPr>
          <p:cNvPr id="73" name="Google Shape;73;p3"/>
          <p:cNvSpPr txBox="1"/>
          <p:nvPr/>
        </p:nvSpPr>
        <p:spPr>
          <a:xfrm>
            <a:off x="365263" y="4686301"/>
            <a:ext cx="8542683" cy="230802"/>
          </a:xfrm>
          <a:prstGeom prst="rect">
            <a:avLst/>
          </a:prstGeom>
          <a:solidFill>
            <a:srgbClr val="009051"/>
          </a:solidFill>
          <a:ln w="25400" cap="flat" cmpd="sng">
            <a:solidFill>
              <a:schemeClr val="accent3"/>
            </a:solidFill>
            <a:prstDash val="solid"/>
            <a:round/>
            <a:headEnd type="none" w="sm" len="sm"/>
            <a:tailEnd type="none" w="sm" len="sm"/>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1050" b="0" i="0" u="none" strike="noStrike" cap="none" dirty="0">
                <a:solidFill>
                  <a:srgbClr val="FFFFFF"/>
                </a:solidFill>
                <a:latin typeface="Arial"/>
                <a:ea typeface="Arial"/>
                <a:cs typeface="Arial"/>
                <a:sym typeface="Arial"/>
              </a:rPr>
              <a:t>www.osyconsortiu</a:t>
            </a:r>
            <a:r>
              <a:rPr lang="en-US" sz="1050" dirty="0">
                <a:solidFill>
                  <a:srgbClr val="FFFFFF"/>
                </a:solidFill>
              </a:rPr>
              <a:t>m.org</a:t>
            </a:r>
            <a:endParaRPr lang="en-US" sz="1050" b="0" i="0" u="none" strike="noStrike" cap="none" dirty="0">
              <a:solidFill>
                <a:srgbClr val="000000"/>
              </a:solidFill>
              <a:latin typeface="Arial"/>
              <a:ea typeface="Arial"/>
              <a:cs typeface="Arial"/>
              <a:sym typeface="Arial"/>
            </a:endParaRPr>
          </a:p>
        </p:txBody>
      </p:sp>
      <p:cxnSp>
        <p:nvCxnSpPr>
          <p:cNvPr id="74" name="Google Shape;74;p3"/>
          <p:cNvCxnSpPr/>
          <p:nvPr/>
        </p:nvCxnSpPr>
        <p:spPr>
          <a:xfrm>
            <a:off x="365263" y="924445"/>
            <a:ext cx="8341415" cy="0"/>
          </a:xfrm>
          <a:prstGeom prst="straightConnector1">
            <a:avLst/>
          </a:prstGeom>
          <a:noFill/>
          <a:ln w="38100" cap="flat" cmpd="sng">
            <a:solidFill>
              <a:srgbClr val="009051"/>
            </a:solidFill>
            <a:prstDash val="solid"/>
            <a:round/>
            <a:headEnd type="none" w="sm" len="sm"/>
            <a:tailEnd type="none" w="sm" len="sm"/>
          </a:ln>
          <a:effectLst>
            <a:outerShdw blurRad="40000" dist="23000" dir="5400000" rotWithShape="0">
              <a:srgbClr val="000000">
                <a:alpha val="34509"/>
              </a:srgbClr>
            </a:outerShdw>
          </a:effectLst>
        </p:spPr>
      </p:cxnSp>
      <p:pic>
        <p:nvPicPr>
          <p:cNvPr id="75" name="Google Shape;75;p3" descr="A picture containing drawing&#10;&#10;Description automatically generated"/>
          <p:cNvPicPr preferRelativeResize="0"/>
          <p:nvPr/>
        </p:nvPicPr>
        <p:blipFill rotWithShape="1">
          <a:blip r:embed="rId3">
            <a:alphaModFix/>
          </a:blip>
          <a:srcRect/>
          <a:stretch/>
        </p:blipFill>
        <p:spPr>
          <a:xfrm>
            <a:off x="372718" y="260903"/>
            <a:ext cx="1824937" cy="559868"/>
          </a:xfrm>
          <a:prstGeom prst="rect">
            <a:avLst/>
          </a:prstGeom>
          <a:noFill/>
          <a:ln>
            <a:noFill/>
          </a:ln>
        </p:spPr>
      </p:pic>
      <p:sp>
        <p:nvSpPr>
          <p:cNvPr id="76" name="Google Shape;76;p3"/>
          <p:cNvSpPr txBox="1"/>
          <p:nvPr/>
        </p:nvSpPr>
        <p:spPr>
          <a:xfrm>
            <a:off x="779228" y="1385302"/>
            <a:ext cx="7580018" cy="3416400"/>
          </a:xfrm>
          <a:prstGeom prst="rect">
            <a:avLst/>
          </a:prstGeom>
          <a:noFill/>
          <a:ln>
            <a:noFill/>
          </a:ln>
        </p:spPr>
        <p:txBody>
          <a:bodyPr spcFirstLastPara="1" wrap="square" lIns="91425" tIns="91425" rIns="91425" bIns="91425" anchor="t" anchorCtr="0">
            <a:normAutofit/>
          </a:bodyPr>
          <a:lstStyle/>
          <a:p>
            <a:pPr marL="457200" marR="0" lvl="0" indent="-342900" algn="l" rtl="0">
              <a:lnSpc>
                <a:spcPct val="100000"/>
              </a:lnSpc>
              <a:spcBef>
                <a:spcPts val="0"/>
              </a:spcBef>
              <a:spcAft>
                <a:spcPts val="0"/>
              </a:spcAft>
              <a:buClr>
                <a:srgbClr val="000000"/>
              </a:buClr>
              <a:buSzPts val="1800"/>
              <a:buFont typeface="Arial"/>
              <a:buChar char="●"/>
            </a:pPr>
            <a:r>
              <a:rPr lang="en-US" sz="2400" b="0" i="0" u="none" strike="noStrike" cap="none">
                <a:solidFill>
                  <a:srgbClr val="000000"/>
                </a:solidFill>
                <a:latin typeface="Calibri"/>
                <a:ea typeface="Calibri"/>
                <a:cs typeface="Calibri"/>
                <a:sym typeface="Calibri"/>
              </a:rPr>
              <a:t>Blended approach using the materials and videos included in the </a:t>
            </a:r>
            <a:r>
              <a:rPr lang="en-US" sz="2400" b="0" i="0" u="sng" strike="noStrike" cap="none">
                <a:solidFill>
                  <a:schemeClr val="hlink"/>
                </a:solidFill>
                <a:latin typeface="Calibri"/>
                <a:ea typeface="Calibri"/>
                <a:cs typeface="Calibri"/>
                <a:sym typeface="Calibri"/>
              </a:rPr>
              <a:t>Art Lessons</a:t>
            </a:r>
            <a:r>
              <a:rPr lang="en-US" sz="2400" b="0" i="0" u="none" strike="noStrike" cap="none">
                <a:solidFill>
                  <a:schemeClr val="hlink"/>
                </a:solidFill>
                <a:latin typeface="Calibri"/>
                <a:ea typeface="Calibri"/>
                <a:cs typeface="Calibri"/>
                <a:sym typeface="Calibri"/>
              </a:rPr>
              <a:t> </a:t>
            </a:r>
            <a:r>
              <a:rPr lang="en-US" sz="2400" b="0" i="0" u="none" strike="noStrike" cap="none">
                <a:solidFill>
                  <a:schemeClr val="dk2"/>
                </a:solidFill>
                <a:latin typeface="Calibri"/>
                <a:ea typeface="Calibri"/>
                <a:cs typeface="Calibri"/>
                <a:sym typeface="Calibri"/>
              </a:rPr>
              <a:t>provided </a:t>
            </a:r>
            <a:r>
              <a:rPr lang="en-US" sz="2400" b="0" i="0" u="none" strike="noStrike" cap="none">
                <a:solidFill>
                  <a:srgbClr val="000000"/>
                </a:solidFill>
                <a:latin typeface="Calibri"/>
                <a:ea typeface="Calibri"/>
                <a:cs typeface="Calibri"/>
                <a:sym typeface="Calibri"/>
              </a:rPr>
              <a:t>by NY State ME</a:t>
            </a:r>
            <a:r>
              <a:rPr lang="en-US" sz="2400">
                <a:latin typeface="Calibri"/>
                <a:ea typeface="Calibri"/>
                <a:cs typeface="Calibri"/>
                <a:sym typeface="Calibri"/>
              </a:rPr>
              <a:t>P</a:t>
            </a:r>
            <a:r>
              <a:rPr lang="en-US" sz="2400" b="0" i="0" u="none" strike="noStrike" cap="none">
                <a:solidFill>
                  <a:srgbClr val="000000"/>
                </a:solidFill>
                <a:latin typeface="Calibri"/>
                <a:ea typeface="Calibri"/>
                <a:cs typeface="Calibri"/>
                <a:sym typeface="Calibri"/>
              </a:rPr>
              <a:t> </a:t>
            </a:r>
            <a:endParaRPr/>
          </a:p>
          <a:p>
            <a:pPr marL="457200" marR="0" lvl="0" indent="-342900" algn="l" rtl="0">
              <a:lnSpc>
                <a:spcPct val="100000"/>
              </a:lnSpc>
              <a:spcBef>
                <a:spcPts val="1200"/>
              </a:spcBef>
              <a:spcAft>
                <a:spcPts val="0"/>
              </a:spcAft>
              <a:buClr>
                <a:srgbClr val="000000"/>
              </a:buClr>
              <a:buSzPts val="1800"/>
              <a:buFont typeface="Arial"/>
              <a:buChar char="●"/>
            </a:pPr>
            <a:r>
              <a:rPr lang="en-US" sz="2400" b="0" i="0" u="none" strike="noStrike" cap="none">
                <a:solidFill>
                  <a:srgbClr val="000000"/>
                </a:solidFill>
                <a:latin typeface="Calibri"/>
                <a:ea typeface="Calibri"/>
                <a:cs typeface="Calibri"/>
                <a:sym typeface="Calibri"/>
              </a:rPr>
              <a:t>Using adapted techniques from the </a:t>
            </a:r>
            <a:r>
              <a:rPr lang="en-US" sz="2400" b="0" i="0" u="sng" strike="noStrike" cap="none">
                <a:solidFill>
                  <a:schemeClr val="hlink"/>
                </a:solidFill>
                <a:latin typeface="Calibri"/>
                <a:ea typeface="Calibri"/>
                <a:cs typeface="Calibri"/>
                <a:sym typeface="Calibri"/>
                <a:hlinkClick r:id="rId4"/>
              </a:rPr>
              <a:t>Language Experience Approach</a:t>
            </a:r>
            <a:r>
              <a:rPr lang="en-US" sz="2400" b="0" i="0" u="none" strike="noStrike" cap="none">
                <a:solidFill>
                  <a:srgbClr val="000000"/>
                </a:solidFill>
                <a:latin typeface="Calibri"/>
                <a:ea typeface="Calibri"/>
                <a:cs typeface="Calibri"/>
                <a:sym typeface="Calibri"/>
              </a:rPr>
              <a:t> (LEA)</a:t>
            </a:r>
            <a:endParaRPr/>
          </a:p>
          <a:p>
            <a:pPr marL="457200" marR="0" lvl="0" indent="-342900" algn="l" rtl="0">
              <a:lnSpc>
                <a:spcPct val="100000"/>
              </a:lnSpc>
              <a:spcBef>
                <a:spcPts val="1200"/>
              </a:spcBef>
              <a:spcAft>
                <a:spcPts val="0"/>
              </a:spcAft>
              <a:buClr>
                <a:srgbClr val="000000"/>
              </a:buClr>
              <a:buSzPts val="1800"/>
              <a:buFont typeface="Arial"/>
              <a:buChar char="●"/>
            </a:pPr>
            <a:r>
              <a:rPr lang="en-US" sz="2400" b="0" i="0" u="none" strike="noStrike" cap="none">
                <a:solidFill>
                  <a:srgbClr val="000000"/>
                </a:solidFill>
                <a:latin typeface="Calibri"/>
                <a:ea typeface="Calibri"/>
                <a:cs typeface="Calibri"/>
                <a:sym typeface="Calibri"/>
              </a:rPr>
              <a:t>Providing supplies needed to complete lessons and expand learning</a:t>
            </a:r>
            <a:endParaRPr/>
          </a:p>
          <a:p>
            <a:pPr marL="0" marR="0" lvl="0" indent="0" algn="l" rtl="0">
              <a:lnSpc>
                <a:spcPct val="100000"/>
              </a:lnSpc>
              <a:spcBef>
                <a:spcPts val="1200"/>
              </a:spcBef>
              <a:spcAft>
                <a:spcPts val="120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4"/>
          <p:cNvSpPr txBox="1"/>
          <p:nvPr/>
        </p:nvSpPr>
        <p:spPr>
          <a:xfrm>
            <a:off x="437322" y="289686"/>
            <a:ext cx="8333960" cy="561662"/>
          </a:xfrm>
          <a:prstGeom prst="rect">
            <a:avLst/>
          </a:prstGeom>
          <a:noFill/>
          <a:ln>
            <a:noFill/>
          </a:ln>
        </p:spPr>
        <p:txBody>
          <a:bodyPr spcFirstLastPara="1" wrap="square" lIns="68550" tIns="34275" rIns="68550" bIns="34275" anchor="t" anchorCtr="0">
            <a:spAutoFit/>
          </a:bodyPr>
          <a:lstStyle/>
          <a:p>
            <a:pPr marL="0" marR="0" lvl="0" indent="0" algn="r" rtl="0">
              <a:lnSpc>
                <a:spcPct val="100000"/>
              </a:lnSpc>
              <a:spcBef>
                <a:spcPts val="0"/>
              </a:spcBef>
              <a:spcAft>
                <a:spcPts val="0"/>
              </a:spcAft>
              <a:buNone/>
            </a:pPr>
            <a:r>
              <a:rPr lang="en-US" sz="3200" b="0" i="0" u="none" strike="noStrike" cap="none">
                <a:solidFill>
                  <a:srgbClr val="000000"/>
                </a:solidFill>
                <a:latin typeface="Calibri"/>
                <a:ea typeface="Calibri"/>
                <a:cs typeface="Calibri"/>
                <a:sym typeface="Calibri"/>
              </a:rPr>
              <a:t>Hybrid Approach using Art Workshops</a:t>
            </a:r>
            <a:endParaRPr sz="3200" b="0" i="0" u="none" strike="noStrike" cap="none">
              <a:solidFill>
                <a:srgbClr val="000000"/>
              </a:solidFill>
              <a:latin typeface="Calibri"/>
              <a:ea typeface="Calibri"/>
              <a:cs typeface="Calibri"/>
              <a:sym typeface="Calibri"/>
            </a:endParaRPr>
          </a:p>
        </p:txBody>
      </p:sp>
      <p:sp>
        <p:nvSpPr>
          <p:cNvPr id="83" name="Google Shape;83;p4"/>
          <p:cNvSpPr txBox="1"/>
          <p:nvPr/>
        </p:nvSpPr>
        <p:spPr>
          <a:xfrm>
            <a:off x="365263" y="4686301"/>
            <a:ext cx="8542683" cy="230802"/>
          </a:xfrm>
          <a:prstGeom prst="rect">
            <a:avLst/>
          </a:prstGeom>
          <a:solidFill>
            <a:srgbClr val="009051"/>
          </a:solidFill>
          <a:ln w="25400" cap="flat" cmpd="sng">
            <a:solidFill>
              <a:schemeClr val="accent3"/>
            </a:solidFill>
            <a:prstDash val="solid"/>
            <a:round/>
            <a:headEnd type="none" w="sm" len="sm"/>
            <a:tailEnd type="none" w="sm" len="sm"/>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1050" b="0" i="0" u="none" strike="noStrike" cap="none" dirty="0">
                <a:solidFill>
                  <a:srgbClr val="FFFFFF"/>
                </a:solidFill>
                <a:latin typeface="Arial"/>
                <a:ea typeface="Arial"/>
                <a:cs typeface="Arial"/>
                <a:sym typeface="Arial"/>
              </a:rPr>
              <a:t>www.osyconsortiu</a:t>
            </a:r>
            <a:r>
              <a:rPr lang="en-US" sz="1050" dirty="0">
                <a:solidFill>
                  <a:srgbClr val="FFFFFF"/>
                </a:solidFill>
              </a:rPr>
              <a:t>m.org</a:t>
            </a:r>
            <a:endParaRPr lang="en-US" sz="1050" b="0" i="0" u="none" strike="noStrike" cap="none" dirty="0">
              <a:solidFill>
                <a:srgbClr val="000000"/>
              </a:solidFill>
              <a:latin typeface="Arial"/>
              <a:ea typeface="Arial"/>
              <a:cs typeface="Arial"/>
              <a:sym typeface="Arial"/>
            </a:endParaRPr>
          </a:p>
        </p:txBody>
      </p:sp>
      <p:cxnSp>
        <p:nvCxnSpPr>
          <p:cNvPr id="84" name="Google Shape;84;p4"/>
          <p:cNvCxnSpPr/>
          <p:nvPr/>
        </p:nvCxnSpPr>
        <p:spPr>
          <a:xfrm>
            <a:off x="365263" y="924445"/>
            <a:ext cx="8341415" cy="0"/>
          </a:xfrm>
          <a:prstGeom prst="straightConnector1">
            <a:avLst/>
          </a:prstGeom>
          <a:noFill/>
          <a:ln w="38100" cap="flat" cmpd="sng">
            <a:solidFill>
              <a:srgbClr val="009051"/>
            </a:solidFill>
            <a:prstDash val="solid"/>
            <a:round/>
            <a:headEnd type="none" w="sm" len="sm"/>
            <a:tailEnd type="none" w="sm" len="sm"/>
          </a:ln>
          <a:effectLst>
            <a:outerShdw blurRad="40000" dist="23000" dir="5400000" rotWithShape="0">
              <a:srgbClr val="000000">
                <a:alpha val="34509"/>
              </a:srgbClr>
            </a:outerShdw>
          </a:effectLst>
        </p:spPr>
      </p:cxnSp>
      <p:pic>
        <p:nvPicPr>
          <p:cNvPr id="85" name="Google Shape;85;p4" descr="A picture containing drawing&#10;&#10;Description automatically generated"/>
          <p:cNvPicPr preferRelativeResize="0"/>
          <p:nvPr/>
        </p:nvPicPr>
        <p:blipFill rotWithShape="1">
          <a:blip r:embed="rId3">
            <a:alphaModFix/>
          </a:blip>
          <a:srcRect/>
          <a:stretch/>
        </p:blipFill>
        <p:spPr>
          <a:xfrm>
            <a:off x="372718" y="260903"/>
            <a:ext cx="1824937" cy="559868"/>
          </a:xfrm>
          <a:prstGeom prst="rect">
            <a:avLst/>
          </a:prstGeom>
          <a:noFill/>
          <a:ln>
            <a:noFill/>
          </a:ln>
        </p:spPr>
      </p:pic>
      <p:sp>
        <p:nvSpPr>
          <p:cNvPr id="86" name="Google Shape;86;p4"/>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marR="0" lvl="0" indent="-342900" algn="l" rtl="0">
              <a:lnSpc>
                <a:spcPct val="100000"/>
              </a:lnSpc>
              <a:spcBef>
                <a:spcPts val="0"/>
              </a:spcBef>
              <a:spcAft>
                <a:spcPts val="0"/>
              </a:spcAft>
              <a:buClr>
                <a:srgbClr val="000000"/>
              </a:buClr>
              <a:buSzPts val="1800"/>
              <a:buFont typeface="Arial"/>
              <a:buAutoNum type="arabicPeriod"/>
            </a:pPr>
            <a:r>
              <a:rPr lang="en-US" sz="2200" b="0" i="0" u="none" strike="noStrike" cap="none">
                <a:solidFill>
                  <a:srgbClr val="000000"/>
                </a:solidFill>
                <a:latin typeface="Calibri"/>
                <a:ea typeface="Calibri"/>
                <a:cs typeface="Calibri"/>
                <a:sym typeface="Calibri"/>
              </a:rPr>
              <a:t>Decide on </a:t>
            </a:r>
            <a:r>
              <a:rPr lang="en-US" sz="2200" b="0" i="0" u="sng" strike="noStrike" cap="none">
                <a:solidFill>
                  <a:schemeClr val="hlink"/>
                </a:solidFill>
                <a:latin typeface="Calibri"/>
                <a:ea typeface="Calibri"/>
                <a:cs typeface="Calibri"/>
                <a:sym typeface="Calibri"/>
                <a:hlinkClick r:id="rId4"/>
              </a:rPr>
              <a:t>Art Lesson</a:t>
            </a:r>
            <a:r>
              <a:rPr lang="en-US" sz="2200" b="0" i="0" u="none" strike="noStrike" cap="none">
                <a:solidFill>
                  <a:srgbClr val="000000"/>
                </a:solidFill>
                <a:latin typeface="Calibri"/>
                <a:ea typeface="Calibri"/>
                <a:cs typeface="Calibri"/>
                <a:sym typeface="Calibri"/>
              </a:rPr>
              <a:t> to use with learner.</a:t>
            </a:r>
            <a:endParaRPr/>
          </a:p>
          <a:p>
            <a:pPr marL="457200" marR="0" lvl="0" indent="-342900" algn="l" rtl="0">
              <a:lnSpc>
                <a:spcPct val="100000"/>
              </a:lnSpc>
              <a:spcBef>
                <a:spcPts val="0"/>
              </a:spcBef>
              <a:spcAft>
                <a:spcPts val="0"/>
              </a:spcAft>
              <a:buClr>
                <a:srgbClr val="000000"/>
              </a:buClr>
              <a:buSzPts val="1800"/>
              <a:buFont typeface="Arial"/>
              <a:buAutoNum type="arabicPeriod"/>
            </a:pPr>
            <a:r>
              <a:rPr lang="en-US" sz="2200" b="0" i="0" u="none" strike="noStrike" cap="none">
                <a:solidFill>
                  <a:srgbClr val="000000"/>
                </a:solidFill>
                <a:latin typeface="Calibri"/>
                <a:ea typeface="Calibri"/>
                <a:cs typeface="Calibri"/>
                <a:sym typeface="Calibri"/>
              </a:rPr>
              <a:t>Set date for lesson with learner.</a:t>
            </a:r>
            <a:endParaRPr/>
          </a:p>
          <a:p>
            <a:pPr marL="457200" marR="0" lvl="0" indent="-342900" algn="l" rtl="0">
              <a:lnSpc>
                <a:spcPct val="100000"/>
              </a:lnSpc>
              <a:spcBef>
                <a:spcPts val="0"/>
              </a:spcBef>
              <a:spcAft>
                <a:spcPts val="0"/>
              </a:spcAft>
              <a:buClr>
                <a:srgbClr val="000000"/>
              </a:buClr>
              <a:buSzPts val="1800"/>
              <a:buFont typeface="Arial"/>
              <a:buAutoNum type="arabicPeriod"/>
            </a:pPr>
            <a:r>
              <a:rPr lang="en-US" sz="2200" b="0" i="0" u="none" strike="noStrike" cap="none">
                <a:solidFill>
                  <a:srgbClr val="000000"/>
                </a:solidFill>
                <a:latin typeface="Calibri"/>
                <a:ea typeface="Calibri"/>
                <a:cs typeface="Calibri"/>
                <a:sym typeface="Calibri"/>
              </a:rPr>
              <a:t>Gather supplies and deliver/mail to learners (consider printing resources to go with each lesson - Visual Guides included as resources).</a:t>
            </a:r>
            <a:endParaRPr/>
          </a:p>
          <a:p>
            <a:pPr marL="457200" marR="0" lvl="0" indent="-342900" algn="l" rtl="0">
              <a:lnSpc>
                <a:spcPct val="100000"/>
              </a:lnSpc>
              <a:spcBef>
                <a:spcPts val="0"/>
              </a:spcBef>
              <a:spcAft>
                <a:spcPts val="0"/>
              </a:spcAft>
              <a:buClr>
                <a:srgbClr val="000000"/>
              </a:buClr>
              <a:buSzPts val="1800"/>
              <a:buFont typeface="Arial"/>
              <a:buAutoNum type="arabicPeriod"/>
            </a:pPr>
            <a:r>
              <a:rPr lang="en-US" sz="2200" b="0" i="0" u="none" strike="noStrike" cap="none">
                <a:solidFill>
                  <a:srgbClr val="000000"/>
                </a:solidFill>
                <a:latin typeface="Calibri"/>
                <a:ea typeface="Calibri"/>
                <a:cs typeface="Calibri"/>
                <a:sym typeface="Calibri"/>
              </a:rPr>
              <a:t>Send virtual resources (each art lesson has videos that can be shared with learners in English and Spanish).</a:t>
            </a:r>
            <a:endParaRPr/>
          </a:p>
          <a:p>
            <a:pPr marL="457200" marR="0" lvl="0" indent="-342900" algn="l" rtl="0">
              <a:lnSpc>
                <a:spcPct val="100000"/>
              </a:lnSpc>
              <a:spcBef>
                <a:spcPts val="0"/>
              </a:spcBef>
              <a:spcAft>
                <a:spcPts val="0"/>
              </a:spcAft>
              <a:buClr>
                <a:srgbClr val="000000"/>
              </a:buClr>
              <a:buSzPts val="1800"/>
              <a:buFont typeface="Arial"/>
              <a:buAutoNum type="arabicPeriod"/>
            </a:pPr>
            <a:r>
              <a:rPr lang="en-US" sz="2200" b="0" i="0" u="none" strike="noStrike" cap="none">
                <a:solidFill>
                  <a:srgbClr val="000000"/>
                </a:solidFill>
                <a:latin typeface="Calibri"/>
                <a:ea typeface="Calibri"/>
                <a:cs typeface="Calibri"/>
                <a:sym typeface="Calibri"/>
              </a:rPr>
              <a:t>Consider preparing an example to show learner of each art project.</a:t>
            </a:r>
            <a:endParaRPr/>
          </a:p>
          <a:p>
            <a:pPr marL="457200" marR="0" lvl="0" indent="-342900" algn="l" rtl="0">
              <a:lnSpc>
                <a:spcPct val="100000"/>
              </a:lnSpc>
              <a:spcBef>
                <a:spcPts val="0"/>
              </a:spcBef>
              <a:spcAft>
                <a:spcPts val="0"/>
              </a:spcAft>
              <a:buClr>
                <a:srgbClr val="000000"/>
              </a:buClr>
              <a:buSzPts val="1800"/>
              <a:buFont typeface="Arial"/>
              <a:buAutoNum type="arabicPeriod"/>
            </a:pPr>
            <a:r>
              <a:rPr lang="en-US" sz="2200" b="0" i="0" u="none" strike="noStrike" cap="none">
                <a:solidFill>
                  <a:srgbClr val="000000"/>
                </a:solidFill>
                <a:latin typeface="Calibri"/>
                <a:ea typeface="Calibri"/>
                <a:cs typeface="Calibri"/>
                <a:sym typeface="Calibri"/>
              </a:rPr>
              <a:t>Prepare how you will deliver the lesson – video-enabled app.</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5"/>
          <p:cNvSpPr txBox="1"/>
          <p:nvPr/>
        </p:nvSpPr>
        <p:spPr>
          <a:xfrm>
            <a:off x="437322" y="289686"/>
            <a:ext cx="8333960" cy="561662"/>
          </a:xfrm>
          <a:prstGeom prst="rect">
            <a:avLst/>
          </a:prstGeom>
          <a:noFill/>
          <a:ln>
            <a:noFill/>
          </a:ln>
        </p:spPr>
        <p:txBody>
          <a:bodyPr spcFirstLastPara="1" wrap="square" lIns="68550" tIns="34275" rIns="68550" bIns="34275" anchor="t" anchorCtr="0">
            <a:spAutoFit/>
          </a:bodyPr>
          <a:lstStyle/>
          <a:p>
            <a:pPr marL="0" marR="0" lvl="0" indent="0" algn="r" rtl="0">
              <a:lnSpc>
                <a:spcPct val="100000"/>
              </a:lnSpc>
              <a:spcBef>
                <a:spcPts val="0"/>
              </a:spcBef>
              <a:spcAft>
                <a:spcPts val="0"/>
              </a:spcAft>
              <a:buNone/>
            </a:pPr>
            <a:r>
              <a:rPr lang="en-US" sz="3200" b="0" i="0" u="none" strike="noStrike" cap="none">
                <a:solidFill>
                  <a:srgbClr val="000000"/>
                </a:solidFill>
                <a:latin typeface="Calibri"/>
                <a:ea typeface="Calibri"/>
                <a:cs typeface="Calibri"/>
                <a:sym typeface="Calibri"/>
              </a:rPr>
              <a:t>Examples of Art Project - Book Binding</a:t>
            </a:r>
            <a:endParaRPr sz="3200" b="0" i="0" u="none" strike="noStrike" cap="none">
              <a:solidFill>
                <a:srgbClr val="000000"/>
              </a:solidFill>
              <a:latin typeface="Calibri"/>
              <a:ea typeface="Calibri"/>
              <a:cs typeface="Calibri"/>
              <a:sym typeface="Calibri"/>
            </a:endParaRPr>
          </a:p>
        </p:txBody>
      </p:sp>
      <p:sp>
        <p:nvSpPr>
          <p:cNvPr id="93" name="Google Shape;93;p5"/>
          <p:cNvSpPr txBox="1"/>
          <p:nvPr/>
        </p:nvSpPr>
        <p:spPr>
          <a:xfrm>
            <a:off x="365263" y="4686301"/>
            <a:ext cx="8542683" cy="230802"/>
          </a:xfrm>
          <a:prstGeom prst="rect">
            <a:avLst/>
          </a:prstGeom>
          <a:solidFill>
            <a:srgbClr val="009051"/>
          </a:solidFill>
          <a:ln w="25400" cap="flat" cmpd="sng">
            <a:solidFill>
              <a:schemeClr val="accent3"/>
            </a:solidFill>
            <a:prstDash val="solid"/>
            <a:round/>
            <a:headEnd type="none" w="sm" len="sm"/>
            <a:tailEnd type="none" w="sm" len="sm"/>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1050" b="0" i="0" u="none" strike="noStrike" cap="none" dirty="0">
                <a:solidFill>
                  <a:srgbClr val="FFFFFF"/>
                </a:solidFill>
                <a:latin typeface="Arial"/>
                <a:ea typeface="Arial"/>
                <a:cs typeface="Arial"/>
                <a:sym typeface="Arial"/>
              </a:rPr>
              <a:t>www.osyconsortiu</a:t>
            </a:r>
            <a:r>
              <a:rPr lang="en-US" sz="1050" dirty="0">
                <a:solidFill>
                  <a:srgbClr val="FFFFFF"/>
                </a:solidFill>
              </a:rPr>
              <a:t>m.org</a:t>
            </a:r>
            <a:endParaRPr lang="en-US" sz="1050" b="0" i="0" u="none" strike="noStrike" cap="none" dirty="0">
              <a:solidFill>
                <a:srgbClr val="000000"/>
              </a:solidFill>
              <a:latin typeface="Arial"/>
              <a:ea typeface="Arial"/>
              <a:cs typeface="Arial"/>
              <a:sym typeface="Arial"/>
            </a:endParaRPr>
          </a:p>
        </p:txBody>
      </p:sp>
      <p:cxnSp>
        <p:nvCxnSpPr>
          <p:cNvPr id="94" name="Google Shape;94;p5"/>
          <p:cNvCxnSpPr/>
          <p:nvPr/>
        </p:nvCxnSpPr>
        <p:spPr>
          <a:xfrm>
            <a:off x="365263" y="924445"/>
            <a:ext cx="8341415" cy="0"/>
          </a:xfrm>
          <a:prstGeom prst="straightConnector1">
            <a:avLst/>
          </a:prstGeom>
          <a:noFill/>
          <a:ln w="38100" cap="flat" cmpd="sng">
            <a:solidFill>
              <a:srgbClr val="009051"/>
            </a:solidFill>
            <a:prstDash val="solid"/>
            <a:round/>
            <a:headEnd type="none" w="sm" len="sm"/>
            <a:tailEnd type="none" w="sm" len="sm"/>
          </a:ln>
          <a:effectLst>
            <a:outerShdw blurRad="40000" dist="23000" dir="5400000" rotWithShape="0">
              <a:srgbClr val="000000">
                <a:alpha val="34509"/>
              </a:srgbClr>
            </a:outerShdw>
          </a:effectLst>
        </p:spPr>
      </p:cxnSp>
      <p:pic>
        <p:nvPicPr>
          <p:cNvPr id="95" name="Google Shape;95;p5" descr="A picture containing drawing&#10;&#10;Description automatically generated"/>
          <p:cNvPicPr preferRelativeResize="0"/>
          <p:nvPr/>
        </p:nvPicPr>
        <p:blipFill rotWithShape="1">
          <a:blip r:embed="rId3">
            <a:alphaModFix/>
          </a:blip>
          <a:srcRect/>
          <a:stretch/>
        </p:blipFill>
        <p:spPr>
          <a:xfrm>
            <a:off x="372718" y="260903"/>
            <a:ext cx="1824937" cy="559868"/>
          </a:xfrm>
          <a:prstGeom prst="rect">
            <a:avLst/>
          </a:prstGeom>
          <a:noFill/>
          <a:ln>
            <a:noFill/>
          </a:ln>
        </p:spPr>
      </p:pic>
      <p:pic>
        <p:nvPicPr>
          <p:cNvPr id="96" name="Google Shape;96;p5"/>
          <p:cNvPicPr preferRelativeResize="0"/>
          <p:nvPr/>
        </p:nvPicPr>
        <p:blipFill rotWithShape="1">
          <a:blip r:embed="rId4">
            <a:alphaModFix/>
          </a:blip>
          <a:srcRect/>
          <a:stretch/>
        </p:blipFill>
        <p:spPr>
          <a:xfrm>
            <a:off x="1194525" y="1152475"/>
            <a:ext cx="2480550" cy="3416402"/>
          </a:xfrm>
          <a:prstGeom prst="rect">
            <a:avLst/>
          </a:prstGeom>
          <a:noFill/>
          <a:ln>
            <a:noFill/>
          </a:ln>
        </p:spPr>
      </p:pic>
      <p:pic>
        <p:nvPicPr>
          <p:cNvPr id="97" name="Google Shape;97;p5"/>
          <p:cNvPicPr preferRelativeResize="0"/>
          <p:nvPr/>
        </p:nvPicPr>
        <p:blipFill rotWithShape="1">
          <a:blip r:embed="rId5">
            <a:alphaModFix/>
          </a:blip>
          <a:srcRect/>
          <a:stretch/>
        </p:blipFill>
        <p:spPr>
          <a:xfrm>
            <a:off x="4142160" y="1295251"/>
            <a:ext cx="4075856" cy="313084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6"/>
          <p:cNvSpPr txBox="1"/>
          <p:nvPr/>
        </p:nvSpPr>
        <p:spPr>
          <a:xfrm>
            <a:off x="437322" y="289686"/>
            <a:ext cx="8333960" cy="561662"/>
          </a:xfrm>
          <a:prstGeom prst="rect">
            <a:avLst/>
          </a:prstGeom>
          <a:noFill/>
          <a:ln>
            <a:noFill/>
          </a:ln>
        </p:spPr>
        <p:txBody>
          <a:bodyPr spcFirstLastPara="1" wrap="square" lIns="68550" tIns="34275" rIns="68550" bIns="34275" anchor="t" anchorCtr="0">
            <a:spAutoFit/>
          </a:bodyPr>
          <a:lstStyle/>
          <a:p>
            <a:pPr marL="0" marR="0" lvl="0" indent="0" algn="r" rtl="0">
              <a:lnSpc>
                <a:spcPct val="100000"/>
              </a:lnSpc>
              <a:spcBef>
                <a:spcPts val="0"/>
              </a:spcBef>
              <a:spcAft>
                <a:spcPts val="0"/>
              </a:spcAft>
              <a:buNone/>
            </a:pPr>
            <a:r>
              <a:rPr lang="en-US" sz="3200" b="0" i="0" u="none" strike="noStrike" cap="none">
                <a:solidFill>
                  <a:srgbClr val="000000"/>
                </a:solidFill>
                <a:latin typeface="Calibri"/>
                <a:ea typeface="Calibri"/>
                <a:cs typeface="Calibri"/>
                <a:sym typeface="Calibri"/>
              </a:rPr>
              <a:t>Examples of Art Project - Book Binding</a:t>
            </a:r>
            <a:endParaRPr sz="3200" b="0" i="0" u="none" strike="noStrike" cap="none">
              <a:solidFill>
                <a:srgbClr val="000000"/>
              </a:solidFill>
              <a:latin typeface="Calibri"/>
              <a:ea typeface="Calibri"/>
              <a:cs typeface="Calibri"/>
              <a:sym typeface="Calibri"/>
            </a:endParaRPr>
          </a:p>
        </p:txBody>
      </p:sp>
      <p:sp>
        <p:nvSpPr>
          <p:cNvPr id="104" name="Google Shape;104;p6"/>
          <p:cNvSpPr txBox="1"/>
          <p:nvPr/>
        </p:nvSpPr>
        <p:spPr>
          <a:xfrm>
            <a:off x="365263" y="4686301"/>
            <a:ext cx="8542683" cy="230802"/>
          </a:xfrm>
          <a:prstGeom prst="rect">
            <a:avLst/>
          </a:prstGeom>
          <a:solidFill>
            <a:srgbClr val="009051"/>
          </a:solidFill>
          <a:ln w="25400" cap="flat" cmpd="sng">
            <a:solidFill>
              <a:schemeClr val="accent3"/>
            </a:solidFill>
            <a:prstDash val="solid"/>
            <a:round/>
            <a:headEnd type="none" w="sm" len="sm"/>
            <a:tailEnd type="none" w="sm" len="sm"/>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1050" b="0" i="0" u="none" strike="noStrike" cap="none" dirty="0">
                <a:solidFill>
                  <a:srgbClr val="FFFFFF"/>
                </a:solidFill>
                <a:latin typeface="Arial"/>
                <a:ea typeface="Arial"/>
                <a:cs typeface="Arial"/>
                <a:sym typeface="Arial"/>
              </a:rPr>
              <a:t>www.osyconsortiu</a:t>
            </a:r>
            <a:r>
              <a:rPr lang="en-US" sz="1050" dirty="0">
                <a:solidFill>
                  <a:srgbClr val="FFFFFF"/>
                </a:solidFill>
              </a:rPr>
              <a:t>m.org</a:t>
            </a:r>
            <a:endParaRPr lang="en-US" sz="1050" b="0" i="0" u="none" strike="noStrike" cap="none" dirty="0">
              <a:solidFill>
                <a:srgbClr val="000000"/>
              </a:solidFill>
              <a:latin typeface="Arial"/>
              <a:ea typeface="Arial"/>
              <a:cs typeface="Arial"/>
              <a:sym typeface="Arial"/>
            </a:endParaRPr>
          </a:p>
        </p:txBody>
      </p:sp>
      <p:cxnSp>
        <p:nvCxnSpPr>
          <p:cNvPr id="105" name="Google Shape;105;p6"/>
          <p:cNvCxnSpPr/>
          <p:nvPr/>
        </p:nvCxnSpPr>
        <p:spPr>
          <a:xfrm>
            <a:off x="365263" y="924445"/>
            <a:ext cx="8341415" cy="0"/>
          </a:xfrm>
          <a:prstGeom prst="straightConnector1">
            <a:avLst/>
          </a:prstGeom>
          <a:noFill/>
          <a:ln w="38100" cap="flat" cmpd="sng">
            <a:solidFill>
              <a:srgbClr val="009051"/>
            </a:solidFill>
            <a:prstDash val="solid"/>
            <a:round/>
            <a:headEnd type="none" w="sm" len="sm"/>
            <a:tailEnd type="none" w="sm" len="sm"/>
          </a:ln>
          <a:effectLst>
            <a:outerShdw blurRad="40000" dist="23000" dir="5400000" rotWithShape="0">
              <a:srgbClr val="000000">
                <a:alpha val="34509"/>
              </a:srgbClr>
            </a:outerShdw>
          </a:effectLst>
        </p:spPr>
      </p:cxnSp>
      <p:pic>
        <p:nvPicPr>
          <p:cNvPr id="106" name="Google Shape;106;p6" descr="A picture containing drawing&#10;&#10;Description automatically generated"/>
          <p:cNvPicPr preferRelativeResize="0"/>
          <p:nvPr/>
        </p:nvPicPr>
        <p:blipFill rotWithShape="1">
          <a:blip r:embed="rId3">
            <a:alphaModFix/>
          </a:blip>
          <a:srcRect/>
          <a:stretch/>
        </p:blipFill>
        <p:spPr>
          <a:xfrm>
            <a:off x="372718" y="260903"/>
            <a:ext cx="1824937" cy="559868"/>
          </a:xfrm>
          <a:prstGeom prst="rect">
            <a:avLst/>
          </a:prstGeom>
          <a:noFill/>
          <a:ln>
            <a:noFill/>
          </a:ln>
        </p:spPr>
      </p:pic>
      <p:sp>
        <p:nvSpPr>
          <p:cNvPr id="107" name="Google Shape;107;p6"/>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marR="0" lvl="0" indent="-342900" algn="l" rtl="0">
              <a:lnSpc>
                <a:spcPct val="100000"/>
              </a:lnSpc>
              <a:spcBef>
                <a:spcPts val="0"/>
              </a:spcBef>
              <a:spcAft>
                <a:spcPts val="0"/>
              </a:spcAft>
              <a:buClr>
                <a:srgbClr val="000000"/>
              </a:buClr>
              <a:buSzPts val="1800"/>
              <a:buFont typeface="Arial"/>
              <a:buChar char="●"/>
            </a:pPr>
            <a:r>
              <a:rPr lang="en-US" sz="1600" b="0" i="0" u="sng" strike="noStrike" cap="none" dirty="0">
                <a:solidFill>
                  <a:schemeClr val="hlink"/>
                </a:solidFill>
                <a:latin typeface="Calibri"/>
                <a:ea typeface="Calibri"/>
                <a:cs typeface="Calibri"/>
                <a:sym typeface="Calibri"/>
                <a:hlinkClick r:id="rId4"/>
              </a:rPr>
              <a:t>https://www.nysmigrant.org/resources/library/artworkshops/bookbinding</a:t>
            </a:r>
            <a:endParaRPr sz="1600" b="0" i="0" u="none" strike="noStrike" cap="none" dirty="0">
              <a:solidFill>
                <a:srgbClr val="000000"/>
              </a:solidFill>
              <a:latin typeface="Calibri"/>
              <a:ea typeface="Calibri"/>
              <a:cs typeface="Calibri"/>
              <a:sym typeface="Calibri"/>
            </a:endParaRPr>
          </a:p>
          <a:p>
            <a:pPr marL="457200" marR="0" lvl="0" indent="-342900" algn="l" rtl="0">
              <a:lnSpc>
                <a:spcPct val="100000"/>
              </a:lnSpc>
              <a:spcBef>
                <a:spcPts val="0"/>
              </a:spcBef>
              <a:spcAft>
                <a:spcPts val="0"/>
              </a:spcAft>
              <a:buClr>
                <a:srgbClr val="000000"/>
              </a:buClr>
              <a:buSzPts val="1800"/>
              <a:buFont typeface="Arial"/>
              <a:buChar char="●"/>
            </a:pPr>
            <a:r>
              <a:rPr lang="en-US" sz="1600" b="0" i="0" u="none" strike="noStrike" cap="none" dirty="0">
                <a:solidFill>
                  <a:srgbClr val="000000"/>
                </a:solidFill>
                <a:latin typeface="Calibri"/>
                <a:ea typeface="Calibri"/>
                <a:cs typeface="Calibri"/>
                <a:sym typeface="Calibri"/>
              </a:rPr>
              <a:t>Supplies list </a:t>
            </a:r>
            <a:endParaRPr dirty="0"/>
          </a:p>
          <a:p>
            <a:pPr marL="914400" marR="0" lvl="1" indent="-301625" algn="l" rtl="0">
              <a:lnSpc>
                <a:spcPct val="100000"/>
              </a:lnSpc>
              <a:spcBef>
                <a:spcPts val="0"/>
              </a:spcBef>
              <a:spcAft>
                <a:spcPts val="0"/>
              </a:spcAft>
              <a:buClr>
                <a:srgbClr val="1E1E1E"/>
              </a:buClr>
              <a:buSzPts val="1150"/>
              <a:buFont typeface="Arial"/>
              <a:buChar char="○"/>
            </a:pPr>
            <a:r>
              <a:rPr lang="en-US" sz="1600" b="0" i="0" u="none" strike="noStrike" cap="none" dirty="0" err="1">
                <a:solidFill>
                  <a:srgbClr val="1E1E1E"/>
                </a:solidFill>
                <a:highlight>
                  <a:srgbClr val="FFFFFF"/>
                </a:highlight>
                <a:latin typeface="Calibri"/>
                <a:ea typeface="Calibri"/>
                <a:cs typeface="Calibri"/>
                <a:sym typeface="Calibri"/>
              </a:rPr>
              <a:t>Canson</a:t>
            </a:r>
            <a:r>
              <a:rPr lang="en-US" sz="1600" b="0" i="0" u="none" strike="noStrike" cap="none" dirty="0">
                <a:solidFill>
                  <a:srgbClr val="1E1E1E"/>
                </a:solidFill>
                <a:highlight>
                  <a:srgbClr val="FFFFFF"/>
                </a:highlight>
                <a:latin typeface="Calibri"/>
                <a:ea typeface="Calibri"/>
                <a:cs typeface="Calibri"/>
                <a:sym typeface="Calibri"/>
              </a:rPr>
              <a:t> "XL" Mixed Media paper:  11x14 or 18x24</a:t>
            </a:r>
            <a:endParaRPr dirty="0"/>
          </a:p>
          <a:p>
            <a:pPr marL="914400" marR="0" lvl="1" indent="-301625" algn="l" rtl="0">
              <a:lnSpc>
                <a:spcPct val="100000"/>
              </a:lnSpc>
              <a:spcBef>
                <a:spcPts val="0"/>
              </a:spcBef>
              <a:spcAft>
                <a:spcPts val="0"/>
              </a:spcAft>
              <a:buClr>
                <a:srgbClr val="1E1E1E"/>
              </a:buClr>
              <a:buSzPts val="1150"/>
              <a:buFont typeface="Arial"/>
              <a:buChar char="○"/>
            </a:pPr>
            <a:r>
              <a:rPr lang="en-US" sz="1600" b="0" i="0" u="none" strike="noStrike" cap="none" dirty="0">
                <a:solidFill>
                  <a:srgbClr val="1E1E1E"/>
                </a:solidFill>
                <a:highlight>
                  <a:srgbClr val="FFFFFF"/>
                </a:highlight>
                <a:latin typeface="Calibri"/>
                <a:ea typeface="Calibri"/>
                <a:cs typeface="Calibri"/>
                <a:sym typeface="Calibri"/>
              </a:rPr>
              <a:t>#2 pencil</a:t>
            </a:r>
            <a:endParaRPr dirty="0"/>
          </a:p>
          <a:p>
            <a:pPr marL="914400" marR="0" lvl="1" indent="-301625" algn="l" rtl="0">
              <a:lnSpc>
                <a:spcPct val="100000"/>
              </a:lnSpc>
              <a:spcBef>
                <a:spcPts val="0"/>
              </a:spcBef>
              <a:spcAft>
                <a:spcPts val="0"/>
              </a:spcAft>
              <a:buClr>
                <a:srgbClr val="1E1E1E"/>
              </a:buClr>
              <a:buSzPts val="1150"/>
              <a:buFont typeface="Arial"/>
              <a:buChar char="○"/>
            </a:pPr>
            <a:r>
              <a:rPr lang="en-US" sz="1600" b="0" i="0" u="none" strike="noStrike" cap="none" dirty="0">
                <a:solidFill>
                  <a:srgbClr val="1E1E1E"/>
                </a:solidFill>
                <a:highlight>
                  <a:srgbClr val="FFFFFF"/>
                </a:highlight>
                <a:latin typeface="Calibri"/>
                <a:ea typeface="Calibri"/>
                <a:cs typeface="Calibri"/>
                <a:sym typeface="Calibri"/>
              </a:rPr>
              <a:t>Yarn</a:t>
            </a:r>
            <a:endParaRPr dirty="0"/>
          </a:p>
          <a:p>
            <a:pPr marL="914400" marR="0" lvl="1" indent="-301625" algn="l" rtl="0">
              <a:lnSpc>
                <a:spcPct val="100000"/>
              </a:lnSpc>
              <a:spcBef>
                <a:spcPts val="0"/>
              </a:spcBef>
              <a:spcAft>
                <a:spcPts val="0"/>
              </a:spcAft>
              <a:buClr>
                <a:srgbClr val="1E1E1E"/>
              </a:buClr>
              <a:buSzPts val="1150"/>
              <a:buFont typeface="Arial"/>
              <a:buChar char="○"/>
            </a:pPr>
            <a:r>
              <a:rPr lang="en-US" sz="1600" b="0" i="0" u="none" strike="noStrike" cap="none" dirty="0">
                <a:solidFill>
                  <a:srgbClr val="1E1E1E"/>
                </a:solidFill>
                <a:highlight>
                  <a:srgbClr val="FFFFFF"/>
                </a:highlight>
                <a:latin typeface="Calibri"/>
                <a:ea typeface="Calibri"/>
                <a:cs typeface="Calibri"/>
                <a:sym typeface="Calibri"/>
              </a:rPr>
              <a:t>Colored pencils</a:t>
            </a:r>
            <a:endParaRPr dirty="0"/>
          </a:p>
          <a:p>
            <a:pPr marL="914400" marR="0" lvl="1" indent="-301625" algn="l" rtl="0">
              <a:lnSpc>
                <a:spcPct val="100000"/>
              </a:lnSpc>
              <a:spcBef>
                <a:spcPts val="0"/>
              </a:spcBef>
              <a:spcAft>
                <a:spcPts val="0"/>
              </a:spcAft>
              <a:buClr>
                <a:srgbClr val="1E1E1E"/>
              </a:buClr>
              <a:buSzPts val="1150"/>
              <a:buFont typeface="Arial"/>
              <a:buChar char="○"/>
            </a:pPr>
            <a:r>
              <a:rPr lang="en-US" sz="1600" b="0" i="0" u="none" strike="noStrike" cap="none" dirty="0">
                <a:solidFill>
                  <a:srgbClr val="1E1E1E"/>
                </a:solidFill>
                <a:highlight>
                  <a:srgbClr val="FFFFFF"/>
                </a:highlight>
                <a:latin typeface="Calibri"/>
                <a:ea typeface="Calibri"/>
                <a:cs typeface="Calibri"/>
                <a:sym typeface="Calibri"/>
              </a:rPr>
              <a:t>Scissors (optional)</a:t>
            </a:r>
            <a:endParaRPr dirty="0"/>
          </a:p>
          <a:p>
            <a:pPr marL="914400" marR="0" lvl="1" indent="-301625" algn="l" rtl="0">
              <a:lnSpc>
                <a:spcPct val="100000"/>
              </a:lnSpc>
              <a:spcBef>
                <a:spcPts val="0"/>
              </a:spcBef>
              <a:spcAft>
                <a:spcPts val="0"/>
              </a:spcAft>
              <a:buClr>
                <a:srgbClr val="1E1E1E"/>
              </a:buClr>
              <a:buSzPts val="1150"/>
              <a:buFont typeface="Arial"/>
              <a:buChar char="○"/>
            </a:pPr>
            <a:r>
              <a:rPr lang="en-US" sz="1600" b="0" i="0" u="none" strike="noStrike" cap="none" dirty="0">
                <a:solidFill>
                  <a:srgbClr val="1E1E1E"/>
                </a:solidFill>
                <a:highlight>
                  <a:srgbClr val="FFFFFF"/>
                </a:highlight>
                <a:latin typeface="Calibri"/>
                <a:ea typeface="Calibri"/>
                <a:cs typeface="Calibri"/>
                <a:sym typeface="Calibri"/>
              </a:rPr>
              <a:t>Scotch tape (optional)</a:t>
            </a:r>
            <a:endParaRPr dirty="0"/>
          </a:p>
          <a:p>
            <a:pPr marL="457200" marR="0" lvl="0" indent="-342900" algn="l" rtl="0">
              <a:lnSpc>
                <a:spcPct val="100000"/>
              </a:lnSpc>
              <a:spcBef>
                <a:spcPts val="0"/>
              </a:spcBef>
              <a:spcAft>
                <a:spcPts val="0"/>
              </a:spcAft>
              <a:buClr>
                <a:srgbClr val="000000"/>
              </a:buClr>
              <a:buSzPts val="1800"/>
              <a:buFont typeface="Arial"/>
              <a:buChar char="●"/>
            </a:pPr>
            <a:r>
              <a:rPr lang="en-US" sz="1600" b="0" i="0" u="none" strike="noStrike" cap="none" dirty="0">
                <a:solidFill>
                  <a:srgbClr val="000000"/>
                </a:solidFill>
                <a:latin typeface="Calibri"/>
                <a:ea typeface="Calibri"/>
                <a:cs typeface="Calibri"/>
                <a:sym typeface="Calibri"/>
              </a:rPr>
              <a:t>How to source supplies</a:t>
            </a:r>
            <a:endParaRPr dirty="0"/>
          </a:p>
          <a:p>
            <a:pPr marL="914400" marR="0" lvl="1" indent="-317500" algn="l" rtl="0">
              <a:lnSpc>
                <a:spcPct val="100000"/>
              </a:lnSpc>
              <a:spcBef>
                <a:spcPts val="0"/>
              </a:spcBef>
              <a:spcAft>
                <a:spcPts val="0"/>
              </a:spcAft>
              <a:buClr>
                <a:srgbClr val="000000"/>
              </a:buClr>
              <a:buSzPts val="1400"/>
              <a:buFont typeface="Arial"/>
              <a:buChar char="○"/>
            </a:pPr>
            <a:r>
              <a:rPr lang="en-US" sz="1600" b="0" i="0" u="none" strike="noStrike" cap="none" dirty="0">
                <a:solidFill>
                  <a:srgbClr val="000000"/>
                </a:solidFill>
                <a:latin typeface="Calibri"/>
                <a:ea typeface="Calibri"/>
                <a:cs typeface="Calibri"/>
                <a:sym typeface="Calibri"/>
              </a:rPr>
              <a:t>Dollar store- #2 pencil, colored pencils, yarn, scissors, tape</a:t>
            </a:r>
            <a:endParaRPr dirty="0"/>
          </a:p>
          <a:p>
            <a:pPr marL="914400" marR="0" lvl="1" indent="-317500" algn="l" rtl="0">
              <a:lnSpc>
                <a:spcPct val="100000"/>
              </a:lnSpc>
              <a:spcBef>
                <a:spcPts val="0"/>
              </a:spcBef>
              <a:spcAft>
                <a:spcPts val="0"/>
              </a:spcAft>
              <a:buClr>
                <a:srgbClr val="000000"/>
              </a:buClr>
              <a:buSzPts val="1400"/>
              <a:buFont typeface="Arial"/>
              <a:buChar char="○"/>
            </a:pPr>
            <a:r>
              <a:rPr lang="en-US" sz="1600" b="0" i="0" u="none" strike="noStrike" cap="none" dirty="0">
                <a:solidFill>
                  <a:srgbClr val="000000"/>
                </a:solidFill>
                <a:latin typeface="Calibri"/>
                <a:ea typeface="Calibri"/>
                <a:cs typeface="Calibri"/>
                <a:sym typeface="Calibri"/>
              </a:rPr>
              <a:t>Walmart- drawing paper, yarn </a:t>
            </a:r>
            <a:endParaRPr dirty="0"/>
          </a:p>
          <a:p>
            <a:pPr marL="457200" marR="0" lvl="0" indent="-342900" algn="l" rtl="0">
              <a:lnSpc>
                <a:spcPct val="100000"/>
              </a:lnSpc>
              <a:spcBef>
                <a:spcPts val="0"/>
              </a:spcBef>
              <a:spcAft>
                <a:spcPts val="0"/>
              </a:spcAft>
              <a:buClr>
                <a:srgbClr val="000000"/>
              </a:buClr>
              <a:buSzPts val="1800"/>
              <a:buFont typeface="Arial"/>
              <a:buChar char="●"/>
            </a:pPr>
            <a:r>
              <a:rPr lang="en-US" sz="1600" b="0" i="0" u="none" strike="noStrike" cap="none" dirty="0">
                <a:solidFill>
                  <a:srgbClr val="000000"/>
                </a:solidFill>
                <a:latin typeface="Calibri"/>
                <a:ea typeface="Calibri"/>
                <a:cs typeface="Calibri"/>
                <a:sym typeface="Calibri"/>
              </a:rPr>
              <a:t>Mailing/delivering supplies to OSY</a:t>
            </a:r>
            <a:endParaRPr dirty="0"/>
          </a:p>
          <a:p>
            <a:pPr marL="914400" marR="0" lvl="1" indent="-317500" algn="l" rtl="0">
              <a:lnSpc>
                <a:spcPct val="100000"/>
              </a:lnSpc>
              <a:spcBef>
                <a:spcPts val="0"/>
              </a:spcBef>
              <a:spcAft>
                <a:spcPts val="0"/>
              </a:spcAft>
              <a:buClr>
                <a:srgbClr val="000000"/>
              </a:buClr>
              <a:buSzPts val="1400"/>
              <a:buFont typeface="Arial"/>
              <a:buChar char="○"/>
            </a:pPr>
            <a:r>
              <a:rPr lang="en-US" sz="1600" b="0" i="0" u="none" strike="noStrike" cap="none" dirty="0">
                <a:solidFill>
                  <a:srgbClr val="000000"/>
                </a:solidFill>
                <a:latin typeface="Calibri"/>
                <a:ea typeface="Calibri"/>
                <a:cs typeface="Calibri"/>
                <a:sym typeface="Calibri"/>
              </a:rPr>
              <a:t>Manila envelopes or first class envelopes (free at US Post Office</a:t>
            </a:r>
            <a:r>
              <a:rPr lang="en-US" sz="1600" dirty="0">
                <a:latin typeface="Calibri"/>
                <a:ea typeface="Calibri"/>
                <a:cs typeface="Calibri"/>
                <a:sym typeface="Calibri"/>
              </a:rPr>
              <a:t>)</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7"/>
          <p:cNvSpPr txBox="1"/>
          <p:nvPr/>
        </p:nvSpPr>
        <p:spPr>
          <a:xfrm>
            <a:off x="437322" y="289686"/>
            <a:ext cx="8333960" cy="561662"/>
          </a:xfrm>
          <a:prstGeom prst="rect">
            <a:avLst/>
          </a:prstGeom>
          <a:noFill/>
          <a:ln>
            <a:noFill/>
          </a:ln>
        </p:spPr>
        <p:txBody>
          <a:bodyPr spcFirstLastPara="1" wrap="square" lIns="68550" tIns="34275" rIns="68550" bIns="34275" anchor="t" anchorCtr="0">
            <a:spAutoFit/>
          </a:bodyPr>
          <a:lstStyle/>
          <a:p>
            <a:pPr marL="0" marR="0" lvl="0" indent="0" algn="r" rtl="0">
              <a:lnSpc>
                <a:spcPct val="100000"/>
              </a:lnSpc>
              <a:spcBef>
                <a:spcPts val="0"/>
              </a:spcBef>
              <a:spcAft>
                <a:spcPts val="0"/>
              </a:spcAft>
              <a:buNone/>
            </a:pPr>
            <a:r>
              <a:rPr lang="en-US" sz="3200" b="0" i="0" u="none" strike="noStrike" cap="none">
                <a:solidFill>
                  <a:srgbClr val="000000"/>
                </a:solidFill>
                <a:latin typeface="Calibri"/>
                <a:ea typeface="Calibri"/>
                <a:cs typeface="Calibri"/>
                <a:sym typeface="Calibri"/>
              </a:rPr>
              <a:t>Pros/Cons - Results</a:t>
            </a:r>
            <a:endParaRPr sz="3200" b="0" i="0" u="none" strike="noStrike" cap="none">
              <a:solidFill>
                <a:srgbClr val="000000"/>
              </a:solidFill>
              <a:latin typeface="Calibri"/>
              <a:ea typeface="Calibri"/>
              <a:cs typeface="Calibri"/>
              <a:sym typeface="Calibri"/>
            </a:endParaRPr>
          </a:p>
        </p:txBody>
      </p:sp>
      <p:sp>
        <p:nvSpPr>
          <p:cNvPr id="114" name="Google Shape;114;p7"/>
          <p:cNvSpPr txBox="1"/>
          <p:nvPr/>
        </p:nvSpPr>
        <p:spPr>
          <a:xfrm>
            <a:off x="365263" y="4686301"/>
            <a:ext cx="8542683" cy="230802"/>
          </a:xfrm>
          <a:prstGeom prst="rect">
            <a:avLst/>
          </a:prstGeom>
          <a:solidFill>
            <a:srgbClr val="009051"/>
          </a:solidFill>
          <a:ln w="25400" cap="flat" cmpd="sng">
            <a:solidFill>
              <a:schemeClr val="accent3"/>
            </a:solidFill>
            <a:prstDash val="solid"/>
            <a:round/>
            <a:headEnd type="none" w="sm" len="sm"/>
            <a:tailEnd type="none" w="sm" len="sm"/>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1050" b="0" i="0" u="none" strike="noStrike" cap="none" dirty="0">
                <a:solidFill>
                  <a:srgbClr val="FFFFFF"/>
                </a:solidFill>
                <a:latin typeface="Arial"/>
                <a:ea typeface="Arial"/>
                <a:cs typeface="Arial"/>
                <a:sym typeface="Arial"/>
              </a:rPr>
              <a:t>www.osyconsortiu</a:t>
            </a:r>
            <a:r>
              <a:rPr lang="en-US" sz="1050" dirty="0">
                <a:solidFill>
                  <a:srgbClr val="FFFFFF"/>
                </a:solidFill>
              </a:rPr>
              <a:t>m.org</a:t>
            </a:r>
            <a:endParaRPr lang="en-US" sz="1050" b="0" i="0" u="none" strike="noStrike" cap="none" dirty="0">
              <a:solidFill>
                <a:srgbClr val="000000"/>
              </a:solidFill>
              <a:latin typeface="Arial"/>
              <a:ea typeface="Arial"/>
              <a:cs typeface="Arial"/>
              <a:sym typeface="Arial"/>
            </a:endParaRPr>
          </a:p>
        </p:txBody>
      </p:sp>
      <p:cxnSp>
        <p:nvCxnSpPr>
          <p:cNvPr id="115" name="Google Shape;115;p7"/>
          <p:cNvCxnSpPr/>
          <p:nvPr/>
        </p:nvCxnSpPr>
        <p:spPr>
          <a:xfrm>
            <a:off x="365263" y="924445"/>
            <a:ext cx="8341415" cy="0"/>
          </a:xfrm>
          <a:prstGeom prst="straightConnector1">
            <a:avLst/>
          </a:prstGeom>
          <a:noFill/>
          <a:ln w="38100" cap="flat" cmpd="sng">
            <a:solidFill>
              <a:srgbClr val="009051"/>
            </a:solidFill>
            <a:prstDash val="solid"/>
            <a:round/>
            <a:headEnd type="none" w="sm" len="sm"/>
            <a:tailEnd type="none" w="sm" len="sm"/>
          </a:ln>
          <a:effectLst>
            <a:outerShdw blurRad="40000" dist="23000" dir="5400000" rotWithShape="0">
              <a:srgbClr val="000000">
                <a:alpha val="34509"/>
              </a:srgbClr>
            </a:outerShdw>
          </a:effectLst>
        </p:spPr>
      </p:cxnSp>
      <p:pic>
        <p:nvPicPr>
          <p:cNvPr id="116" name="Google Shape;116;p7" descr="A picture containing drawing&#10;&#10;Description automatically generated"/>
          <p:cNvPicPr preferRelativeResize="0"/>
          <p:nvPr/>
        </p:nvPicPr>
        <p:blipFill rotWithShape="1">
          <a:blip r:embed="rId3">
            <a:alphaModFix/>
          </a:blip>
          <a:srcRect/>
          <a:stretch/>
        </p:blipFill>
        <p:spPr>
          <a:xfrm>
            <a:off x="372718" y="260903"/>
            <a:ext cx="1824937" cy="559868"/>
          </a:xfrm>
          <a:prstGeom prst="rect">
            <a:avLst/>
          </a:prstGeom>
          <a:noFill/>
          <a:ln>
            <a:noFill/>
          </a:ln>
        </p:spPr>
      </p:pic>
      <p:sp>
        <p:nvSpPr>
          <p:cNvPr id="117" name="Google Shape;117;p7"/>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None/>
            </a:pPr>
            <a:r>
              <a:rPr lang="en-US" sz="1600" b="0" i="0" u="none" strike="noStrike" cap="none" dirty="0">
                <a:solidFill>
                  <a:srgbClr val="000000"/>
                </a:solidFill>
                <a:latin typeface="Calibri"/>
                <a:ea typeface="Calibri"/>
                <a:cs typeface="Calibri"/>
                <a:sym typeface="Calibri"/>
              </a:rPr>
              <a:t>Pros -</a:t>
            </a:r>
            <a:endParaRPr dirty="0"/>
          </a:p>
          <a:p>
            <a:pPr marL="457200" marR="0" lvl="0" indent="-317182" algn="l" rtl="0">
              <a:lnSpc>
                <a:spcPct val="100000"/>
              </a:lnSpc>
              <a:spcBef>
                <a:spcPts val="1200"/>
              </a:spcBef>
              <a:spcAft>
                <a:spcPts val="0"/>
              </a:spcAft>
              <a:buClr>
                <a:srgbClr val="000000"/>
              </a:buClr>
              <a:buSzPts val="1600"/>
              <a:buFont typeface="Arial"/>
              <a:buChar char="●"/>
            </a:pPr>
            <a:r>
              <a:rPr lang="en-US" sz="1600" b="0" i="0" u="none" strike="noStrike" cap="none" dirty="0">
                <a:solidFill>
                  <a:srgbClr val="000000"/>
                </a:solidFill>
                <a:latin typeface="Calibri"/>
                <a:ea typeface="Calibri"/>
                <a:cs typeface="Calibri"/>
                <a:sym typeface="Calibri"/>
              </a:rPr>
              <a:t>OSY will have something to take away from the lesson. </a:t>
            </a:r>
            <a:endParaRPr dirty="0"/>
          </a:p>
          <a:p>
            <a:pPr marL="457200" marR="0" lvl="0" indent="-317182" algn="l" rtl="0">
              <a:lnSpc>
                <a:spcPct val="100000"/>
              </a:lnSpc>
              <a:spcBef>
                <a:spcPts val="0"/>
              </a:spcBef>
              <a:spcAft>
                <a:spcPts val="0"/>
              </a:spcAft>
              <a:buClr>
                <a:srgbClr val="000000"/>
              </a:buClr>
              <a:buSzPts val="1600"/>
              <a:buFont typeface="Arial"/>
              <a:buChar char="●"/>
            </a:pPr>
            <a:r>
              <a:rPr lang="en-US" sz="1600" b="0" i="0" u="none" strike="noStrike" cap="none" dirty="0">
                <a:solidFill>
                  <a:srgbClr val="000000"/>
                </a:solidFill>
                <a:latin typeface="Calibri"/>
                <a:ea typeface="Calibri"/>
                <a:cs typeface="Calibri"/>
                <a:sym typeface="Calibri"/>
              </a:rPr>
              <a:t>Engaging OSY in services - have OSY pick something they are interested in, helps to engage in further services.</a:t>
            </a:r>
            <a:endParaRPr dirty="0"/>
          </a:p>
          <a:p>
            <a:pPr marL="457200" marR="0" lvl="0" indent="-317182" algn="l" rtl="0">
              <a:lnSpc>
                <a:spcPct val="100000"/>
              </a:lnSpc>
              <a:spcBef>
                <a:spcPts val="0"/>
              </a:spcBef>
              <a:spcAft>
                <a:spcPts val="0"/>
              </a:spcAft>
              <a:buClr>
                <a:srgbClr val="000000"/>
              </a:buClr>
              <a:buSzPts val="1600"/>
              <a:buFont typeface="Arial"/>
              <a:buChar char="●"/>
            </a:pPr>
            <a:r>
              <a:rPr lang="en-US" sz="1600" b="0" i="0" u="none" strike="noStrike" cap="none" dirty="0">
                <a:solidFill>
                  <a:srgbClr val="000000"/>
                </a:solidFill>
                <a:latin typeface="Calibri"/>
                <a:ea typeface="Calibri"/>
                <a:cs typeface="Calibri"/>
                <a:sym typeface="Calibri"/>
              </a:rPr>
              <a:t>Engaging to service provider – this is something different to offer OSY that may be here for a short period of time. </a:t>
            </a:r>
            <a:endParaRPr dirty="0"/>
          </a:p>
          <a:p>
            <a:pPr marL="457200" marR="0" lvl="0" indent="-317182" algn="l" rtl="0">
              <a:lnSpc>
                <a:spcPct val="100000"/>
              </a:lnSpc>
              <a:spcBef>
                <a:spcPts val="0"/>
              </a:spcBef>
              <a:spcAft>
                <a:spcPts val="0"/>
              </a:spcAft>
              <a:buClr>
                <a:srgbClr val="000000"/>
              </a:buClr>
              <a:buSzPts val="1600"/>
              <a:buFont typeface="Arial"/>
              <a:buChar char="●"/>
            </a:pPr>
            <a:r>
              <a:rPr lang="en-US" sz="1600" b="0" i="0" u="none" strike="noStrike" cap="none" dirty="0">
                <a:solidFill>
                  <a:srgbClr val="000000"/>
                </a:solidFill>
                <a:latin typeface="Calibri"/>
                <a:ea typeface="Calibri"/>
                <a:cs typeface="Calibri"/>
                <a:sym typeface="Calibri"/>
              </a:rPr>
              <a:t>Save time and money in gas driving to have OSY not available or weather factors play a role.</a:t>
            </a:r>
            <a:endParaRPr dirty="0"/>
          </a:p>
          <a:p>
            <a:pPr marL="0" marR="0" lvl="0" indent="0" algn="l" rtl="0">
              <a:lnSpc>
                <a:spcPct val="100000"/>
              </a:lnSpc>
              <a:spcBef>
                <a:spcPts val="1200"/>
              </a:spcBef>
              <a:spcAft>
                <a:spcPts val="0"/>
              </a:spcAft>
              <a:buNone/>
            </a:pPr>
            <a:r>
              <a:rPr lang="en-US" sz="1600" b="0" i="0" u="none" strike="noStrike" cap="none" dirty="0">
                <a:solidFill>
                  <a:srgbClr val="000000"/>
                </a:solidFill>
                <a:latin typeface="Calibri"/>
                <a:ea typeface="Calibri"/>
                <a:cs typeface="Calibri"/>
                <a:sym typeface="Calibri"/>
              </a:rPr>
              <a:t>Cons - </a:t>
            </a:r>
            <a:endParaRPr dirty="0"/>
          </a:p>
          <a:p>
            <a:pPr marL="457200" marR="0" lvl="0" indent="-317182" algn="l" rtl="0">
              <a:lnSpc>
                <a:spcPct val="100000"/>
              </a:lnSpc>
              <a:spcBef>
                <a:spcPts val="1200"/>
              </a:spcBef>
              <a:spcAft>
                <a:spcPts val="0"/>
              </a:spcAft>
              <a:buClr>
                <a:srgbClr val="000000"/>
              </a:buClr>
              <a:buSzPts val="1600"/>
              <a:buFont typeface="Arial"/>
              <a:buChar char="●"/>
            </a:pPr>
            <a:r>
              <a:rPr lang="en-US" sz="1600" b="0" i="0" u="none" strike="noStrike" cap="none" dirty="0">
                <a:solidFill>
                  <a:srgbClr val="000000"/>
                </a:solidFill>
                <a:latin typeface="Calibri"/>
                <a:ea typeface="Calibri"/>
                <a:cs typeface="Calibri"/>
                <a:sym typeface="Calibri"/>
              </a:rPr>
              <a:t>Costs are associated with supplies and mailing if necessary.</a:t>
            </a:r>
            <a:endParaRPr dirty="0"/>
          </a:p>
          <a:p>
            <a:pPr marL="457200" marR="0" lvl="0" indent="-317182" algn="l" rtl="0">
              <a:lnSpc>
                <a:spcPct val="100000"/>
              </a:lnSpc>
              <a:spcBef>
                <a:spcPts val="0"/>
              </a:spcBef>
              <a:spcAft>
                <a:spcPts val="0"/>
              </a:spcAft>
              <a:buClr>
                <a:srgbClr val="000000"/>
              </a:buClr>
              <a:buSzPts val="1600"/>
              <a:buFont typeface="Arial"/>
              <a:buChar char="●"/>
            </a:pPr>
            <a:r>
              <a:rPr lang="en-US" sz="1600" b="0" i="0" u="none" strike="noStrike" cap="none" dirty="0">
                <a:solidFill>
                  <a:srgbClr val="000000"/>
                </a:solidFill>
                <a:latin typeface="Calibri"/>
                <a:ea typeface="Calibri"/>
                <a:cs typeface="Calibri"/>
                <a:sym typeface="Calibri"/>
              </a:rPr>
              <a:t>Short window of time to offer this service if mailing supplies is needed.</a:t>
            </a:r>
            <a:endParaRPr dirty="0"/>
          </a:p>
          <a:p>
            <a:pPr marL="457200" marR="0" lvl="0" indent="-317182" algn="l" rtl="0">
              <a:lnSpc>
                <a:spcPct val="100000"/>
              </a:lnSpc>
              <a:spcBef>
                <a:spcPts val="0"/>
              </a:spcBef>
              <a:spcAft>
                <a:spcPts val="0"/>
              </a:spcAft>
              <a:buClr>
                <a:srgbClr val="000000"/>
              </a:buClr>
              <a:buSzPts val="1600"/>
              <a:buFont typeface="Arial"/>
              <a:buChar char="●"/>
            </a:pPr>
            <a:r>
              <a:rPr lang="en-US" sz="1600" b="0" i="0" u="none" strike="noStrike" cap="none" dirty="0">
                <a:solidFill>
                  <a:srgbClr val="000000"/>
                </a:solidFill>
                <a:latin typeface="Calibri"/>
                <a:ea typeface="Calibri"/>
                <a:cs typeface="Calibri"/>
                <a:sym typeface="Calibri"/>
              </a:rPr>
              <a:t>Internet connection is necessary.</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8"/>
          <p:cNvSpPr txBox="1"/>
          <p:nvPr/>
        </p:nvSpPr>
        <p:spPr>
          <a:xfrm>
            <a:off x="365263" y="953991"/>
            <a:ext cx="8333960" cy="438551"/>
          </a:xfrm>
          <a:prstGeom prst="rect">
            <a:avLst/>
          </a:prstGeom>
          <a:noFill/>
          <a:ln>
            <a:noFill/>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2400" b="0" i="0" u="none" strike="noStrike" cap="none">
                <a:solidFill>
                  <a:srgbClr val="000000"/>
                </a:solidFill>
                <a:latin typeface="Calibri"/>
                <a:ea typeface="Calibri"/>
                <a:cs typeface="Calibri"/>
                <a:sym typeface="Calibri"/>
              </a:rPr>
              <a:t>Problem Solving for Offering Hybrid Lessons &amp; Using Technology</a:t>
            </a:r>
            <a:endParaRPr sz="2400" b="0" i="0" u="none" strike="noStrike" cap="none">
              <a:solidFill>
                <a:srgbClr val="000000"/>
              </a:solidFill>
              <a:latin typeface="Calibri"/>
              <a:ea typeface="Calibri"/>
              <a:cs typeface="Calibri"/>
              <a:sym typeface="Calibri"/>
            </a:endParaRPr>
          </a:p>
        </p:txBody>
      </p:sp>
      <p:sp>
        <p:nvSpPr>
          <p:cNvPr id="124" name="Google Shape;124;p8"/>
          <p:cNvSpPr txBox="1"/>
          <p:nvPr/>
        </p:nvSpPr>
        <p:spPr>
          <a:xfrm>
            <a:off x="365263" y="4686301"/>
            <a:ext cx="8542683" cy="230802"/>
          </a:xfrm>
          <a:prstGeom prst="rect">
            <a:avLst/>
          </a:prstGeom>
          <a:solidFill>
            <a:srgbClr val="009051"/>
          </a:solidFill>
          <a:ln w="25400" cap="flat" cmpd="sng">
            <a:solidFill>
              <a:schemeClr val="accent3"/>
            </a:solidFill>
            <a:prstDash val="solid"/>
            <a:round/>
            <a:headEnd type="none" w="sm" len="sm"/>
            <a:tailEnd type="none" w="sm" len="sm"/>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1050" b="0" i="0" u="none" strike="noStrike" cap="none" dirty="0">
                <a:solidFill>
                  <a:srgbClr val="FFFFFF"/>
                </a:solidFill>
                <a:latin typeface="Arial"/>
                <a:ea typeface="Arial"/>
                <a:cs typeface="Arial"/>
                <a:sym typeface="Arial"/>
              </a:rPr>
              <a:t>www.osyconsortiu</a:t>
            </a:r>
            <a:r>
              <a:rPr lang="en-US" sz="1050" dirty="0">
                <a:solidFill>
                  <a:srgbClr val="FFFFFF"/>
                </a:solidFill>
              </a:rPr>
              <a:t>m.org</a:t>
            </a:r>
            <a:endParaRPr lang="en-US" sz="1050" b="0" i="0" u="none" strike="noStrike" cap="none" dirty="0">
              <a:solidFill>
                <a:srgbClr val="000000"/>
              </a:solidFill>
              <a:latin typeface="Arial"/>
              <a:ea typeface="Arial"/>
              <a:cs typeface="Arial"/>
              <a:sym typeface="Arial"/>
            </a:endParaRPr>
          </a:p>
        </p:txBody>
      </p:sp>
      <p:cxnSp>
        <p:nvCxnSpPr>
          <p:cNvPr id="125" name="Google Shape;125;p8"/>
          <p:cNvCxnSpPr/>
          <p:nvPr/>
        </p:nvCxnSpPr>
        <p:spPr>
          <a:xfrm>
            <a:off x="365263" y="924445"/>
            <a:ext cx="8341415" cy="0"/>
          </a:xfrm>
          <a:prstGeom prst="straightConnector1">
            <a:avLst/>
          </a:prstGeom>
          <a:noFill/>
          <a:ln w="38100" cap="flat" cmpd="sng">
            <a:solidFill>
              <a:srgbClr val="009051"/>
            </a:solidFill>
            <a:prstDash val="solid"/>
            <a:round/>
            <a:headEnd type="none" w="sm" len="sm"/>
            <a:tailEnd type="none" w="sm" len="sm"/>
          </a:ln>
          <a:effectLst>
            <a:outerShdw blurRad="40000" dist="23000" dir="5400000" rotWithShape="0">
              <a:srgbClr val="000000">
                <a:alpha val="34509"/>
              </a:srgbClr>
            </a:outerShdw>
          </a:effectLst>
        </p:spPr>
      </p:cxnSp>
      <p:pic>
        <p:nvPicPr>
          <p:cNvPr id="126" name="Google Shape;126;p8" descr="A picture containing drawing&#10;&#10;Description automatically generated"/>
          <p:cNvPicPr preferRelativeResize="0"/>
          <p:nvPr/>
        </p:nvPicPr>
        <p:blipFill rotWithShape="1">
          <a:blip r:embed="rId3">
            <a:alphaModFix/>
          </a:blip>
          <a:srcRect/>
          <a:stretch/>
        </p:blipFill>
        <p:spPr>
          <a:xfrm>
            <a:off x="372718" y="260903"/>
            <a:ext cx="1824937" cy="559868"/>
          </a:xfrm>
          <a:prstGeom prst="rect">
            <a:avLst/>
          </a:prstGeom>
          <a:noFill/>
          <a:ln>
            <a:noFill/>
          </a:ln>
        </p:spPr>
      </p:pic>
      <p:sp>
        <p:nvSpPr>
          <p:cNvPr id="127" name="Google Shape;127;p8"/>
          <p:cNvSpPr txBox="1"/>
          <p:nvPr/>
        </p:nvSpPr>
        <p:spPr>
          <a:xfrm>
            <a:off x="311700" y="1422086"/>
            <a:ext cx="8520600" cy="3292663"/>
          </a:xfrm>
          <a:prstGeom prst="rect">
            <a:avLst/>
          </a:prstGeom>
          <a:noFill/>
          <a:ln>
            <a:noFill/>
          </a:ln>
        </p:spPr>
        <p:txBody>
          <a:bodyPr spcFirstLastPara="1" wrap="square" lIns="91425" tIns="91425" rIns="91425" bIns="91425" anchor="t" anchorCtr="0">
            <a:noAutofit/>
          </a:bodyPr>
          <a:lstStyle/>
          <a:p>
            <a:pPr marL="457200" marR="0" lvl="0" indent="-334327" algn="l" rtl="0">
              <a:lnSpc>
                <a:spcPct val="100000"/>
              </a:lnSpc>
              <a:spcBef>
                <a:spcPts val="0"/>
              </a:spcBef>
              <a:spcAft>
                <a:spcPts val="0"/>
              </a:spcAft>
              <a:buClr>
                <a:srgbClr val="000000"/>
              </a:buClr>
              <a:buSzPts val="1700"/>
              <a:buFont typeface="Arial"/>
              <a:buChar char="●"/>
            </a:pPr>
            <a:r>
              <a:rPr lang="en-US" sz="1700" b="0" i="0" u="none" strike="noStrike" cap="none">
                <a:solidFill>
                  <a:srgbClr val="000000"/>
                </a:solidFill>
                <a:latin typeface="Calibri"/>
                <a:ea typeface="Calibri"/>
                <a:cs typeface="Calibri"/>
                <a:sym typeface="Calibri"/>
              </a:rPr>
              <a:t>To mitigate costs, try sourcing materials for less or having learners use basic materials they have at home, e.g., paper, pencils, markers, etc. </a:t>
            </a:r>
            <a:endParaRPr/>
          </a:p>
          <a:p>
            <a:pPr marL="457200" marR="0" lvl="0" indent="-334327" algn="l" rtl="0">
              <a:lnSpc>
                <a:spcPct val="100000"/>
              </a:lnSpc>
              <a:spcBef>
                <a:spcPts val="0"/>
              </a:spcBef>
              <a:spcAft>
                <a:spcPts val="0"/>
              </a:spcAft>
              <a:buClr>
                <a:srgbClr val="000000"/>
              </a:buClr>
              <a:buSzPts val="1700"/>
              <a:buFont typeface="Arial"/>
              <a:buChar char="●"/>
            </a:pPr>
            <a:r>
              <a:rPr lang="en-US" sz="1700" b="0" i="0" u="none" strike="noStrike" cap="none">
                <a:solidFill>
                  <a:srgbClr val="000000"/>
                </a:solidFill>
                <a:latin typeface="Calibri"/>
                <a:ea typeface="Calibri"/>
                <a:cs typeface="Calibri"/>
                <a:sym typeface="Calibri"/>
              </a:rPr>
              <a:t>Choose an alternative lesson, e.g. family tree activity that only needs paper and pencil; a photo-based project only requires a cell phone.</a:t>
            </a:r>
            <a:endParaRPr/>
          </a:p>
          <a:p>
            <a:pPr marL="457200" marR="0" lvl="0" indent="-334327" algn="l" rtl="0">
              <a:lnSpc>
                <a:spcPct val="100000"/>
              </a:lnSpc>
              <a:spcBef>
                <a:spcPts val="0"/>
              </a:spcBef>
              <a:spcAft>
                <a:spcPts val="0"/>
              </a:spcAft>
              <a:buClr>
                <a:srgbClr val="000000"/>
              </a:buClr>
              <a:buSzPts val="1700"/>
              <a:buFont typeface="Arial"/>
              <a:buChar char="●"/>
            </a:pPr>
            <a:r>
              <a:rPr lang="en-US" sz="1700" b="0" i="0" u="none" strike="noStrike" cap="none">
                <a:solidFill>
                  <a:srgbClr val="000000"/>
                </a:solidFill>
                <a:latin typeface="Calibri"/>
                <a:ea typeface="Calibri"/>
                <a:cs typeface="Calibri"/>
                <a:sym typeface="Calibri"/>
              </a:rPr>
              <a:t>Use your network - mail supplies to a service provider/recruiter that lives in the area to deliver.</a:t>
            </a:r>
            <a:endParaRPr/>
          </a:p>
          <a:p>
            <a:pPr marL="457200" marR="0" lvl="0" indent="-334327" algn="l" rtl="0">
              <a:lnSpc>
                <a:spcPct val="100000"/>
              </a:lnSpc>
              <a:spcBef>
                <a:spcPts val="0"/>
              </a:spcBef>
              <a:spcAft>
                <a:spcPts val="0"/>
              </a:spcAft>
              <a:buClr>
                <a:srgbClr val="000000"/>
              </a:buClr>
              <a:buSzPts val="1700"/>
              <a:buFont typeface="Arial"/>
              <a:buChar char="●"/>
            </a:pPr>
            <a:r>
              <a:rPr lang="en-US" sz="1700" b="0" i="0" u="none" strike="noStrike" cap="none">
                <a:solidFill>
                  <a:srgbClr val="000000"/>
                </a:solidFill>
                <a:latin typeface="Calibri"/>
                <a:ea typeface="Calibri"/>
                <a:cs typeface="Calibri"/>
                <a:sym typeface="Calibri"/>
              </a:rPr>
              <a:t>Consider in-person lessons if you find internet connection is an issue. </a:t>
            </a:r>
            <a:endParaRPr/>
          </a:p>
          <a:p>
            <a:pPr marL="457200" marR="0" lvl="0" indent="-334327" algn="l" rtl="0">
              <a:lnSpc>
                <a:spcPct val="100000"/>
              </a:lnSpc>
              <a:spcBef>
                <a:spcPts val="0"/>
              </a:spcBef>
              <a:spcAft>
                <a:spcPts val="0"/>
              </a:spcAft>
              <a:buClr>
                <a:srgbClr val="000000"/>
              </a:buClr>
              <a:buSzPts val="1700"/>
              <a:buFont typeface="Arial"/>
              <a:buChar char="●"/>
            </a:pPr>
            <a:r>
              <a:rPr lang="en-US" sz="1700" b="0" i="0" u="none" strike="noStrike" cap="none">
                <a:solidFill>
                  <a:srgbClr val="000000"/>
                </a:solidFill>
                <a:latin typeface="Calibri"/>
                <a:ea typeface="Calibri"/>
                <a:cs typeface="Calibri"/>
                <a:sym typeface="Calibri"/>
              </a:rPr>
              <a:t>Print resources, including visual guides and/or English/Spanish instructions provided with each lesson to send to learner and offer the lesson by phone if internet is not an option.</a:t>
            </a:r>
            <a:endParaRPr/>
          </a:p>
          <a:p>
            <a:pPr marL="457200" marR="0" lvl="0" indent="-334327" algn="l" rtl="0">
              <a:lnSpc>
                <a:spcPct val="100000"/>
              </a:lnSpc>
              <a:spcBef>
                <a:spcPts val="0"/>
              </a:spcBef>
              <a:spcAft>
                <a:spcPts val="0"/>
              </a:spcAft>
              <a:buClr>
                <a:srgbClr val="000000"/>
              </a:buClr>
              <a:buSzPts val="1700"/>
              <a:buFont typeface="Arial"/>
              <a:buChar char="●"/>
            </a:pPr>
            <a:r>
              <a:rPr lang="en-US" sz="1700" b="0" i="0" u="none" strike="noStrike" cap="none">
                <a:solidFill>
                  <a:srgbClr val="000000"/>
                </a:solidFill>
                <a:latin typeface="Calibri"/>
                <a:ea typeface="Calibri"/>
                <a:cs typeface="Calibri"/>
                <a:sym typeface="Calibri"/>
              </a:rPr>
              <a:t>Find out what works well for the learner, e.g. uploading videos to YouTube, sending links to videos to watch ahead of lesson, learner can use wifi at library, etc.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9"/>
          <p:cNvSpPr txBox="1"/>
          <p:nvPr/>
        </p:nvSpPr>
        <p:spPr>
          <a:xfrm>
            <a:off x="244395" y="982161"/>
            <a:ext cx="8579953" cy="423162"/>
          </a:xfrm>
          <a:prstGeom prst="rect">
            <a:avLst/>
          </a:prstGeom>
          <a:noFill/>
          <a:ln>
            <a:noFill/>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2300" b="0" i="0" u="none" strike="noStrike" cap="none" dirty="0">
                <a:solidFill>
                  <a:srgbClr val="000000"/>
                </a:solidFill>
                <a:latin typeface="Calibri"/>
                <a:ea typeface="Calibri"/>
                <a:cs typeface="Calibri"/>
                <a:sym typeface="Calibri"/>
              </a:rPr>
              <a:t>Extension Activities Using Language Experience Approach Techniques</a:t>
            </a:r>
            <a:endParaRPr sz="2300" b="0" i="0" u="none" strike="noStrike" cap="none" dirty="0">
              <a:solidFill>
                <a:srgbClr val="000000"/>
              </a:solidFill>
              <a:latin typeface="Calibri"/>
              <a:ea typeface="Calibri"/>
              <a:cs typeface="Calibri"/>
              <a:sym typeface="Calibri"/>
            </a:endParaRPr>
          </a:p>
        </p:txBody>
      </p:sp>
      <p:cxnSp>
        <p:nvCxnSpPr>
          <p:cNvPr id="134" name="Google Shape;134;p9"/>
          <p:cNvCxnSpPr/>
          <p:nvPr/>
        </p:nvCxnSpPr>
        <p:spPr>
          <a:xfrm>
            <a:off x="365263" y="924445"/>
            <a:ext cx="8341415" cy="0"/>
          </a:xfrm>
          <a:prstGeom prst="straightConnector1">
            <a:avLst/>
          </a:prstGeom>
          <a:noFill/>
          <a:ln w="38100" cap="flat" cmpd="sng">
            <a:solidFill>
              <a:srgbClr val="009051"/>
            </a:solidFill>
            <a:prstDash val="solid"/>
            <a:round/>
            <a:headEnd type="none" w="sm" len="sm"/>
            <a:tailEnd type="none" w="sm" len="sm"/>
          </a:ln>
          <a:effectLst>
            <a:outerShdw blurRad="40000" dist="23000" dir="5400000" rotWithShape="0">
              <a:srgbClr val="000000">
                <a:alpha val="34509"/>
              </a:srgbClr>
            </a:outerShdw>
          </a:effectLst>
        </p:spPr>
      </p:cxnSp>
      <p:pic>
        <p:nvPicPr>
          <p:cNvPr id="135" name="Google Shape;135;p9" descr="A picture containing drawing&#10;&#10;Description automatically generated"/>
          <p:cNvPicPr preferRelativeResize="0"/>
          <p:nvPr/>
        </p:nvPicPr>
        <p:blipFill rotWithShape="1">
          <a:blip r:embed="rId3">
            <a:alphaModFix/>
          </a:blip>
          <a:srcRect/>
          <a:stretch/>
        </p:blipFill>
        <p:spPr>
          <a:xfrm>
            <a:off x="372718" y="260903"/>
            <a:ext cx="1824937" cy="559868"/>
          </a:xfrm>
          <a:prstGeom prst="rect">
            <a:avLst/>
          </a:prstGeom>
          <a:noFill/>
          <a:ln>
            <a:noFill/>
          </a:ln>
        </p:spPr>
      </p:pic>
      <p:sp>
        <p:nvSpPr>
          <p:cNvPr id="136" name="Google Shape;136;p9"/>
          <p:cNvSpPr txBox="1"/>
          <p:nvPr/>
        </p:nvSpPr>
        <p:spPr>
          <a:xfrm>
            <a:off x="311700" y="1463039"/>
            <a:ext cx="8520600" cy="3105835"/>
          </a:xfrm>
          <a:prstGeom prst="rect">
            <a:avLst/>
          </a:prstGeom>
          <a:noFill/>
          <a:ln>
            <a:noFill/>
          </a:ln>
        </p:spPr>
        <p:txBody>
          <a:bodyPr spcFirstLastPara="1" wrap="square" lIns="91425" tIns="91425" rIns="91425" bIns="91425" anchor="t" anchorCtr="0">
            <a:noAutofit/>
          </a:bodyPr>
          <a:lstStyle/>
          <a:p>
            <a:pPr marL="457200" marR="0" lvl="0" indent="-334327" algn="l" rtl="0">
              <a:lnSpc>
                <a:spcPct val="100000"/>
              </a:lnSpc>
              <a:spcBef>
                <a:spcPts val="0"/>
              </a:spcBef>
              <a:spcAft>
                <a:spcPts val="0"/>
              </a:spcAft>
              <a:buClr>
                <a:srgbClr val="000000"/>
              </a:buClr>
              <a:buSzPts val="1400"/>
              <a:buFont typeface="Arial"/>
              <a:buAutoNum type="arabicPeriod"/>
            </a:pPr>
            <a:r>
              <a:rPr lang="en-US" sz="1400" b="0" i="0" u="none" strike="noStrike" cap="none" dirty="0">
                <a:solidFill>
                  <a:srgbClr val="000000"/>
                </a:solidFill>
                <a:latin typeface="Calibri"/>
                <a:ea typeface="Calibri"/>
                <a:cs typeface="Calibri"/>
                <a:sym typeface="Calibri"/>
              </a:rPr>
              <a:t>Choose the experience you want learners to have</a:t>
            </a:r>
            <a:endParaRPr dirty="0"/>
          </a:p>
          <a:p>
            <a:pPr marL="914400" marR="0" lvl="1" indent="-310832" algn="l" rtl="0">
              <a:lnSpc>
                <a:spcPct val="100000"/>
              </a:lnSpc>
              <a:spcBef>
                <a:spcPts val="0"/>
              </a:spcBef>
              <a:spcAft>
                <a:spcPts val="0"/>
              </a:spcAft>
              <a:buClr>
                <a:srgbClr val="000000"/>
              </a:buClr>
              <a:buSzPts val="1400"/>
              <a:buFont typeface="Arial"/>
              <a:buAutoNum type="alphaLcPeriod"/>
            </a:pPr>
            <a:r>
              <a:rPr lang="en-US" sz="1400" b="0" i="0" u="none" strike="noStrike" cap="none" dirty="0">
                <a:solidFill>
                  <a:srgbClr val="000000"/>
                </a:solidFill>
                <a:latin typeface="Calibri"/>
                <a:ea typeface="Calibri"/>
                <a:cs typeface="Calibri"/>
                <a:sym typeface="Calibri"/>
              </a:rPr>
              <a:t>Examples could include book binding, photo journaling, shape poetry, drawing, collage-making, etc.</a:t>
            </a:r>
            <a:endParaRPr dirty="0"/>
          </a:p>
          <a:p>
            <a:pPr marL="457200" marR="0" lvl="0" indent="-334327" algn="l" rtl="0">
              <a:lnSpc>
                <a:spcPct val="100000"/>
              </a:lnSpc>
              <a:spcBef>
                <a:spcPts val="0"/>
              </a:spcBef>
              <a:spcAft>
                <a:spcPts val="0"/>
              </a:spcAft>
              <a:buClr>
                <a:srgbClr val="000000"/>
              </a:buClr>
              <a:buSzPts val="1400"/>
              <a:buFont typeface="Arial"/>
              <a:buAutoNum type="arabicPeriod"/>
            </a:pPr>
            <a:r>
              <a:rPr lang="en-US" sz="1400" b="0" i="0" u="none" strike="noStrike" cap="none" dirty="0">
                <a:solidFill>
                  <a:srgbClr val="000000"/>
                </a:solidFill>
                <a:latin typeface="Calibri"/>
                <a:ea typeface="Calibri"/>
                <a:cs typeface="Calibri"/>
                <a:sym typeface="Calibri"/>
              </a:rPr>
              <a:t>Organize the activity </a:t>
            </a:r>
            <a:endParaRPr dirty="0"/>
          </a:p>
          <a:p>
            <a:pPr marL="914400" marR="0" lvl="1" indent="-310832" algn="l" rtl="0">
              <a:lnSpc>
                <a:spcPct val="100000"/>
              </a:lnSpc>
              <a:spcBef>
                <a:spcPts val="0"/>
              </a:spcBef>
              <a:spcAft>
                <a:spcPts val="0"/>
              </a:spcAft>
              <a:buClr>
                <a:srgbClr val="000000"/>
              </a:buClr>
              <a:buSzPts val="1400"/>
              <a:buFont typeface="Arial"/>
              <a:buAutoNum type="alphaLcPeriod"/>
            </a:pPr>
            <a:r>
              <a:rPr lang="en-US" sz="1400" b="0" i="0" u="none" strike="noStrike" cap="none" dirty="0">
                <a:solidFill>
                  <a:srgbClr val="000000"/>
                </a:solidFill>
                <a:latin typeface="Calibri"/>
                <a:ea typeface="Calibri"/>
                <a:cs typeface="Calibri"/>
                <a:sym typeface="Calibri"/>
              </a:rPr>
              <a:t>Curate supplies and provide them to the learner (porch drop, USPS mail, in person, etc.)</a:t>
            </a:r>
            <a:endParaRPr dirty="0"/>
          </a:p>
          <a:p>
            <a:pPr marL="914400" marR="0" lvl="1" indent="-310832" algn="l" rtl="0">
              <a:lnSpc>
                <a:spcPct val="100000"/>
              </a:lnSpc>
              <a:spcBef>
                <a:spcPts val="0"/>
              </a:spcBef>
              <a:spcAft>
                <a:spcPts val="0"/>
              </a:spcAft>
              <a:buClr>
                <a:srgbClr val="000000"/>
              </a:buClr>
              <a:buSzPts val="1400"/>
              <a:buFont typeface="Arial"/>
              <a:buAutoNum type="alphaLcPeriod"/>
            </a:pPr>
            <a:r>
              <a:rPr lang="en-US" sz="1400" b="0" i="0" u="none" strike="noStrike" cap="none" dirty="0">
                <a:solidFill>
                  <a:srgbClr val="000000"/>
                </a:solidFill>
                <a:latin typeface="Calibri"/>
                <a:ea typeface="Calibri"/>
                <a:cs typeface="Calibri"/>
                <a:sym typeface="Calibri"/>
              </a:rPr>
              <a:t>Set a date/time to meet; have a “Plan B” if internet doesn’t work, e.g., text pictures of project, speak by phone, etc. </a:t>
            </a:r>
            <a:endParaRPr dirty="0"/>
          </a:p>
          <a:p>
            <a:pPr marL="914400" marR="0" lvl="1" indent="-310832" algn="l" rtl="0">
              <a:lnSpc>
                <a:spcPct val="100000"/>
              </a:lnSpc>
              <a:spcBef>
                <a:spcPts val="0"/>
              </a:spcBef>
              <a:spcAft>
                <a:spcPts val="0"/>
              </a:spcAft>
              <a:buClr>
                <a:srgbClr val="000000"/>
              </a:buClr>
              <a:buSzPts val="1400"/>
              <a:buFont typeface="Arial"/>
              <a:buAutoNum type="alphaLcPeriod"/>
            </a:pPr>
            <a:r>
              <a:rPr lang="en-US" sz="1400" b="0" i="0" u="none" strike="noStrike" cap="none" dirty="0">
                <a:solidFill>
                  <a:srgbClr val="000000"/>
                </a:solidFill>
                <a:latin typeface="Calibri"/>
                <a:ea typeface="Calibri"/>
                <a:cs typeface="Calibri"/>
                <a:sym typeface="Calibri"/>
              </a:rPr>
              <a:t>Share resources with the learner, e.g., videos, instructions, visual guides, exemplars, etc.</a:t>
            </a:r>
            <a:endParaRPr dirty="0"/>
          </a:p>
          <a:p>
            <a:pPr marL="457200" marR="0" lvl="0" indent="-334327" algn="l" rtl="0">
              <a:lnSpc>
                <a:spcPct val="100000"/>
              </a:lnSpc>
              <a:spcBef>
                <a:spcPts val="0"/>
              </a:spcBef>
              <a:spcAft>
                <a:spcPts val="0"/>
              </a:spcAft>
              <a:buClr>
                <a:srgbClr val="000000"/>
              </a:buClr>
              <a:buSzPts val="1400"/>
              <a:buFont typeface="Arial"/>
              <a:buAutoNum type="arabicPeriod"/>
            </a:pPr>
            <a:r>
              <a:rPr lang="en-US" sz="1400" b="0" i="0" u="none" strike="noStrike" cap="none" dirty="0">
                <a:solidFill>
                  <a:srgbClr val="000000"/>
                </a:solidFill>
                <a:latin typeface="Calibri"/>
                <a:ea typeface="Calibri"/>
                <a:cs typeface="Calibri"/>
                <a:sym typeface="Calibri"/>
              </a:rPr>
              <a:t>Conduct the experience </a:t>
            </a:r>
            <a:endParaRPr dirty="0"/>
          </a:p>
          <a:p>
            <a:pPr marL="914400" marR="0" lvl="1" indent="-310832" algn="l" rtl="0">
              <a:lnSpc>
                <a:spcPct val="100000"/>
              </a:lnSpc>
              <a:spcBef>
                <a:spcPts val="0"/>
              </a:spcBef>
              <a:spcAft>
                <a:spcPts val="0"/>
              </a:spcAft>
              <a:buClr>
                <a:srgbClr val="000000"/>
              </a:buClr>
              <a:buSzPts val="1400"/>
              <a:buFont typeface="Arial"/>
              <a:buAutoNum type="alphaLcPeriod"/>
            </a:pPr>
            <a:r>
              <a:rPr lang="en-US" sz="1400" b="0" i="0" u="none" strike="noStrike" cap="none" dirty="0">
                <a:solidFill>
                  <a:srgbClr val="000000"/>
                </a:solidFill>
                <a:latin typeface="Calibri"/>
                <a:ea typeface="Calibri"/>
                <a:cs typeface="Calibri"/>
                <a:sym typeface="Calibri"/>
              </a:rPr>
              <a:t>Learner does the activity (ideally with a service provider, but he may work alone, in a group, virtually, etc.) </a:t>
            </a:r>
            <a:endParaRPr dirty="0"/>
          </a:p>
          <a:p>
            <a:pPr marL="457200" marR="0" lvl="0" indent="-334327" algn="l" rtl="0">
              <a:lnSpc>
                <a:spcPct val="100000"/>
              </a:lnSpc>
              <a:spcBef>
                <a:spcPts val="0"/>
              </a:spcBef>
              <a:spcAft>
                <a:spcPts val="0"/>
              </a:spcAft>
              <a:buClr>
                <a:srgbClr val="000000"/>
              </a:buClr>
              <a:buSzPts val="1400"/>
              <a:buFont typeface="Arial"/>
              <a:buAutoNum type="arabicPeriod"/>
            </a:pPr>
            <a:r>
              <a:rPr lang="en-US" sz="1400" b="0" i="0" u="none" strike="noStrike" cap="none" dirty="0">
                <a:solidFill>
                  <a:srgbClr val="000000"/>
                </a:solidFill>
                <a:latin typeface="Calibri"/>
                <a:ea typeface="Calibri"/>
                <a:cs typeface="Calibri"/>
                <a:sym typeface="Calibri"/>
              </a:rPr>
              <a:t>Discuss the experience </a:t>
            </a:r>
            <a:endParaRPr dirty="0"/>
          </a:p>
          <a:p>
            <a:pPr marL="914400" marR="0" lvl="1" indent="-310832" algn="l" rtl="0">
              <a:lnSpc>
                <a:spcPct val="100000"/>
              </a:lnSpc>
              <a:spcBef>
                <a:spcPts val="0"/>
              </a:spcBef>
              <a:spcAft>
                <a:spcPts val="0"/>
              </a:spcAft>
              <a:buClr>
                <a:srgbClr val="000000"/>
              </a:buClr>
              <a:buSzPts val="1400"/>
              <a:buFont typeface="Arial"/>
              <a:buAutoNum type="alphaLcPeriod"/>
            </a:pPr>
            <a:r>
              <a:rPr lang="en-US" sz="1400" b="0" i="0" u="none" strike="noStrike" cap="none" dirty="0">
                <a:solidFill>
                  <a:srgbClr val="000000"/>
                </a:solidFill>
                <a:latin typeface="Calibri"/>
                <a:ea typeface="Calibri"/>
                <a:cs typeface="Calibri"/>
                <a:sym typeface="Calibri"/>
              </a:rPr>
              <a:t>Talk with the learner about what he did during the activity. Have the learner explain the steps he went through to complete the project. Let the learner share questions, funny anecdotes, what was easy or hard.  It is okay to prompt the learner with questions, hints, or cues if he is a reluctant speaker.  </a:t>
            </a:r>
            <a:endParaRPr dirty="0"/>
          </a:p>
        </p:txBody>
      </p:sp>
      <p:sp>
        <p:nvSpPr>
          <p:cNvPr id="2" name="Google Shape;124;p8">
            <a:extLst>
              <a:ext uri="{FF2B5EF4-FFF2-40B4-BE49-F238E27FC236}">
                <a16:creationId xmlns:a16="http://schemas.microsoft.com/office/drawing/2014/main" id="{85F18F64-34C8-114F-40E9-E0015FB0A4BE}"/>
              </a:ext>
            </a:extLst>
          </p:cNvPr>
          <p:cNvSpPr txBox="1"/>
          <p:nvPr/>
        </p:nvSpPr>
        <p:spPr>
          <a:xfrm>
            <a:off x="365263" y="4686301"/>
            <a:ext cx="8542683" cy="230802"/>
          </a:xfrm>
          <a:prstGeom prst="rect">
            <a:avLst/>
          </a:prstGeom>
          <a:solidFill>
            <a:srgbClr val="009051"/>
          </a:solidFill>
          <a:ln w="25400" cap="flat" cmpd="sng">
            <a:solidFill>
              <a:schemeClr val="accent3"/>
            </a:solidFill>
            <a:prstDash val="solid"/>
            <a:round/>
            <a:headEnd type="none" w="sm" len="sm"/>
            <a:tailEnd type="none" w="sm" len="sm"/>
          </a:ln>
        </p:spPr>
        <p:txBody>
          <a:bodyPr spcFirstLastPara="1" wrap="square" lIns="68550" tIns="34275" rIns="68550" bIns="34275" anchor="t" anchorCtr="0">
            <a:spAutoFit/>
          </a:bodyPr>
          <a:lstStyle/>
          <a:p>
            <a:pPr marL="0" marR="0" lvl="0" indent="0" algn="ctr" rtl="0">
              <a:lnSpc>
                <a:spcPct val="100000"/>
              </a:lnSpc>
              <a:spcBef>
                <a:spcPts val="0"/>
              </a:spcBef>
              <a:spcAft>
                <a:spcPts val="0"/>
              </a:spcAft>
              <a:buNone/>
            </a:pPr>
            <a:r>
              <a:rPr lang="en-US" sz="1050" b="0" i="0" u="none" strike="noStrike" cap="none" dirty="0">
                <a:solidFill>
                  <a:srgbClr val="FFFFFF"/>
                </a:solidFill>
                <a:latin typeface="Arial"/>
                <a:ea typeface="Arial"/>
                <a:cs typeface="Arial"/>
                <a:sym typeface="Arial"/>
              </a:rPr>
              <a:t>www.osyconsortiu</a:t>
            </a:r>
            <a:r>
              <a:rPr lang="en-US" sz="1050" dirty="0">
                <a:solidFill>
                  <a:srgbClr val="FFFFFF"/>
                </a:solidFill>
              </a:rPr>
              <a:t>m.org</a:t>
            </a:r>
            <a:endParaRPr lang="en-US" sz="1050" b="0" i="0" u="none" strike="noStrike" cap="none" dirty="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1465</Words>
  <Application>Microsoft Macintosh PowerPoint</Application>
  <PresentationFormat>On-screen Show (16:9)</PresentationFormat>
  <Paragraphs>126</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Susanna Bartee</cp:lastModifiedBy>
  <cp:revision>1</cp:revision>
  <dcterms:modified xsi:type="dcterms:W3CDTF">2025-01-30T17:13:40Z</dcterms:modified>
</cp:coreProperties>
</file>