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Lst>
  <p:sldSz cx="12192000" cy="6858000"/>
  <p:notesSz cx="7102475" cy="9388475"/>
  <p:embeddedFontLst>
    <p:embeddedFont>
      <p:font typeface="MS Gothic" panose="020B0609070205080204" pitchFamily="49" charset="-128"/>
      <p:regular r:id="rId108"/>
    </p:embeddedFont>
    <p:embeddedFont>
      <p:font typeface="Arial Black" panose="020B0604020202020204" pitchFamily="34" charset="0"/>
      <p:regular r:id="rId109"/>
      <p:bold r:id="rId110"/>
    </p:embeddedFont>
    <p:embeddedFont>
      <p:font typeface="Calibri" panose="020F0502020204030204" pitchFamily="34" charset="0"/>
      <p:regular r:id="rId111"/>
      <p:bold r:id="rId112"/>
      <p:italic r:id="rId113"/>
      <p:boldItalic r:id="rId114"/>
    </p:embeddedFont>
    <p:embeddedFont>
      <p:font typeface="Caveat" pitchFamily="2" charset="0"/>
      <p:regular r:id="rId115"/>
      <p:bold r:id="rId116"/>
    </p:embeddedFont>
    <p:embeddedFont>
      <p:font typeface="Impact" panose="020B0806030902050204" pitchFamily="34" charset="0"/>
      <p:regular r:id="rId117"/>
    </p:embeddedFont>
    <p:embeddedFont>
      <p:font typeface="Libre Franklin Medium" panose="020F0502020204030204" pitchFamily="34" charset="0"/>
      <p:regular r:id="rId118"/>
      <p:bold r:id="rId119"/>
      <p:italic r:id="rId120"/>
      <p:boldItalic r:id="rId121"/>
    </p:embeddedFont>
    <p:embeddedFont>
      <p:font typeface="Noto Sans" panose="020B0502040504020204" pitchFamily="34" charset="0"/>
      <p:regular r:id="rId122"/>
      <p:bold r:id="rId123"/>
      <p:italic r:id="rId124"/>
      <p:boldItalic r:id="rId125"/>
    </p:embeddedFont>
    <p:embeddedFont>
      <p:font typeface="Nunito" pitchFamily="2" charset="77"/>
      <p:regular r:id="rId126"/>
      <p:bold r:id="rId127"/>
      <p:italic r:id="rId128"/>
      <p:boldItalic r:id="rId129"/>
    </p:embeddedFont>
    <p:embeddedFont>
      <p:font typeface="Open Sans" panose="020B0606030504020204" pitchFamily="34" charset="0"/>
      <p:regular r:id="rId130"/>
      <p:bold r:id="rId131"/>
      <p:italic r:id="rId132"/>
      <p:boldItalic r:id="rId133"/>
    </p:embeddedFont>
    <p:embeddedFont>
      <p:font typeface="Raleway" pitchFamily="2" charset="77"/>
      <p:regular r:id="rId134"/>
      <p:bold r:id="rId135"/>
      <p:italic r:id="rId136"/>
      <p:boldItalic r:id="rId137"/>
    </p:embeddedFont>
    <p:embeddedFont>
      <p:font typeface="Roboto" panose="02000000000000000000" pitchFamily="2" charset="0"/>
      <p:regular r:id="rId138"/>
      <p:bold r:id="rId139"/>
      <p:italic r:id="rId140"/>
      <p:boldItalic r:id="rId141"/>
    </p:embeddedFont>
    <p:embeddedFont>
      <p:font typeface="Work Sans" pitchFamily="2" charset="77"/>
      <p:regular r:id="rId142"/>
      <p:bold r:id="rId143"/>
      <p:italic r:id="rId144"/>
      <p:boldItalic r:id="rId1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6" roundtripDataSignature="AMtx7mgvzxMCm9h7gTsd02D1qbFmQCL9i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5C43CAC-A690-41C4-9E2B-BF21DF2D5071}">
  <a:tblStyle styleId="{85C43CAC-A690-41C4-9E2B-BF21DF2D507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EB36A72-4A01-4489-B8DA-B96C1544E23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FEB"/>
          </a:solidFill>
        </a:fill>
      </a:tcStyle>
    </a:wholeTbl>
    <a:band1H>
      <a:tcTxStyle/>
      <a:tcStyle>
        <a:tcBdr/>
        <a:fill>
          <a:solidFill>
            <a:srgbClr val="CBDDD5"/>
          </a:solidFill>
        </a:fill>
      </a:tcStyle>
    </a:band1H>
    <a:band2H>
      <a:tcTxStyle/>
      <a:tcStyle>
        <a:tcBdr/>
      </a:tcStyle>
    </a:band2H>
    <a:band1V>
      <a:tcTxStyle/>
      <a:tcStyle>
        <a:tcBdr/>
        <a:fill>
          <a:solidFill>
            <a:srgbClr val="CBDDD5"/>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0.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31.fntdata"/><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21.fntdata"/><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6.fntdata"/><Relationship Id="rId118" Type="http://schemas.openxmlformats.org/officeDocument/2006/relationships/font" Target="fonts/font11.fntdata"/><Relationship Id="rId134" Type="http://schemas.openxmlformats.org/officeDocument/2006/relationships/font" Target="fonts/font27.fntdata"/><Relationship Id="rId139" Type="http://schemas.openxmlformats.org/officeDocument/2006/relationships/font" Target="fonts/font32.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font" Target="fonts/font1.fntdata"/><Relationship Id="rId124" Type="http://schemas.openxmlformats.org/officeDocument/2006/relationships/font" Target="fonts/font17.fntdata"/><Relationship Id="rId129" Type="http://schemas.openxmlformats.org/officeDocument/2006/relationships/font" Target="fonts/font22.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33.fntdata"/><Relationship Id="rId145" Type="http://schemas.openxmlformats.org/officeDocument/2006/relationships/font" Target="fonts/font38.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7.fntdata"/><Relationship Id="rId119" Type="http://schemas.openxmlformats.org/officeDocument/2006/relationships/font" Target="fonts/font12.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3.fntdata"/><Relationship Id="rId135" Type="http://schemas.openxmlformats.org/officeDocument/2006/relationships/font" Target="fonts/font2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3.fntdata"/><Relationship Id="rId125" Type="http://schemas.openxmlformats.org/officeDocument/2006/relationships/font" Target="fonts/font18.fntdata"/><Relationship Id="rId141" Type="http://schemas.openxmlformats.org/officeDocument/2006/relationships/font" Target="fonts/font34.fntdata"/><Relationship Id="rId146"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3.fntdata"/><Relationship Id="rId115" Type="http://schemas.openxmlformats.org/officeDocument/2006/relationships/font" Target="fonts/font8.fntdata"/><Relationship Id="rId131" Type="http://schemas.openxmlformats.org/officeDocument/2006/relationships/font" Target="fonts/font24.fntdata"/><Relationship Id="rId136" Type="http://schemas.openxmlformats.org/officeDocument/2006/relationships/font" Target="fonts/font29.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9.fntdata"/><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4.fntdata"/><Relationship Id="rId142" Type="http://schemas.openxmlformats.org/officeDocument/2006/relationships/font" Target="fonts/font3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9.fntdata"/><Relationship Id="rId137" Type="http://schemas.openxmlformats.org/officeDocument/2006/relationships/font" Target="fonts/font30.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4.fntdata"/><Relationship Id="rId132" Type="http://schemas.openxmlformats.org/officeDocument/2006/relationships/font" Target="fonts/font2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5.fntdata"/><Relationship Id="rId143" Type="http://schemas.openxmlformats.org/officeDocument/2006/relationships/font" Target="fonts/font36.fntdata"/><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5.fntdata"/><Relationship Id="rId133" Type="http://schemas.openxmlformats.org/officeDocument/2006/relationships/font" Target="fonts/font2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6.fntdata"/><Relationship Id="rId144" Type="http://schemas.openxmlformats.org/officeDocument/2006/relationships/font" Target="fonts/font37.fntdata"/><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71054"/>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2" y="0"/>
            <a:ext cx="3077739" cy="471054"/>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71053"/>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51d884c3cf_0_9: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151d884c3cf_0_9: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067c17d22e_0_39:notes"/>
          <p:cNvSpPr txBox="1">
            <a:spLocks noGrp="1"/>
          </p:cNvSpPr>
          <p:nvPr>
            <p:ph type="body" idx="1"/>
          </p:nvPr>
        </p:nvSpPr>
        <p:spPr>
          <a:xfrm>
            <a:off x="710247" y="4518204"/>
            <a:ext cx="5682000" cy="3696900"/>
          </a:xfrm>
          <a:prstGeom prst="rect">
            <a:avLst/>
          </a:prstGeom>
          <a:noFill/>
          <a:ln>
            <a:noFill/>
          </a:ln>
        </p:spPr>
        <p:txBody>
          <a:bodyPr spcFirstLastPara="1" wrap="square" lIns="94425" tIns="94425" rIns="94425" bIns="94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2067c17d22e_0_3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1f49638968e_0_678: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200" name="Google Shape;1200;g1f49638968e_0_678: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1f49638968e_0_688: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Clr>
                <a:schemeClr val="dk1"/>
              </a:buClr>
              <a:buSzPts val="1100"/>
              <a:buFont typeface="Arial"/>
              <a:buNone/>
            </a:pPr>
            <a:r>
              <a:rPr lang="en-US"/>
              <a:t>Blended pathways allows instructor to interact with students/real time monitoring of students</a:t>
            </a:r>
            <a:endParaRPr/>
          </a:p>
          <a:p>
            <a:pPr marL="0" lvl="0" indent="0" algn="l" rtl="0">
              <a:spcBef>
                <a:spcPts val="0"/>
              </a:spcBef>
              <a:spcAft>
                <a:spcPts val="0"/>
              </a:spcAft>
              <a:buClr>
                <a:schemeClr val="dk1"/>
              </a:buClr>
              <a:buSzPts val="1100"/>
              <a:buFont typeface="Arial"/>
              <a:buNone/>
            </a:pPr>
            <a:r>
              <a:rPr lang="en-US"/>
              <a:t>Lecture- Zoom like feature- live lessons/can record videos and assign them to students</a:t>
            </a:r>
            <a:endParaRPr/>
          </a:p>
          <a:p>
            <a:pPr marL="0" lvl="0" indent="0" algn="l" rtl="0">
              <a:lnSpc>
                <a:spcPct val="100000"/>
              </a:lnSpc>
              <a:spcBef>
                <a:spcPts val="0"/>
              </a:spcBef>
              <a:spcAft>
                <a:spcPts val="0"/>
              </a:spcAft>
              <a:buSzPts val="1400"/>
              <a:buNone/>
            </a:pPr>
            <a:endParaRPr/>
          </a:p>
        </p:txBody>
      </p:sp>
      <p:sp>
        <p:nvSpPr>
          <p:cNvPr id="1209" name="Google Shape;1209;g1f49638968e_0_688: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13664e934b2_0_5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218" name="Google Shape;1218;g13664e934b2_0_51: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139492ea297_0_9: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228" name="Google Shape;1228;g139492ea297_0_9: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20e7aa9e96e_0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238" name="Google Shape;1238;g20e7aa9e96e_0_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g151e12aa25e_0_19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249" name="Google Shape;1249;g151e12aa25e_0_191: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109e43f13d_0_0:notes"/>
          <p:cNvSpPr txBox="1">
            <a:spLocks noGrp="1"/>
          </p:cNvSpPr>
          <p:nvPr>
            <p:ph type="body" idx="1"/>
          </p:nvPr>
        </p:nvSpPr>
        <p:spPr>
          <a:xfrm>
            <a:off x="710247" y="4518204"/>
            <a:ext cx="5682000" cy="3696900"/>
          </a:xfrm>
          <a:prstGeom prst="rect">
            <a:avLst/>
          </a:prstGeom>
          <a:noFill/>
          <a:ln>
            <a:noFill/>
          </a:ln>
        </p:spPr>
        <p:txBody>
          <a:bodyPr spcFirstLastPara="1" wrap="square" lIns="94425" tIns="94425" rIns="94425" bIns="94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g2109e43f13d_0_0: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067c17d22e_0_47:notes"/>
          <p:cNvSpPr>
            <a:spLocks noGrp="1" noRot="1" noChangeAspect="1"/>
          </p:cNvSpPr>
          <p:nvPr>
            <p:ph type="sldImg" idx="2"/>
          </p:nvPr>
        </p:nvSpPr>
        <p:spPr>
          <a:xfrm>
            <a:off x="394893"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2067c17d22e_0_47:notes"/>
          <p:cNvSpPr txBox="1">
            <a:spLocks noGrp="1"/>
          </p:cNvSpPr>
          <p:nvPr>
            <p:ph type="body" idx="1"/>
          </p:nvPr>
        </p:nvSpPr>
        <p:spPr>
          <a:xfrm>
            <a:off x="710247" y="4459526"/>
            <a:ext cx="5682000" cy="4224900"/>
          </a:xfrm>
          <a:prstGeom prst="rect">
            <a:avLst/>
          </a:prstGeom>
          <a:noFill/>
          <a:ln>
            <a:noFill/>
          </a:ln>
        </p:spPr>
        <p:txBody>
          <a:bodyPr spcFirstLastPara="1" wrap="square" lIns="94425" tIns="94425" rIns="94425" bIns="94425" anchor="t" anchorCtr="0">
            <a:noAutofit/>
          </a:bodyPr>
          <a:lstStyle/>
          <a:p>
            <a:pPr marL="355600" marR="0" lvl="0" indent="-349250" algn="l" rtl="0">
              <a:lnSpc>
                <a:spcPct val="115000"/>
              </a:lnSpc>
              <a:spcBef>
                <a:spcPts val="0"/>
              </a:spcBef>
              <a:spcAft>
                <a:spcPts val="0"/>
              </a:spcAft>
              <a:buSzPts val="1100"/>
              <a:buFont typeface="Noto Sans Symbols"/>
              <a:buChar char="∙"/>
            </a:pPr>
            <a:r>
              <a:rPr lang="en-US" sz="1200">
                <a:solidFill>
                  <a:srgbClr val="333333"/>
                </a:solidFill>
                <a:latin typeface="Arial"/>
                <a:ea typeface="Arial"/>
                <a:cs typeface="Arial"/>
                <a:sym typeface="Arial"/>
              </a:rPr>
              <a:t>The pocket card was created for service providers to carry as a reminder of how important it is to take care of yourself and those working with you. </a:t>
            </a:r>
            <a:endParaRPr sz="1200">
              <a:latin typeface="Arial"/>
              <a:ea typeface="Arial"/>
              <a:cs typeface="Arial"/>
              <a:sym typeface="Arial"/>
            </a:endParaRPr>
          </a:p>
          <a:p>
            <a:pPr marL="355600" marR="0" lvl="0" indent="-349250" algn="l" rtl="0">
              <a:lnSpc>
                <a:spcPct val="115000"/>
              </a:lnSpc>
              <a:spcBef>
                <a:spcPts val="0"/>
              </a:spcBef>
              <a:spcAft>
                <a:spcPts val="0"/>
              </a:spcAft>
              <a:buSzPts val="1100"/>
              <a:buFont typeface="Noto Sans Symbols"/>
              <a:buChar char="∙"/>
            </a:pPr>
            <a:r>
              <a:rPr lang="en-US" sz="1200">
                <a:solidFill>
                  <a:srgbClr val="333333"/>
                </a:solidFill>
                <a:latin typeface="Arial"/>
                <a:ea typeface="Arial"/>
                <a:cs typeface="Arial"/>
                <a:sym typeface="Arial"/>
              </a:rPr>
              <a:t>The strategies suggested are based on the experiences of other people working in crisis settings and on research from around the world. </a:t>
            </a:r>
            <a:endParaRPr sz="1200">
              <a:latin typeface="Arial"/>
              <a:ea typeface="Arial"/>
              <a:cs typeface="Arial"/>
              <a:sym typeface="Arial"/>
            </a:endParaRPr>
          </a:p>
          <a:p>
            <a:pPr marL="355600" marR="0" lvl="0" indent="-349250" algn="l" rtl="0">
              <a:lnSpc>
                <a:spcPct val="115000"/>
              </a:lnSpc>
              <a:spcBef>
                <a:spcPts val="0"/>
              </a:spcBef>
              <a:spcAft>
                <a:spcPts val="0"/>
              </a:spcAft>
              <a:buSzPts val="1100"/>
              <a:buFont typeface="Noto Sans Symbols"/>
              <a:buChar char="∙"/>
            </a:pPr>
            <a:r>
              <a:rPr lang="en-US" sz="1200">
                <a:solidFill>
                  <a:srgbClr val="333333"/>
                </a:solidFill>
                <a:latin typeface="Arial"/>
                <a:ea typeface="Arial"/>
                <a:cs typeface="Arial"/>
                <a:sym typeface="Arial"/>
              </a:rPr>
              <a:t>The goal is to help improve resilience and increase the positive aspects of helping and reduce the negative ones. In addition, it is designed to promote compassion satisfaction and reduce compassion fatigue, secondary trauma, and vicarious traumatization. </a:t>
            </a:r>
            <a:endParaRPr sz="1200">
              <a:latin typeface="Arial"/>
              <a:ea typeface="Arial"/>
              <a:cs typeface="Arial"/>
              <a:sym typeface="Arial"/>
            </a:endParaRPr>
          </a:p>
          <a:p>
            <a:pPr marL="355600" marR="0" lvl="0" indent="-349250" algn="l" rtl="0">
              <a:lnSpc>
                <a:spcPct val="115000"/>
              </a:lnSpc>
              <a:spcBef>
                <a:spcPts val="0"/>
              </a:spcBef>
              <a:spcAft>
                <a:spcPts val="0"/>
              </a:spcAft>
              <a:buSzPts val="1100"/>
              <a:buFont typeface="Noto Sans Symbols"/>
              <a:buChar char="∙"/>
            </a:pPr>
            <a:r>
              <a:rPr lang="en-US" sz="1200">
                <a:solidFill>
                  <a:srgbClr val="333333"/>
                </a:solidFill>
                <a:latin typeface="Arial"/>
                <a:ea typeface="Arial"/>
                <a:cs typeface="Arial"/>
                <a:sym typeface="Arial"/>
              </a:rPr>
              <a:t>Please feel free to print as many copies as you like and to share this card with others. </a:t>
            </a:r>
            <a:endParaRPr/>
          </a:p>
          <a:p>
            <a:pPr marL="355600" marR="0" lvl="0" indent="-279400" algn="l" rtl="0">
              <a:lnSpc>
                <a:spcPct val="115000"/>
              </a:lnSpc>
              <a:spcBef>
                <a:spcPts val="0"/>
              </a:spcBef>
              <a:spcAft>
                <a:spcPts val="0"/>
              </a:spcAft>
              <a:buSzPts val="1100"/>
              <a:buFont typeface="Noto Sans Symbols"/>
              <a:buNone/>
            </a:pPr>
            <a:endParaRPr sz="1200">
              <a:solidFill>
                <a:srgbClr val="333333"/>
              </a:solidFill>
              <a:latin typeface="Arial"/>
              <a:ea typeface="Arial"/>
              <a:cs typeface="Arial"/>
              <a:sym typeface="Arial"/>
            </a:endParaRPr>
          </a:p>
          <a:p>
            <a:pPr marL="469900" lvl="0" indent="-298450" algn="l" rtl="0">
              <a:lnSpc>
                <a:spcPct val="100000"/>
              </a:lnSpc>
              <a:spcBef>
                <a:spcPts val="0"/>
              </a:spcBef>
              <a:spcAft>
                <a:spcPts val="0"/>
              </a:spcAft>
              <a:buSzPts val="1100"/>
              <a:buChar char="●"/>
            </a:pPr>
            <a:r>
              <a:rPr lang="en-US" sz="1200">
                <a:solidFill>
                  <a:schemeClr val="dk1"/>
                </a:solidFill>
                <a:latin typeface="Arial"/>
                <a:ea typeface="Arial"/>
                <a:cs typeface="Arial"/>
                <a:sym typeface="Arial"/>
              </a:rPr>
              <a:t>Objective:</a:t>
            </a:r>
            <a:endParaRPr/>
          </a:p>
          <a:p>
            <a:pPr marL="469900" lvl="0" indent="-298450" algn="l" rtl="0">
              <a:lnSpc>
                <a:spcPct val="100000"/>
              </a:lnSpc>
              <a:spcBef>
                <a:spcPts val="0"/>
              </a:spcBef>
              <a:spcAft>
                <a:spcPts val="0"/>
              </a:spcAft>
              <a:buSzPts val="1100"/>
              <a:buChar char="●"/>
            </a:pPr>
            <a:r>
              <a:rPr lang="en-US" sz="1200">
                <a:solidFill>
                  <a:schemeClr val="dk1"/>
                </a:solidFill>
                <a:latin typeface="Arial"/>
                <a:ea typeface="Arial"/>
                <a:cs typeface="Arial"/>
                <a:sym typeface="Arial"/>
              </a:rPr>
              <a:t>• To remind service providers of how important it is to take care of themselves</a:t>
            </a:r>
            <a:endParaRPr/>
          </a:p>
          <a:p>
            <a:pPr marL="469900" lvl="0" indent="-298450" algn="l" rtl="0">
              <a:lnSpc>
                <a:spcPct val="100000"/>
              </a:lnSpc>
              <a:spcBef>
                <a:spcPts val="0"/>
              </a:spcBef>
              <a:spcAft>
                <a:spcPts val="0"/>
              </a:spcAft>
              <a:buSzPts val="1100"/>
              <a:buChar char="●"/>
            </a:pPr>
            <a:r>
              <a:rPr lang="en-US" sz="1200">
                <a:solidFill>
                  <a:schemeClr val="dk1"/>
                </a:solidFill>
                <a:latin typeface="Arial"/>
                <a:ea typeface="Arial"/>
                <a:cs typeface="Arial"/>
                <a:sym typeface="Arial"/>
              </a:rPr>
              <a:t>and those working with them.</a:t>
            </a:r>
            <a:endParaRPr/>
          </a:p>
          <a:p>
            <a:pPr marL="0" lvl="0" indent="0" algn="l" rtl="0">
              <a:lnSpc>
                <a:spcPct val="100000"/>
              </a:lnSpc>
              <a:spcBef>
                <a:spcPts val="0"/>
              </a:spcBef>
              <a:spcAft>
                <a:spcPts val="0"/>
              </a:spcAft>
              <a:buSzPts val="1100"/>
              <a:buNone/>
            </a:pPr>
            <a:endParaRPr>
              <a:latin typeface="Arial"/>
              <a:ea typeface="Arial"/>
              <a:cs typeface="Arial"/>
              <a:sym typeface="Arial"/>
            </a:endParaRPr>
          </a:p>
          <a:p>
            <a:pPr marL="469900" lvl="0" indent="-228600" algn="l" rtl="0">
              <a:lnSpc>
                <a:spcPct val="100000"/>
              </a:lnSpc>
              <a:spcBef>
                <a:spcPts val="0"/>
              </a:spcBef>
              <a:spcAft>
                <a:spcPts val="0"/>
              </a:spcAft>
              <a:buSzPts val="1100"/>
              <a:buNone/>
            </a:pPr>
            <a:endParaRPr>
              <a:latin typeface="Arial"/>
              <a:ea typeface="Arial"/>
              <a:cs typeface="Arial"/>
              <a:sym typeface="Arial"/>
            </a:endParaRPr>
          </a:p>
        </p:txBody>
      </p:sp>
      <p:sp>
        <p:nvSpPr>
          <p:cNvPr id="225" name="Google Shape;225;g2067c17d22e_0_47:notes"/>
          <p:cNvSpPr txBox="1">
            <a:spLocks noGrp="1"/>
          </p:cNvSpPr>
          <p:nvPr>
            <p:ph type="sldNum" idx="12"/>
          </p:nvPr>
        </p:nvSpPr>
        <p:spPr>
          <a:xfrm>
            <a:off x="0" y="0"/>
            <a:ext cx="3106800" cy="3080100"/>
          </a:xfrm>
          <a:prstGeom prst="rect">
            <a:avLst/>
          </a:prstGeom>
          <a:noFill/>
          <a:ln>
            <a:noFill/>
          </a:ln>
        </p:spPr>
        <p:txBody>
          <a:bodyPr spcFirstLastPara="1" wrap="square" lIns="94425" tIns="47200" rIns="94425" bIns="472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0fba30c4e9_0_0: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33" name="Google Shape;233;g20fba30c4e9_0_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0fba30c4e9_0_8: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r>
              <a:rPr lang="en-US" sz="1400"/>
              <a:t>Question for the group: How many of you remember getting this email? How many of you read it? Forwarded it on? </a:t>
            </a:r>
            <a:endParaRPr sz="1400"/>
          </a:p>
          <a:p>
            <a:pPr marL="0" lvl="0" indent="0" algn="l" rtl="0">
              <a:spcBef>
                <a:spcPts val="0"/>
              </a:spcBef>
              <a:spcAft>
                <a:spcPts val="0"/>
              </a:spcAft>
              <a:buNone/>
            </a:pPr>
            <a:r>
              <a:rPr lang="en-US" sz="1400"/>
              <a:t>Our hope is to grow the number of people receiving as well as opening and clicking on the links provided. If you don’t think you received it, check your promotions, that is where many people are finding our newsletter went. These will be sent out each month on the 1st.</a:t>
            </a:r>
            <a:endParaRPr sz="1400"/>
          </a:p>
          <a:p>
            <a:pPr marL="0" lvl="0" indent="0" algn="l" rtl="0">
              <a:spcBef>
                <a:spcPts val="0"/>
              </a:spcBef>
              <a:spcAft>
                <a:spcPts val="0"/>
              </a:spcAft>
              <a:buNone/>
            </a:pPr>
            <a:endParaRPr sz="1400"/>
          </a:p>
          <a:p>
            <a:pPr marL="0" lvl="0" indent="0" algn="l" rtl="0">
              <a:lnSpc>
                <a:spcPct val="90000"/>
              </a:lnSpc>
              <a:spcBef>
                <a:spcPts val="1000"/>
              </a:spcBef>
              <a:spcAft>
                <a:spcPts val="0"/>
              </a:spcAft>
              <a:buNone/>
            </a:pPr>
            <a:endParaRPr/>
          </a:p>
        </p:txBody>
      </p:sp>
      <p:sp>
        <p:nvSpPr>
          <p:cNvPr id="242" name="Google Shape;242;g20fba30c4e9_0_8: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0fba30c4e9_0_1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g20fba30c4e9_0_19:notes"/>
          <p:cNvSpPr txBox="1">
            <a:spLocks noGrp="1"/>
          </p:cNvSpPr>
          <p:nvPr>
            <p:ph type="body" idx="1"/>
          </p:nvPr>
        </p:nvSpPr>
        <p:spPr>
          <a:xfrm>
            <a:off x="710247" y="4518204"/>
            <a:ext cx="5682000" cy="3696900"/>
          </a:xfrm>
          <a:prstGeom prst="rect">
            <a:avLst/>
          </a:prstGeom>
          <a:noFill/>
          <a:ln>
            <a:noFill/>
          </a:ln>
        </p:spPr>
        <p:txBody>
          <a:bodyPr spcFirstLastPara="1" wrap="square" lIns="94450" tIns="47200" rIns="94450" bIns="47200" anchor="t" anchorCtr="0">
            <a:noAutofit/>
          </a:bodyPr>
          <a:lstStyle/>
          <a:p>
            <a:pPr marL="0" lvl="0" indent="0" algn="l" rtl="0">
              <a:spcBef>
                <a:spcPts val="0"/>
              </a:spcBef>
              <a:spcAft>
                <a:spcPts val="0"/>
              </a:spcAft>
              <a:buNone/>
            </a:pPr>
            <a:r>
              <a:rPr lang="en-US">
                <a:solidFill>
                  <a:schemeClr val="dk1"/>
                </a:solidFill>
              </a:rPr>
              <a:t>So far we are crushing our goals! Making records with engagement the data shows. </a:t>
            </a:r>
            <a:endParaRPr>
              <a:solidFill>
                <a:schemeClr val="dk1"/>
              </a:solidFill>
            </a:endParaRPr>
          </a:p>
          <a:p>
            <a:pPr marL="0" lvl="0" indent="0" algn="l" rtl="0">
              <a:spcBef>
                <a:spcPts val="0"/>
              </a:spcBef>
              <a:spcAft>
                <a:spcPts val="0"/>
              </a:spcAft>
              <a:buNone/>
            </a:pPr>
            <a:r>
              <a:rPr lang="en-US">
                <a:solidFill>
                  <a:schemeClr val="dk1"/>
                </a:solidFill>
              </a:rPr>
              <a:t>Have had some good feedback about what is being shared!</a:t>
            </a:r>
            <a:endParaRPr/>
          </a:p>
          <a:p>
            <a:pPr marL="0" lvl="0" indent="0" algn="l" rtl="0">
              <a:lnSpc>
                <a:spcPct val="90000"/>
              </a:lnSpc>
              <a:spcBef>
                <a:spcPts val="800"/>
              </a:spcBef>
              <a:spcAft>
                <a:spcPts val="0"/>
              </a:spcAft>
              <a:buClr>
                <a:schemeClr val="dk1"/>
              </a:buClr>
              <a:buSzPts val="1100"/>
              <a:buFont typeface="Arial"/>
              <a:buNone/>
            </a:pPr>
            <a:r>
              <a:rPr lang="en-US" sz="1200">
                <a:solidFill>
                  <a:srgbClr val="595959"/>
                </a:solidFill>
              </a:rPr>
              <a:t>Please encourage your staff to opt in to receive these monthly newsletters (link above). This info is shareable- please forward info on, add it to your state list serves, etc. </a:t>
            </a:r>
            <a:endParaRPr sz="1200">
              <a:solidFill>
                <a:srgbClr val="595959"/>
              </a:solidFill>
            </a:endParaRPr>
          </a:p>
          <a:p>
            <a:pPr marL="0" lvl="0" indent="0" algn="l" rtl="0">
              <a:lnSpc>
                <a:spcPct val="90000"/>
              </a:lnSpc>
              <a:spcBef>
                <a:spcPts val="1200"/>
              </a:spcBef>
              <a:spcAft>
                <a:spcPts val="1200"/>
              </a:spcAft>
              <a:buNone/>
            </a:pPr>
            <a:endParaRPr/>
          </a:p>
        </p:txBody>
      </p:sp>
      <p:sp>
        <p:nvSpPr>
          <p:cNvPr id="255" name="Google Shape;255;g20fba30c4e9_0_19:notes"/>
          <p:cNvSpPr txBox="1">
            <a:spLocks noGrp="1"/>
          </p:cNvSpPr>
          <p:nvPr>
            <p:ph type="sldNum" idx="12"/>
          </p:nvPr>
        </p:nvSpPr>
        <p:spPr>
          <a:xfrm>
            <a:off x="4023092" y="8917422"/>
            <a:ext cx="3077700" cy="471000"/>
          </a:xfrm>
          <a:prstGeom prst="rect">
            <a:avLst/>
          </a:prstGeom>
          <a:noFill/>
          <a:ln>
            <a:noFill/>
          </a:ln>
        </p:spPr>
        <p:txBody>
          <a:bodyPr spcFirstLastPara="1" wrap="square" lIns="94450" tIns="47200" rIns="94450" bIns="47200" anchor="b" anchorCtr="0">
            <a:noAutofit/>
          </a:bodyPr>
          <a:lstStyle/>
          <a:p>
            <a:pPr marL="0" lvl="0" indent="0" algn="r" rtl="0">
              <a:spcBef>
                <a:spcPts val="0"/>
              </a:spcBef>
              <a:spcAft>
                <a:spcPts val="0"/>
              </a:spcAft>
              <a:buNone/>
            </a:pPr>
            <a:fld id="{00000000-1234-1234-1234-123412341234}" type="slidenum">
              <a:rPr lang="en-US" sz="1400"/>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fba30c4e9_0_2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0fba30c4e9_0_29:notes"/>
          <p:cNvSpPr txBox="1">
            <a:spLocks noGrp="1"/>
          </p:cNvSpPr>
          <p:nvPr>
            <p:ph type="body" idx="1"/>
          </p:nvPr>
        </p:nvSpPr>
        <p:spPr>
          <a:xfrm>
            <a:off x="710247" y="4518204"/>
            <a:ext cx="5682000" cy="3696900"/>
          </a:xfrm>
          <a:prstGeom prst="rect">
            <a:avLst/>
          </a:prstGeom>
          <a:noFill/>
          <a:ln>
            <a:noFill/>
          </a:ln>
        </p:spPr>
        <p:txBody>
          <a:bodyPr spcFirstLastPara="1" wrap="square" lIns="94450" tIns="47200" rIns="94450" bIns="47200" anchor="t" anchorCtr="0">
            <a:noAutofit/>
          </a:bodyPr>
          <a:lstStyle/>
          <a:p>
            <a:pPr marL="469900" lvl="0" indent="-228600" algn="l" rtl="0">
              <a:lnSpc>
                <a:spcPct val="90000"/>
              </a:lnSpc>
              <a:spcBef>
                <a:spcPts val="800"/>
              </a:spcBef>
              <a:spcAft>
                <a:spcPts val="1200"/>
              </a:spcAft>
              <a:buClr>
                <a:schemeClr val="dk1"/>
              </a:buClr>
              <a:buSzPts val="1400"/>
              <a:buNone/>
            </a:pPr>
            <a:r>
              <a:rPr lang="en-US" sz="1900">
                <a:solidFill>
                  <a:srgbClr val="595959"/>
                </a:solidFill>
              </a:rPr>
              <a:t>Focus is on time of year for recruiting/services &amp; national campaigns relating these back to iSOSY resources. Please share if you have any ideas for future newsletter topics!</a:t>
            </a:r>
            <a:endParaRPr/>
          </a:p>
        </p:txBody>
      </p:sp>
      <p:sp>
        <p:nvSpPr>
          <p:cNvPr id="266" name="Google Shape;266;g20fba30c4e9_0_29:notes"/>
          <p:cNvSpPr txBox="1">
            <a:spLocks noGrp="1"/>
          </p:cNvSpPr>
          <p:nvPr>
            <p:ph type="sldNum" idx="12"/>
          </p:nvPr>
        </p:nvSpPr>
        <p:spPr>
          <a:xfrm>
            <a:off x="4023092" y="8917422"/>
            <a:ext cx="3077700" cy="471000"/>
          </a:xfrm>
          <a:prstGeom prst="rect">
            <a:avLst/>
          </a:prstGeom>
          <a:noFill/>
          <a:ln>
            <a:noFill/>
          </a:ln>
        </p:spPr>
        <p:txBody>
          <a:bodyPr spcFirstLastPara="1" wrap="square" lIns="94450" tIns="47200" rIns="94450" bIns="47200" anchor="b" anchorCtr="0">
            <a:noAutofit/>
          </a:bodyPr>
          <a:lstStyle/>
          <a:p>
            <a:pPr marL="0" lvl="0" indent="0" algn="r" rtl="0">
              <a:spcBef>
                <a:spcPts val="0"/>
              </a:spcBef>
              <a:spcAft>
                <a:spcPts val="0"/>
              </a:spcAft>
              <a:buNone/>
            </a:pPr>
            <a:fld id="{00000000-1234-1234-1234-123412341234}" type="slidenum">
              <a:rPr lang="en-US" sz="1400"/>
              <a:t>16</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0fba30c4e9_0_41: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20fba30c4e9_0_41:notes"/>
          <p:cNvSpPr txBox="1">
            <a:spLocks noGrp="1"/>
          </p:cNvSpPr>
          <p:nvPr>
            <p:ph type="body" idx="1"/>
          </p:nvPr>
        </p:nvSpPr>
        <p:spPr>
          <a:xfrm>
            <a:off x="710247" y="4518204"/>
            <a:ext cx="5682000" cy="3696900"/>
          </a:xfrm>
          <a:prstGeom prst="rect">
            <a:avLst/>
          </a:prstGeom>
          <a:noFill/>
          <a:ln>
            <a:noFill/>
          </a:ln>
        </p:spPr>
        <p:txBody>
          <a:bodyPr spcFirstLastPara="1" wrap="square" lIns="94450" tIns="47200" rIns="94450" bIns="47200" anchor="t" anchorCtr="0">
            <a:noAutofit/>
          </a:bodyPr>
          <a:lstStyle/>
          <a:p>
            <a:pPr marL="0" lvl="0" indent="0" algn="l" rtl="0">
              <a:lnSpc>
                <a:spcPct val="90000"/>
              </a:lnSpc>
              <a:spcBef>
                <a:spcPts val="800"/>
              </a:spcBef>
              <a:spcAft>
                <a:spcPts val="0"/>
              </a:spcAft>
              <a:buClr>
                <a:schemeClr val="dk1"/>
              </a:buClr>
              <a:buSzPts val="1100"/>
              <a:buFont typeface="Arial"/>
              <a:buNone/>
            </a:pPr>
            <a:r>
              <a:rPr lang="en-US" sz="1900">
                <a:solidFill>
                  <a:srgbClr val="595959"/>
                </a:solidFill>
              </a:rPr>
              <a:t>Experts in the field- here is where we are- we have a pretty short list so far and we know we have more talent across our member states. This is what we need to move forward and finalize this project so that can be useful. Who in your state could be a contact for others? Please share with us at least one person from your state that is an experienced professional and could be a resource for others. </a:t>
            </a:r>
            <a:endParaRPr sz="1400">
              <a:solidFill>
                <a:schemeClr val="dk1"/>
              </a:solidFill>
            </a:endParaRPr>
          </a:p>
          <a:p>
            <a:pPr marL="0" lvl="0" indent="0" algn="l" rtl="0">
              <a:spcBef>
                <a:spcPts val="1200"/>
              </a:spcBef>
              <a:spcAft>
                <a:spcPts val="0"/>
              </a:spcAft>
              <a:buNone/>
            </a:pPr>
            <a:endParaRPr/>
          </a:p>
          <a:p>
            <a:pPr marL="0" lvl="0" indent="0" algn="l" rtl="0">
              <a:spcBef>
                <a:spcPts val="0"/>
              </a:spcBef>
              <a:spcAft>
                <a:spcPts val="0"/>
              </a:spcAft>
              <a:buNone/>
            </a:pPr>
            <a:endParaRPr/>
          </a:p>
        </p:txBody>
      </p:sp>
      <p:sp>
        <p:nvSpPr>
          <p:cNvPr id="279" name="Google Shape;279;g20fba30c4e9_0_41:notes"/>
          <p:cNvSpPr txBox="1">
            <a:spLocks noGrp="1"/>
          </p:cNvSpPr>
          <p:nvPr>
            <p:ph type="sldNum" idx="12"/>
          </p:nvPr>
        </p:nvSpPr>
        <p:spPr>
          <a:xfrm>
            <a:off x="4023092" y="8917422"/>
            <a:ext cx="3077700" cy="471000"/>
          </a:xfrm>
          <a:prstGeom prst="rect">
            <a:avLst/>
          </a:prstGeom>
          <a:noFill/>
          <a:ln>
            <a:noFill/>
          </a:ln>
        </p:spPr>
        <p:txBody>
          <a:bodyPr spcFirstLastPara="1" wrap="square" lIns="94450" tIns="47200" rIns="94450" bIns="47200" anchor="b" anchorCtr="0">
            <a:noAutofit/>
          </a:bodyPr>
          <a:lstStyle/>
          <a:p>
            <a:pPr marL="0" lvl="0" indent="0" algn="r" rtl="0">
              <a:spcBef>
                <a:spcPts val="0"/>
              </a:spcBef>
              <a:spcAft>
                <a:spcPts val="0"/>
              </a:spcAft>
              <a:buNone/>
            </a:pPr>
            <a:fld id="{00000000-1234-1234-1234-123412341234}" type="slidenum">
              <a:rPr lang="en-US"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0fba30c4e9_0_51: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0fba30c4e9_0_51: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lnSpc>
                <a:spcPct val="115000"/>
              </a:lnSpc>
              <a:spcBef>
                <a:spcPts val="0"/>
              </a:spcBef>
              <a:spcAft>
                <a:spcPts val="0"/>
              </a:spcAft>
              <a:buClr>
                <a:schemeClr val="dk1"/>
              </a:buClr>
              <a:buSzPts val="1100"/>
              <a:buFont typeface="Arial"/>
              <a:buNone/>
            </a:pPr>
            <a:endParaRPr sz="1100">
              <a:solidFill>
                <a:srgbClr val="222222"/>
              </a:solidFill>
              <a:highlight>
                <a:srgbClr val="00FF00"/>
              </a:highlight>
              <a:latin typeface="Arial"/>
              <a:ea typeface="Arial"/>
              <a:cs typeface="Arial"/>
              <a:sym typeface="Arial"/>
            </a:endParaRPr>
          </a:p>
          <a:p>
            <a:pPr marL="0" lvl="0" indent="0" algn="l" rtl="0">
              <a:lnSpc>
                <a:spcPct val="115000"/>
              </a:lnSpc>
              <a:spcBef>
                <a:spcPts val="0"/>
              </a:spcBef>
              <a:spcAft>
                <a:spcPts val="0"/>
              </a:spcAft>
              <a:buNone/>
            </a:pPr>
            <a:r>
              <a:rPr lang="en-US" sz="1500">
                <a:solidFill>
                  <a:srgbClr val="222222"/>
                </a:solidFill>
                <a:highlight>
                  <a:srgbClr val="FFFFFF"/>
                </a:highlight>
              </a:rPr>
              <a:t>Don’t forget to share the link to our survey with service providers in your state so we can continue to grow our network of experienced professionals. </a:t>
            </a:r>
            <a:endParaRPr sz="1500">
              <a:solidFill>
                <a:srgbClr val="222222"/>
              </a:solidFill>
              <a:highlight>
                <a:srgbClr val="FFFFFF"/>
              </a:highlight>
              <a:latin typeface="Arial"/>
              <a:ea typeface="Arial"/>
              <a:cs typeface="Arial"/>
              <a:sym typeface="Arial"/>
            </a:endParaRPr>
          </a:p>
        </p:txBody>
      </p:sp>
      <p:sp>
        <p:nvSpPr>
          <p:cNvPr id="290" name="Google Shape;290;g20fba30c4e9_0_51:notes"/>
          <p:cNvSpPr txBox="1">
            <a:spLocks noGrp="1"/>
          </p:cNvSpPr>
          <p:nvPr>
            <p:ph type="sldNum" idx="12"/>
          </p:nvPr>
        </p:nvSpPr>
        <p:spPr>
          <a:xfrm>
            <a:off x="4023092" y="8917422"/>
            <a:ext cx="3077700" cy="471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t>18</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f1760e95e9_0_23: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01" name="Google Shape;301;g1f1760e95e9_0_23: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51e12aa25e_0_206: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g151e12aa25e_0_206: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f1760e95e9_0_29: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08" name="Google Shape;308;g1f1760e95e9_0_2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f1760e95e9_0_36: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16" name="Google Shape;316;g1f1760e95e9_0_36: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f1760e95e9_0_44: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25" name="Google Shape;325;g1f1760e95e9_0_44: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f1760e95e9_0_52: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34" name="Google Shape;334;g1f1760e95e9_0_52: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1f1760e95e9_0_60: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43" name="Google Shape;343;g1f1760e95e9_0_60: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f1760e95e9_0_69: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53" name="Google Shape;353;g1f1760e95e9_0_6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f1760e95e9_0_78: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63" name="Google Shape;363;g1f1760e95e9_0_78: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f1760e95e9_0_89: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75" name="Google Shape;375;g1f1760e95e9_0_8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f1760e95e9_0_99: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86" name="Google Shape;386;g1f1760e95e9_0_9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f1760e95e9_0_111: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399" name="Google Shape;399;g1f1760e95e9_0_111: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0fba30c4e9_0_139: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20fba30c4e9_0_139: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f1760e95e9_0_119:notes"/>
          <p:cNvSpPr txBox="1">
            <a:spLocks noGrp="1"/>
          </p:cNvSpPr>
          <p:nvPr>
            <p:ph type="body" idx="1"/>
          </p:nvPr>
        </p:nvSpPr>
        <p:spPr>
          <a:xfrm>
            <a:off x="710247" y="4518204"/>
            <a:ext cx="5682000" cy="3696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08" name="Google Shape;408;g1f1760e95e9_0_119: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067c17d22e_0_189: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15" name="Google Shape;415;g2067c17d22e_0_189: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067c17d22e_0_197:notes"/>
          <p:cNvSpPr>
            <a:spLocks noGrp="1" noRot="1" noChangeAspect="1"/>
          </p:cNvSpPr>
          <p:nvPr>
            <p:ph type="sldImg" idx="2"/>
          </p:nvPr>
        </p:nvSpPr>
        <p:spPr>
          <a:xfrm>
            <a:off x="422275" y="704850"/>
            <a:ext cx="6258000" cy="3519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2067c17d22e_0_197: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067c17d22e_0_205: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067c17d22e_0_205: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34" name="Google Shape;434;g2067c17d22e_0_205: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400"/>
              <a:t>33</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067c17d22e_0_216: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g2067c17d22e_0_216: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46" name="Google Shape;446;g2067c17d22e_0_216: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400"/>
              <a:t>34</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067c17d22e_0_228: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067c17d22e_0_228: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59" name="Google Shape;459;g2067c17d22e_0_228: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400"/>
              <a:t>35</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067c17d22e_0_24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2067c17d22e_0_24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72" name="Google Shape;472;g2067c17d22e_0_240: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400"/>
              <a:t>36</a:t>
            </a:fld>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067c17d22e_0_252: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2067c17d22e_0_252: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85" name="Google Shape;485;g2067c17d22e_0_252: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400"/>
              <a:t>37</a:t>
            </a:fld>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f426ff8316_0_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1f426ff8316_0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497" name="Google Shape;497;g1f426ff8316_0_0: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400"/>
              <a:t>38</a:t>
            </a:fld>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f49638968e_0_601: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g1f49638968e_0_60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spcBef>
                <a:spcPts val="0"/>
              </a:spcBef>
              <a:spcAft>
                <a:spcPts val="0"/>
              </a:spcAft>
              <a:buNone/>
            </a:pPr>
            <a:r>
              <a:rPr lang="en-US"/>
              <a:t>In the past 90 days, 135 users have opened and/or downloaded STAT Lessons.</a:t>
            </a:r>
            <a:endParaRPr/>
          </a:p>
          <a:p>
            <a:pPr marL="0" lvl="0" indent="0" algn="l" rtl="0">
              <a:spcBef>
                <a:spcPts val="0"/>
              </a:spcBef>
              <a:spcAft>
                <a:spcPts val="0"/>
              </a:spcAft>
              <a:buNone/>
            </a:pPr>
            <a:endParaRPr/>
          </a:p>
        </p:txBody>
      </p:sp>
      <p:sp>
        <p:nvSpPr>
          <p:cNvPr id="510" name="Google Shape;510;g1f49638968e_0_601: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spcBef>
                <a:spcPts val="0"/>
              </a:spcBef>
              <a:spcAft>
                <a:spcPts val="0"/>
              </a:spcAft>
              <a:buNone/>
            </a:pPr>
            <a:fld id="{00000000-1234-1234-1234-123412341234}" type="slidenum">
              <a:rPr lang="en-US" sz="1400"/>
              <a:t>39</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5048294bd6_1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We ran analytics for the past 90 days.</a:t>
            </a:r>
            <a:endParaRPr/>
          </a:p>
          <a:p>
            <a:pPr marL="0" lvl="0" indent="0" algn="l" rtl="0">
              <a:lnSpc>
                <a:spcPct val="100000"/>
              </a:lnSpc>
              <a:spcBef>
                <a:spcPts val="0"/>
              </a:spcBef>
              <a:spcAft>
                <a:spcPts val="0"/>
              </a:spcAft>
              <a:buSzPts val="1400"/>
              <a:buNone/>
            </a:pPr>
            <a:r>
              <a:rPr lang="en-US"/>
              <a:t>We have had more than 1.3K visitors</a:t>
            </a:r>
            <a:endParaRPr/>
          </a:p>
          <a:p>
            <a:pPr marL="0" lvl="0" indent="0" algn="l" rtl="0">
              <a:lnSpc>
                <a:spcPct val="100000"/>
              </a:lnSpc>
              <a:spcBef>
                <a:spcPts val="0"/>
              </a:spcBef>
              <a:spcAft>
                <a:spcPts val="0"/>
              </a:spcAft>
              <a:buSzPts val="1400"/>
              <a:buNone/>
            </a:pPr>
            <a:r>
              <a:rPr lang="en-US"/>
              <a:t>Most visitors head to the Instructional Resources page, but our student portal page continues to climb. (More on that later).</a:t>
            </a:r>
            <a:endParaRPr/>
          </a:p>
          <a:p>
            <a:pPr marL="0" lvl="0" indent="0" algn="l" rtl="0">
              <a:lnSpc>
                <a:spcPct val="100000"/>
              </a:lnSpc>
              <a:spcBef>
                <a:spcPts val="0"/>
              </a:spcBef>
              <a:spcAft>
                <a:spcPts val="0"/>
              </a:spcAft>
              <a:buSzPts val="1400"/>
              <a:buNone/>
            </a:pPr>
            <a:r>
              <a:rPr lang="en-US"/>
              <a:t>Personal Wellness Training Package page has the longest average visits.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IF THEY ASK about Bounce Rate - About 50% of visitors leave the site after visiting only one page…that may indicate that they know what they are looking for when they visit the site.</a:t>
            </a:r>
            <a:endParaRPr/>
          </a:p>
          <a:p>
            <a:pPr marL="0" lvl="0" indent="0" algn="l" rtl="0">
              <a:lnSpc>
                <a:spcPct val="100000"/>
              </a:lnSpc>
              <a:spcBef>
                <a:spcPts val="0"/>
              </a:spcBef>
              <a:spcAft>
                <a:spcPts val="0"/>
              </a:spcAft>
              <a:buSzPts val="1400"/>
              <a:buNone/>
            </a:pPr>
            <a:endParaRPr/>
          </a:p>
        </p:txBody>
      </p:sp>
      <p:sp>
        <p:nvSpPr>
          <p:cNvPr id="137" name="Google Shape;137;g15048294bd6_1_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f333a6f5f3_0_0: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19" name="Google Shape;519;g1f333a6f5f3_0_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f333a6f5f3_0_14: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34" name="Google Shape;534;g1f333a6f5f3_0_14: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f333a6f5f3_0_28: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49" name="Google Shape;549;g1f333a6f5f3_0_28: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f333a6f5f3_0_38: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60" name="Google Shape;560;g1f333a6f5f3_0_38: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f333a6f5f3_0_51: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74" name="Google Shape;574;g1f333a6f5f3_0_51: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f333a6f5f3_0_61: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585" name="Google Shape;585;g1f333a6f5f3_0_61: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f333a6f5f3_0_70:notes"/>
          <p:cNvSpPr txBox="1">
            <a:spLocks noGrp="1"/>
          </p:cNvSpPr>
          <p:nvPr>
            <p:ph type="body" idx="1"/>
          </p:nvPr>
        </p:nvSpPr>
        <p:spPr>
          <a:xfrm>
            <a:off x="710248" y="4518204"/>
            <a:ext cx="5682000" cy="36966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r>
              <a:rPr lang="en-US"/>
              <a:t>In the past 90 days there were 284 new visitors to the Student Portal and a total of 408 site sessions.</a:t>
            </a:r>
            <a:endParaRPr/>
          </a:p>
          <a:p>
            <a:pPr marL="0" lvl="0" indent="0" algn="l" rtl="0">
              <a:spcBef>
                <a:spcPts val="0"/>
              </a:spcBef>
              <a:spcAft>
                <a:spcPts val="0"/>
              </a:spcAft>
              <a:buNone/>
            </a:pPr>
            <a:r>
              <a:rPr lang="en-US"/>
              <a:t>The STAT Lessons were the most visited resource.</a:t>
            </a:r>
            <a:endParaRPr/>
          </a:p>
          <a:p>
            <a:pPr marL="0" lvl="0" indent="0" algn="l" rtl="0">
              <a:spcBef>
                <a:spcPts val="0"/>
              </a:spcBef>
              <a:spcAft>
                <a:spcPts val="0"/>
              </a:spcAft>
              <a:buNone/>
            </a:pPr>
            <a:r>
              <a:rPr lang="en-US"/>
              <a:t>Interestingly, in the past 30 days we have had visitors from a few different countries…</a:t>
            </a:r>
            <a:endParaRPr/>
          </a:p>
        </p:txBody>
      </p:sp>
      <p:sp>
        <p:nvSpPr>
          <p:cNvPr id="595" name="Google Shape;595;g1f333a6f5f3_0_7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1f49638968e_0_474: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05" name="Google Shape;605;g1f49638968e_0_474: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f49638968e_0_483: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15" name="Google Shape;615;g1f49638968e_0_483: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f49638968e_0_506: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39" name="Google Shape;639;g1f49638968e_0_506: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f49638968e_0_713: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Lots of interesting stats here, but the two to point out are: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have been more than 12,000 page views.</a:t>
            </a:r>
            <a:endParaRPr/>
          </a:p>
          <a:p>
            <a:pPr marL="0" lvl="0" indent="0" algn="l" rtl="0">
              <a:lnSpc>
                <a:spcPct val="100000"/>
              </a:lnSpc>
              <a:spcBef>
                <a:spcPts val="0"/>
              </a:spcBef>
              <a:spcAft>
                <a:spcPts val="0"/>
              </a:spcAft>
              <a:buSzPts val="1400"/>
              <a:buNone/>
            </a:pPr>
            <a:r>
              <a:rPr lang="en-US"/>
              <a:t>More than 2,100 downloads have occurred from the site in the past 90 days!</a:t>
            </a:r>
            <a:endParaRPr/>
          </a:p>
        </p:txBody>
      </p:sp>
      <p:sp>
        <p:nvSpPr>
          <p:cNvPr id="146" name="Google Shape;146;g1f49638968e_0_713: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f49638968e_0_516: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50" name="Google Shape;650;g1f49638968e_0_516: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1f49638968e_0_526: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661" name="Google Shape;661;g1f49638968e_0_526: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1f49638968e_0_541: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g1f49638968e_0_541:notes"/>
          <p:cNvSpPr txBox="1">
            <a:spLocks noGrp="1"/>
          </p:cNvSpPr>
          <p:nvPr>
            <p:ph type="body" idx="1"/>
          </p:nvPr>
        </p:nvSpPr>
        <p:spPr>
          <a:xfrm>
            <a:off x="710247" y="4459526"/>
            <a:ext cx="5682000" cy="4224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
        <p:nvSpPr>
          <p:cNvPr id="678" name="Google Shape;678;g1f49638968e_0_541:notes"/>
          <p:cNvSpPr txBox="1">
            <a:spLocks noGrp="1"/>
          </p:cNvSpPr>
          <p:nvPr>
            <p:ph type="sldNum" idx="12"/>
          </p:nvPr>
        </p:nvSpPr>
        <p:spPr>
          <a:xfrm>
            <a:off x="4023092" y="8917422"/>
            <a:ext cx="3077700" cy="469500"/>
          </a:xfrm>
          <a:prstGeom prst="rect">
            <a:avLst/>
          </a:prstGeom>
          <a:noFill/>
          <a:ln>
            <a:noFill/>
          </a:ln>
        </p:spPr>
        <p:txBody>
          <a:bodyPr spcFirstLastPara="1" wrap="square" lIns="94425" tIns="47200" rIns="94425" bIns="472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1f49638968e_0_554: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g1f49638968e_0_554:notes"/>
          <p:cNvSpPr txBox="1">
            <a:spLocks noGrp="1"/>
          </p:cNvSpPr>
          <p:nvPr>
            <p:ph type="body" idx="1"/>
          </p:nvPr>
        </p:nvSpPr>
        <p:spPr>
          <a:xfrm>
            <a:off x="710247" y="4459526"/>
            <a:ext cx="5682000" cy="4224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
        <p:nvSpPr>
          <p:cNvPr id="692" name="Google Shape;692;g1f49638968e_0_554:notes"/>
          <p:cNvSpPr txBox="1">
            <a:spLocks noGrp="1"/>
          </p:cNvSpPr>
          <p:nvPr>
            <p:ph type="sldNum" idx="12"/>
          </p:nvPr>
        </p:nvSpPr>
        <p:spPr>
          <a:xfrm>
            <a:off x="4023092" y="8917422"/>
            <a:ext cx="3077700" cy="469500"/>
          </a:xfrm>
          <a:prstGeom prst="rect">
            <a:avLst/>
          </a:prstGeom>
          <a:noFill/>
          <a:ln>
            <a:noFill/>
          </a:ln>
        </p:spPr>
        <p:txBody>
          <a:bodyPr spcFirstLastPara="1" wrap="square" lIns="94425" tIns="47200" rIns="94425" bIns="472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1f49638968e_0_566: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g1f49638968e_0_566:notes"/>
          <p:cNvSpPr txBox="1">
            <a:spLocks noGrp="1"/>
          </p:cNvSpPr>
          <p:nvPr>
            <p:ph type="body" idx="1"/>
          </p:nvPr>
        </p:nvSpPr>
        <p:spPr>
          <a:xfrm>
            <a:off x="710247" y="4459526"/>
            <a:ext cx="5682000" cy="4224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
        <p:nvSpPr>
          <p:cNvPr id="705" name="Google Shape;705;g1f49638968e_0_566:notes"/>
          <p:cNvSpPr txBox="1">
            <a:spLocks noGrp="1"/>
          </p:cNvSpPr>
          <p:nvPr>
            <p:ph type="sldNum" idx="12"/>
          </p:nvPr>
        </p:nvSpPr>
        <p:spPr>
          <a:xfrm>
            <a:off x="4023092" y="8917422"/>
            <a:ext cx="3077700" cy="469500"/>
          </a:xfrm>
          <a:prstGeom prst="rect">
            <a:avLst/>
          </a:prstGeom>
          <a:noFill/>
          <a:ln>
            <a:noFill/>
          </a:ln>
        </p:spPr>
        <p:txBody>
          <a:bodyPr spcFirstLastPara="1" wrap="square" lIns="94425" tIns="47200" rIns="94425" bIns="472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f49638968e_0_585: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1f49638968e_0_585:notes"/>
          <p:cNvSpPr txBox="1">
            <a:spLocks noGrp="1"/>
          </p:cNvSpPr>
          <p:nvPr>
            <p:ph type="body" idx="1"/>
          </p:nvPr>
        </p:nvSpPr>
        <p:spPr>
          <a:xfrm>
            <a:off x="710247" y="4459526"/>
            <a:ext cx="5682000" cy="4224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g1f49638968e_0_585:notes"/>
          <p:cNvSpPr txBox="1">
            <a:spLocks noGrp="1"/>
          </p:cNvSpPr>
          <p:nvPr>
            <p:ph type="sldNum" idx="12"/>
          </p:nvPr>
        </p:nvSpPr>
        <p:spPr>
          <a:xfrm>
            <a:off x="4023092" y="8917422"/>
            <a:ext cx="3077700" cy="469500"/>
          </a:xfrm>
          <a:prstGeom prst="rect">
            <a:avLst/>
          </a:prstGeom>
          <a:noFill/>
          <a:ln>
            <a:noFill/>
          </a:ln>
        </p:spPr>
        <p:txBody>
          <a:bodyPr spcFirstLastPara="1" wrap="square" lIns="94425" tIns="47200" rIns="94425" bIns="472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b638279478_0_0: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g1b638279478_0_0: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f49638968e_0_0: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761" name="Google Shape;761;g1f49638968e_0_0: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f49638968e_0_8: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770" name="Google Shape;770;g1f49638968e_0_8: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1f49638968e_0_20: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783" name="Google Shape;783;g1f49638968e_0_20: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39492ea297_0_109: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During those 90 days we had 1,221 unique (first time) visitors. (Sometimes this means the same person but different browsers or settings.)</a:t>
            </a:r>
            <a:endParaRPr/>
          </a:p>
          <a:p>
            <a:pPr marL="0" lvl="0" indent="0" algn="l" rtl="0">
              <a:lnSpc>
                <a:spcPct val="100000"/>
              </a:lnSpc>
              <a:spcBef>
                <a:spcPts val="0"/>
              </a:spcBef>
              <a:spcAft>
                <a:spcPts val="0"/>
              </a:spcAft>
              <a:buSzPts val="1400"/>
              <a:buNone/>
            </a:pPr>
            <a:r>
              <a:rPr lang="en-US"/>
              <a:t>We have added 51 new email addresses during this time as well (those are folks visiting the site who elect to enter their email address so we can add them to our listserv.</a:t>
            </a:r>
            <a:endParaRPr/>
          </a:p>
          <a:p>
            <a:pPr marL="0" lvl="0" indent="0" algn="l" rtl="0">
              <a:lnSpc>
                <a:spcPct val="100000"/>
              </a:lnSpc>
              <a:spcBef>
                <a:spcPts val="0"/>
              </a:spcBef>
              <a:spcAft>
                <a:spcPts val="0"/>
              </a:spcAft>
              <a:buSzPts val="1400"/>
              <a:buNone/>
            </a:pPr>
            <a:r>
              <a:rPr lang="en-US"/>
              <a:t>The search bar continues to be well used with the most searched terms being audio, grocery, dairy, and farm.</a:t>
            </a:r>
            <a:endParaRPr/>
          </a:p>
          <a:p>
            <a:pPr marL="0" lvl="0" indent="0" algn="l" rtl="0">
              <a:lnSpc>
                <a:spcPct val="100000"/>
              </a:lnSpc>
              <a:spcBef>
                <a:spcPts val="0"/>
              </a:spcBef>
              <a:spcAft>
                <a:spcPts val="0"/>
              </a:spcAft>
              <a:buSzPts val="1400"/>
              <a:buNone/>
            </a:pPr>
            <a:endParaRPr/>
          </a:p>
        </p:txBody>
      </p:sp>
      <p:sp>
        <p:nvSpPr>
          <p:cNvPr id="154" name="Google Shape;154;g139492ea297_0_109: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f49638968e_0_28: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792" name="Google Shape;792;g1f49638968e_0_28: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f49638968e_0_36: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01" name="Google Shape;801;g1f49638968e_0_36: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f49638968e_0_45: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11" name="Google Shape;811;g1f49638968e_0_45: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f49638968e_0_54: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21" name="Google Shape;821;g1f49638968e_0_54: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1f49638968e_0_62: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30" name="Google Shape;830;g1f49638968e_0_62: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f49638968e_0_73: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42" name="Google Shape;842;g1f49638968e_0_73: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f49638968e_0_82: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52" name="Google Shape;852;g1f49638968e_0_82: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1f49638968e_0_91: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62" name="Google Shape;862;g1f49638968e_0_91: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1f49638968e_0_101: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73" name="Google Shape;873;g1f49638968e_0_101: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1f49638968e_0_110: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83" name="Google Shape;883;g1f49638968e_0_110: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067c17d22e_0_0:notes"/>
          <p:cNvSpPr txBox="1">
            <a:spLocks noGrp="1"/>
          </p:cNvSpPr>
          <p:nvPr>
            <p:ph type="body" idx="1"/>
          </p:nvPr>
        </p:nvSpPr>
        <p:spPr>
          <a:xfrm>
            <a:off x="710247" y="4518204"/>
            <a:ext cx="5682000" cy="3696600"/>
          </a:xfrm>
          <a:prstGeom prst="rect">
            <a:avLst/>
          </a:prstGeom>
          <a:noFill/>
          <a:ln>
            <a:noFill/>
          </a:ln>
        </p:spPr>
        <p:txBody>
          <a:bodyPr spcFirstLastPara="1" wrap="square" lIns="94425" tIns="94425" rIns="94425" bIns="94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g2067c17d22e_0_0:notes"/>
          <p:cNvSpPr>
            <a:spLocks noGrp="1" noRot="1" noChangeAspect="1"/>
          </p:cNvSpPr>
          <p:nvPr>
            <p:ph type="sldImg" idx="2"/>
          </p:nvPr>
        </p:nvSpPr>
        <p:spPr>
          <a:xfrm>
            <a:off x="710247" y="1173559"/>
            <a:ext cx="5682000" cy="3168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1f49638968e_0_119: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893" name="Google Shape;893;g1f49638968e_0_119: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f49638968e_0_128: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03" name="Google Shape;903;g1f49638968e_0_128: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g1f49638968e_0_137: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13" name="Google Shape;913;g1f49638968e_0_137: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f49638968e_0_145: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22" name="Google Shape;922;g1f49638968e_0_145: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f49638968e_0_154: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32" name="Google Shape;932;g1f49638968e_0_154: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f49638968e_0_173: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52" name="Google Shape;952;g1f49638968e_0_173: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f49638968e_0_181: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61" name="Google Shape;961;g1f49638968e_0_181: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1f49638968e_0_190: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71" name="Google Shape;971;g1f49638968e_0_190: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1f49638968e_0_199: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81" name="Google Shape;981;g1f49638968e_0_199: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1f49638968e_0_207: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990" name="Google Shape;990;g1f49638968e_0_207: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067c17d22e_0_8:notes"/>
          <p:cNvSpPr>
            <a:spLocks noGrp="1" noRot="1" noChangeAspect="1"/>
          </p:cNvSpPr>
          <p:nvPr>
            <p:ph type="sldImg" idx="2"/>
          </p:nvPr>
        </p:nvSpPr>
        <p:spPr>
          <a:xfrm>
            <a:off x="420887" y="715546"/>
            <a:ext cx="6418500" cy="357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2067c17d22e_0_8:notes"/>
          <p:cNvSpPr txBox="1">
            <a:spLocks noGrp="1"/>
          </p:cNvSpPr>
          <p:nvPr>
            <p:ph type="body" idx="1"/>
          </p:nvPr>
        </p:nvSpPr>
        <p:spPr>
          <a:xfrm>
            <a:off x="726031" y="4533851"/>
            <a:ext cx="5808000" cy="4295400"/>
          </a:xfrm>
          <a:prstGeom prst="rect">
            <a:avLst/>
          </a:prstGeom>
          <a:noFill/>
          <a:ln>
            <a:noFill/>
          </a:ln>
        </p:spPr>
        <p:txBody>
          <a:bodyPr spcFirstLastPara="1" wrap="square" lIns="96200" tIns="48100" rIns="96200" bIns="48100" anchor="t" anchorCtr="0">
            <a:noAutofit/>
          </a:bodyPr>
          <a:lstStyle/>
          <a:p>
            <a:pPr marL="469900" marR="0" lvl="0" indent="-228600" algn="l" rtl="0">
              <a:lnSpc>
                <a:spcPct val="100000"/>
              </a:lnSpc>
              <a:spcBef>
                <a:spcPts val="400"/>
              </a:spcBef>
              <a:spcAft>
                <a:spcPts val="0"/>
              </a:spcAft>
              <a:buSzPts val="1400"/>
              <a:buNone/>
            </a:pPr>
            <a:endParaRPr/>
          </a:p>
        </p:txBody>
      </p:sp>
      <p:sp>
        <p:nvSpPr>
          <p:cNvPr id="173" name="Google Shape;173;g2067c17d22e_0_8:notes"/>
          <p:cNvSpPr txBox="1">
            <a:spLocks noGrp="1"/>
          </p:cNvSpPr>
          <p:nvPr>
            <p:ph type="sldNum" idx="12"/>
          </p:nvPr>
        </p:nvSpPr>
        <p:spPr>
          <a:xfrm>
            <a:off x="4112496" y="9066046"/>
            <a:ext cx="3146100" cy="477000"/>
          </a:xfrm>
          <a:prstGeom prst="rect">
            <a:avLst/>
          </a:prstGeom>
          <a:noFill/>
          <a:ln>
            <a:noFill/>
          </a:ln>
        </p:spPr>
        <p:txBody>
          <a:bodyPr spcFirstLastPara="1" wrap="square" lIns="96200" tIns="48100" rIns="96200" bIns="481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1f49638968e_0_216: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00" name="Google Shape;1000;g1f49638968e_0_216: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f49638968e_0_225: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10" name="Google Shape;1010;g1f49638968e_0_225: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f49638968e_0_234: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20" name="Google Shape;1020;g1f49638968e_0_234: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f49638968e_0_244: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31" name="Google Shape;1031;g1f49638968e_0_244: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1f49638968e_0_253: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41" name="Google Shape;1041;g1f49638968e_0_253: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1f49638968e_0_262:notes"/>
          <p:cNvSpPr txBox="1">
            <a:spLocks noGrp="1"/>
          </p:cNvSpPr>
          <p:nvPr>
            <p:ph type="body" idx="1"/>
          </p:nvPr>
        </p:nvSpPr>
        <p:spPr>
          <a:xfrm>
            <a:off x="710247" y="4459526"/>
            <a:ext cx="5682000" cy="4224900"/>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051" name="Google Shape;1051;g1f49638968e_0_262: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1f275dcf226_0_206: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15 students from 9 states.</a:t>
            </a:r>
            <a:endParaRPr/>
          </a:p>
        </p:txBody>
      </p:sp>
      <p:sp>
        <p:nvSpPr>
          <p:cNvPr id="1060" name="Google Shape;1060;g1f275dcf226_0_206: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1f47790410d_0_1: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r>
              <a:rPr lang="en-US"/>
              <a:t>21 students from 7 states.</a:t>
            </a:r>
            <a:endParaRPr/>
          </a:p>
        </p:txBody>
      </p:sp>
      <p:sp>
        <p:nvSpPr>
          <p:cNvPr id="1071" name="Google Shape;1071;g1f47790410d_0_1: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f275dcf226_0_225: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g1f275dcf226_0_225: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1f275dcf226_0_328:notes"/>
          <p:cNvSpPr>
            <a:spLocks noGrp="1" noRot="1" noChangeAspect="1"/>
          </p:cNvSpPr>
          <p:nvPr>
            <p:ph type="sldImg" idx="2"/>
          </p:nvPr>
        </p:nvSpPr>
        <p:spPr>
          <a:xfrm>
            <a:off x="422275" y="704850"/>
            <a:ext cx="6258000" cy="3519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g1f275dcf226_0_328: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sz="1100"/>
              <a:t>CareerSafe’s OSHA 10-Hour General Industry course consists of interactive topics discussing various safety tips and procedures one should follow in the workplace. </a:t>
            </a:r>
            <a:endParaRPr/>
          </a:p>
          <a:p>
            <a:pPr marL="0" lvl="0" indent="0" algn="l" rtl="0">
              <a:lnSpc>
                <a:spcPct val="100000"/>
              </a:lnSpc>
              <a:spcBef>
                <a:spcPts val="0"/>
              </a:spcBef>
              <a:spcAft>
                <a:spcPts val="0"/>
              </a:spcAft>
              <a:buClr>
                <a:schemeClr val="dk1"/>
              </a:buClr>
              <a:buSzPts val="1100"/>
              <a:buFont typeface="Calibri"/>
              <a:buNone/>
            </a:pPr>
            <a:r>
              <a:rPr lang="en-US" sz="1100"/>
              <a:t>The General Industry course covers a wide range of topics that could be applied to any industry.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067c17d22e_0_18:notes"/>
          <p:cNvSpPr>
            <a:spLocks noGrp="1" noRot="1" noChangeAspect="1"/>
          </p:cNvSpPr>
          <p:nvPr>
            <p:ph type="sldImg" idx="2"/>
          </p:nvPr>
        </p:nvSpPr>
        <p:spPr>
          <a:xfrm>
            <a:off x="743129" y="1193119"/>
            <a:ext cx="5773800" cy="32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2067c17d22e_0_18:notes"/>
          <p:cNvSpPr txBox="1">
            <a:spLocks noGrp="1"/>
          </p:cNvSpPr>
          <p:nvPr>
            <p:ph type="body" idx="1"/>
          </p:nvPr>
        </p:nvSpPr>
        <p:spPr>
          <a:xfrm>
            <a:off x="726031" y="4593506"/>
            <a:ext cx="5808000" cy="3758400"/>
          </a:xfrm>
          <a:prstGeom prst="rect">
            <a:avLst/>
          </a:prstGeom>
          <a:noFill/>
          <a:ln>
            <a:noFill/>
          </a:ln>
        </p:spPr>
        <p:txBody>
          <a:bodyPr spcFirstLastPara="1" wrap="square" lIns="96200" tIns="48075" rIns="96200" bIns="48075" anchor="t" anchorCtr="0">
            <a:noAutofit/>
          </a:bodyPr>
          <a:lstStyle/>
          <a:p>
            <a:pPr marL="241300" lvl="0" indent="0" algn="l" rtl="0">
              <a:lnSpc>
                <a:spcPct val="100000"/>
              </a:lnSpc>
              <a:spcBef>
                <a:spcPts val="0"/>
              </a:spcBef>
              <a:spcAft>
                <a:spcPts val="0"/>
              </a:spcAft>
              <a:buSzPts val="1400"/>
              <a:buNone/>
            </a:pPr>
            <a:endParaRPr/>
          </a:p>
        </p:txBody>
      </p:sp>
      <p:sp>
        <p:nvSpPr>
          <p:cNvPr id="184" name="Google Shape;184;g2067c17d22e_0_18:notes"/>
          <p:cNvSpPr txBox="1">
            <a:spLocks noGrp="1"/>
          </p:cNvSpPr>
          <p:nvPr>
            <p:ph type="sldNum" idx="12"/>
          </p:nvPr>
        </p:nvSpPr>
        <p:spPr>
          <a:xfrm>
            <a:off x="4112495" y="9066046"/>
            <a:ext cx="3146100" cy="479100"/>
          </a:xfrm>
          <a:prstGeom prst="rect">
            <a:avLst/>
          </a:prstGeom>
          <a:noFill/>
          <a:ln>
            <a:noFill/>
          </a:ln>
        </p:spPr>
        <p:txBody>
          <a:bodyPr spcFirstLastPara="1" wrap="square" lIns="96200" tIns="48075" rIns="96200" bIns="48075" anchor="b"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1f275dcf226_0_338: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2" name="Google Shape;1102;g1f275dcf226_0_338: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f275dcf226_0_347: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2" name="Google Shape;1112;g1f275dcf226_0_347: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r>
              <a:rPr lang="en-US" sz="1100" b="1">
                <a:solidFill>
                  <a:srgbClr val="333333"/>
                </a:solidFill>
                <a:latin typeface="Work Sans"/>
                <a:ea typeface="Work Sans"/>
                <a:cs typeface="Work Sans"/>
                <a:sym typeface="Work Sans"/>
              </a:rPr>
              <a:t>Mobile Friendly</a:t>
            </a:r>
            <a:endParaRPr/>
          </a:p>
          <a:p>
            <a:pPr marL="0" lvl="0" indent="0" algn="l" rtl="0">
              <a:lnSpc>
                <a:spcPct val="100000"/>
              </a:lnSpc>
              <a:spcBef>
                <a:spcPts val="0"/>
              </a:spcBef>
              <a:spcAft>
                <a:spcPts val="0"/>
              </a:spcAft>
              <a:buSzPts val="1400"/>
              <a:buNone/>
            </a:pPr>
            <a:r>
              <a:rPr lang="en-US" sz="1100">
                <a:solidFill>
                  <a:srgbClr val="333333"/>
                </a:solidFill>
                <a:latin typeface="Nunito"/>
                <a:ea typeface="Nunito"/>
                <a:cs typeface="Nunito"/>
                <a:sym typeface="Nunito"/>
              </a:rPr>
              <a:t>CareerSafe offers cross-device functionality, so any student can work and complete the course from any device. Whether it be from a computer, tablet, or smartphone, the entirety of the CareerSafe course and its features are fully accessible from anywhere and at any time.</a:t>
            </a:r>
            <a:endParaRPr/>
          </a:p>
          <a:p>
            <a:pPr marL="0" lvl="0" indent="0" algn="l" rtl="0">
              <a:lnSpc>
                <a:spcPct val="100000"/>
              </a:lnSpc>
              <a:spcBef>
                <a:spcPts val="0"/>
              </a:spcBef>
              <a:spcAft>
                <a:spcPts val="0"/>
              </a:spcAft>
              <a:buSzPts val="1400"/>
              <a:buNone/>
            </a:pPr>
            <a:endParaRPr sz="1100">
              <a:solidFill>
                <a:srgbClr val="333333"/>
              </a:solidFill>
              <a:latin typeface="Nunito"/>
              <a:ea typeface="Nunito"/>
              <a:cs typeface="Nunito"/>
              <a:sym typeface="Nunito"/>
            </a:endParaRPr>
          </a:p>
          <a:p>
            <a:pPr marL="0" lvl="0" indent="0" algn="l" rtl="0">
              <a:lnSpc>
                <a:spcPct val="100000"/>
              </a:lnSpc>
              <a:spcBef>
                <a:spcPts val="0"/>
              </a:spcBef>
              <a:spcAft>
                <a:spcPts val="0"/>
              </a:spcAft>
              <a:buSzPts val="1400"/>
              <a:buNone/>
            </a:pPr>
            <a:r>
              <a:rPr lang="en-US" sz="1100" b="1">
                <a:solidFill>
                  <a:srgbClr val="333333"/>
                </a:solidFill>
                <a:latin typeface="Work Sans"/>
                <a:ea typeface="Work Sans"/>
                <a:cs typeface="Work Sans"/>
                <a:sym typeface="Work Sans"/>
              </a:rPr>
              <a:t>100% Online</a:t>
            </a:r>
            <a:endParaRPr/>
          </a:p>
          <a:p>
            <a:pPr marL="0" lvl="0" indent="0" algn="l" rtl="0">
              <a:lnSpc>
                <a:spcPct val="100000"/>
              </a:lnSpc>
              <a:spcBef>
                <a:spcPts val="0"/>
              </a:spcBef>
              <a:spcAft>
                <a:spcPts val="0"/>
              </a:spcAft>
              <a:buSzPts val="1400"/>
              <a:buNone/>
            </a:pPr>
            <a:r>
              <a:rPr lang="en-US" sz="1100">
                <a:solidFill>
                  <a:srgbClr val="333333"/>
                </a:solidFill>
                <a:latin typeface="Nunito"/>
                <a:ea typeface="Nunito"/>
                <a:cs typeface="Nunito"/>
                <a:sym typeface="Nunito"/>
              </a:rPr>
              <a:t>Because every CareerSafe course is 100% Online, students, teachers, and individuals will never be required to attend any in-person training or proctored exams. Every CareerSafe student can complete the course at their own pace without time constraints.</a:t>
            </a:r>
            <a:endParaRPr/>
          </a:p>
          <a:p>
            <a:pPr marL="0" lvl="0" indent="0" algn="l" rtl="0">
              <a:lnSpc>
                <a:spcPct val="100000"/>
              </a:lnSpc>
              <a:spcBef>
                <a:spcPts val="0"/>
              </a:spcBef>
              <a:spcAft>
                <a:spcPts val="0"/>
              </a:spcAft>
              <a:buSzPts val="1400"/>
              <a:buNone/>
            </a:pPr>
            <a:endParaRPr sz="1100">
              <a:solidFill>
                <a:srgbClr val="333333"/>
              </a:solidFill>
              <a:latin typeface="Nunito"/>
              <a:ea typeface="Nunito"/>
              <a:cs typeface="Nunito"/>
              <a:sym typeface="Nunito"/>
            </a:endParaRPr>
          </a:p>
          <a:p>
            <a:pPr marL="0" lvl="0" indent="0" algn="l" rtl="0">
              <a:lnSpc>
                <a:spcPct val="100000"/>
              </a:lnSpc>
              <a:spcBef>
                <a:spcPts val="0"/>
              </a:spcBef>
              <a:spcAft>
                <a:spcPts val="0"/>
              </a:spcAft>
              <a:buSzPts val="1400"/>
              <a:buNone/>
            </a:pPr>
            <a:r>
              <a:rPr lang="en-US" sz="1100" b="1">
                <a:solidFill>
                  <a:srgbClr val="333333"/>
                </a:solidFill>
                <a:latin typeface="Work Sans"/>
                <a:ea typeface="Work Sans"/>
                <a:cs typeface="Work Sans"/>
                <a:sym typeface="Work Sans"/>
              </a:rPr>
              <a:t>Free Study Guides</a:t>
            </a:r>
            <a:endParaRPr/>
          </a:p>
          <a:p>
            <a:pPr marL="0" lvl="0" indent="0" algn="l" rtl="0">
              <a:lnSpc>
                <a:spcPct val="100000"/>
              </a:lnSpc>
              <a:spcBef>
                <a:spcPts val="0"/>
              </a:spcBef>
              <a:spcAft>
                <a:spcPts val="0"/>
              </a:spcAft>
              <a:buSzPts val="1400"/>
              <a:buNone/>
            </a:pPr>
            <a:r>
              <a:rPr lang="en-US" sz="1100">
                <a:solidFill>
                  <a:srgbClr val="333333"/>
                </a:solidFill>
                <a:latin typeface="Nunito"/>
                <a:ea typeface="Nunito"/>
                <a:cs typeface="Nunito"/>
                <a:sym typeface="Nunito"/>
              </a:rPr>
              <a:t>CareerSafe never charges an additional fee for study guides. All CareerSafe students will receive a free, online study guide to prepare for their final assessment.</a:t>
            </a:r>
            <a:endParaRPr/>
          </a:p>
          <a:p>
            <a:pPr marL="0" lvl="0" indent="0" algn="l" rtl="0">
              <a:lnSpc>
                <a:spcPct val="100000"/>
              </a:lnSpc>
              <a:spcBef>
                <a:spcPts val="0"/>
              </a:spcBef>
              <a:spcAft>
                <a:spcPts val="0"/>
              </a:spcAft>
              <a:buSzPts val="1400"/>
              <a:buNone/>
            </a:pPr>
            <a:endParaRPr sz="11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f275dcf226_0_355: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1" name="Google Shape;1121;g1f275dcf226_0_355: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r>
              <a:rPr lang="en-US" sz="1100"/>
              <a:t>Each student will need to provide their full name and a reliable email to the FSCC instructor. </a:t>
            </a:r>
            <a:endParaRPr/>
          </a:p>
          <a:p>
            <a:pPr marL="0" lvl="0" indent="0" algn="l" rtl="0">
              <a:lnSpc>
                <a:spcPct val="100000"/>
              </a:lnSpc>
              <a:spcBef>
                <a:spcPts val="0"/>
              </a:spcBef>
              <a:spcAft>
                <a:spcPts val="0"/>
              </a:spcAft>
              <a:buSzPts val="1400"/>
              <a:buNone/>
            </a:pPr>
            <a:r>
              <a:rPr lang="en-US" sz="1100"/>
              <a:t>This information is needed to register the students in the course. </a:t>
            </a:r>
            <a:endParaRPr/>
          </a:p>
          <a:p>
            <a:pPr marL="0" lvl="0" indent="0" algn="l" rtl="0">
              <a:lnSpc>
                <a:spcPct val="100000"/>
              </a:lnSpc>
              <a:spcBef>
                <a:spcPts val="0"/>
              </a:spcBef>
              <a:spcAft>
                <a:spcPts val="0"/>
              </a:spcAft>
              <a:buSzPts val="1400"/>
              <a:buNone/>
            </a:pPr>
            <a:r>
              <a:rPr lang="en-US" sz="1100"/>
              <a:t>The student will have 6 months to complete the course. </a:t>
            </a:r>
            <a:endParaRPr/>
          </a:p>
          <a:p>
            <a:pPr marL="0" lvl="0" indent="0" algn="l" rtl="0">
              <a:lnSpc>
                <a:spcPct val="100000"/>
              </a:lnSpc>
              <a:spcBef>
                <a:spcPts val="0"/>
              </a:spcBef>
              <a:spcAft>
                <a:spcPts val="0"/>
              </a:spcAft>
              <a:buSzPts val="1400"/>
              <a:buNone/>
            </a:pPr>
            <a:r>
              <a:rPr lang="en-US" sz="1100"/>
              <a:t>If needed the student can have the course reopened for an additional 6 months but must start from the beginning.</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The student should expect to spend approximately 4 hours per week on content. However, this is self-paced and a student can complete much sooner than the 6-month window.</a:t>
            </a:r>
            <a:endParaRPr/>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FSCC ---</a:t>
            </a:r>
            <a:endParaRPr/>
          </a:p>
          <a:p>
            <a:pPr marL="0" lvl="0" indent="0" algn="l" rtl="0">
              <a:lnSpc>
                <a:spcPct val="100000"/>
              </a:lnSpc>
              <a:spcBef>
                <a:spcPts val="0"/>
              </a:spcBef>
              <a:spcAft>
                <a:spcPts val="0"/>
              </a:spcAft>
              <a:buSzPts val="1400"/>
              <a:buNone/>
            </a:pPr>
            <a:r>
              <a:rPr lang="en-US" sz="1100"/>
              <a:t>	-Will provide the instructor/proctor</a:t>
            </a:r>
            <a:endParaRPr/>
          </a:p>
          <a:p>
            <a:pPr marL="0" lvl="0" indent="0" algn="l" rtl="0">
              <a:lnSpc>
                <a:spcPct val="100000"/>
              </a:lnSpc>
              <a:spcBef>
                <a:spcPts val="0"/>
              </a:spcBef>
              <a:spcAft>
                <a:spcPts val="0"/>
              </a:spcAft>
              <a:buSzPts val="1400"/>
              <a:buNone/>
            </a:pPr>
            <a:r>
              <a:rPr lang="en-US" sz="1100"/>
              <a:t>	-The instructor will register each student and provide the log in credentials to the student via email. The student will need to notify the instructor at registration if the Spanish version is required.</a:t>
            </a:r>
            <a:endParaRPr/>
          </a:p>
          <a:p>
            <a:pPr marL="0" lvl="0" indent="0" algn="l" rtl="0">
              <a:lnSpc>
                <a:spcPct val="100000"/>
              </a:lnSpc>
              <a:spcBef>
                <a:spcPts val="0"/>
              </a:spcBef>
              <a:spcAft>
                <a:spcPts val="0"/>
              </a:spcAft>
              <a:buSzPts val="1400"/>
              <a:buNone/>
            </a:pPr>
            <a:r>
              <a:rPr lang="en-US" sz="1100"/>
              <a:t>	-FSCC currently has a bilingual instructor for this pilot project. </a:t>
            </a:r>
            <a:endParaRPr/>
          </a:p>
          <a:p>
            <a:pPr marL="0" lvl="0" indent="0" algn="l" rtl="0">
              <a:lnSpc>
                <a:spcPct val="100000"/>
              </a:lnSpc>
              <a:spcBef>
                <a:spcPts val="0"/>
              </a:spcBef>
              <a:spcAft>
                <a:spcPts val="0"/>
              </a:spcAft>
              <a:buSzPts val="1400"/>
              <a:buNone/>
            </a:pPr>
            <a:r>
              <a:rPr lang="en-US" sz="1100"/>
              <a:t>	-18 students for this pilot. One student per state.</a:t>
            </a:r>
            <a:endParaRPr/>
          </a:p>
          <a:p>
            <a:pPr marL="0" lvl="0" indent="0" algn="l" rtl="0">
              <a:lnSpc>
                <a:spcPct val="100000"/>
              </a:lnSpc>
              <a:spcBef>
                <a:spcPts val="0"/>
              </a:spcBef>
              <a:spcAft>
                <a:spcPts val="0"/>
              </a:spcAft>
              <a:buSzPts val="1400"/>
              <a:buNone/>
            </a:pPr>
            <a:r>
              <a:rPr lang="en-US" sz="1100"/>
              <a:t>Application process-- </a:t>
            </a:r>
            <a:endParaRPr/>
          </a:p>
          <a:p>
            <a:pPr marL="0" lvl="0" indent="0" algn="l" rtl="0">
              <a:lnSpc>
                <a:spcPct val="100000"/>
              </a:lnSpc>
              <a:spcBef>
                <a:spcPts val="0"/>
              </a:spcBef>
              <a:spcAft>
                <a:spcPts val="0"/>
              </a:spcAft>
              <a:buSzPts val="1400"/>
              <a:buNone/>
            </a:pPr>
            <a:r>
              <a:rPr lang="en-US" sz="1100"/>
              <a:t>	-November 2021 kickoff</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1f275dcf226_0_364: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g1f275dcf226_0_364: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r>
              <a:rPr lang="en-US" sz="1100"/>
              <a:t>Andre Kabubi from Iowa</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1f49638968e_0_657: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1" name="Google Shape;1141;g1f49638968e_0_657: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1f49638968e_0_668:notes"/>
          <p:cNvSpPr>
            <a:spLocks noGrp="1" noRot="1" noChangeAspect="1"/>
          </p:cNvSpPr>
          <p:nvPr>
            <p:ph type="sldImg" idx="2"/>
          </p:nvPr>
        </p:nvSpPr>
        <p:spPr>
          <a:xfrm>
            <a:off x="394582" y="704136"/>
            <a:ext cx="6313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g1f49638968e_0_668:notes"/>
          <p:cNvSpPr txBox="1">
            <a:spLocks noGrp="1"/>
          </p:cNvSpPr>
          <p:nvPr>
            <p:ph type="body" idx="1"/>
          </p:nvPr>
        </p:nvSpPr>
        <p:spPr>
          <a:xfrm>
            <a:off x="710247" y="4518204"/>
            <a:ext cx="5682000" cy="3696900"/>
          </a:xfrm>
          <a:prstGeom prst="rect">
            <a:avLst/>
          </a:prstGeom>
          <a:noFill/>
          <a:ln>
            <a:noFill/>
          </a:ln>
        </p:spPr>
        <p:txBody>
          <a:bodyPr spcFirstLastPara="1" wrap="square" lIns="94425" tIns="47200" rIns="94425" bIns="472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39492ea297_0_21: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163" name="Google Shape;1163;g139492ea297_0_21: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139492ea297_0_27:notes"/>
          <p:cNvSpPr txBox="1">
            <a:spLocks noGrp="1"/>
          </p:cNvSpPr>
          <p:nvPr>
            <p:ph type="body" idx="1"/>
          </p:nvPr>
        </p:nvSpPr>
        <p:spPr>
          <a:xfrm>
            <a:off x="710247" y="4459526"/>
            <a:ext cx="5682000" cy="42249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171" name="Google Shape;1171;g139492ea297_0_27:notes"/>
          <p:cNvSpPr>
            <a:spLocks noGrp="1" noRot="1" noChangeAspect="1"/>
          </p:cNvSpPr>
          <p:nvPr>
            <p:ph type="sldImg" idx="2"/>
          </p:nvPr>
        </p:nvSpPr>
        <p:spPr>
          <a:xfrm>
            <a:off x="1183979" y="704136"/>
            <a:ext cx="4735200" cy="352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1f49638968e_0_617: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179" name="Google Shape;1179;g1f49638968e_0_617: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1f49638968e_0_626: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189" name="Google Shape;1189;g1f49638968e_0_626:notes"/>
          <p:cNvSpPr>
            <a:spLocks noGrp="1" noRot="1" noChangeAspect="1"/>
          </p:cNvSpPr>
          <p:nvPr>
            <p:ph type="sldImg" idx="2"/>
          </p:nvPr>
        </p:nvSpPr>
        <p:spPr>
          <a:xfrm>
            <a:off x="735013" y="1173163"/>
            <a:ext cx="5632500" cy="3168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resentation Cover 01">
  <p:cSld name="Presentation Cover 01">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g1f1760e95e9_0_207"/>
          <p:cNvSpPr>
            <a:spLocks noGrp="1"/>
          </p:cNvSpPr>
          <p:nvPr>
            <p:ph type="pic" idx="2"/>
          </p:nvPr>
        </p:nvSpPr>
        <p:spPr>
          <a:xfrm>
            <a:off x="762000" y="728711"/>
            <a:ext cx="4586400" cy="979500"/>
          </a:xfrm>
          <a:prstGeom prst="rect">
            <a:avLst/>
          </a:prstGeom>
          <a:noFill/>
          <a:ln>
            <a:noFill/>
          </a:ln>
        </p:spPr>
      </p:sp>
      <p:sp>
        <p:nvSpPr>
          <p:cNvPr id="86" name="Google Shape;86;g1f1760e95e9_0_207"/>
          <p:cNvSpPr txBox="1">
            <a:spLocks noGrp="1"/>
          </p:cNvSpPr>
          <p:nvPr>
            <p:ph type="title"/>
          </p:nvPr>
        </p:nvSpPr>
        <p:spPr>
          <a:xfrm>
            <a:off x="762000" y="3429000"/>
            <a:ext cx="11430000" cy="7497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 name="Google Shape;87;g1f1760e95e9_0_207"/>
          <p:cNvSpPr txBox="1">
            <a:spLocks noGrp="1"/>
          </p:cNvSpPr>
          <p:nvPr>
            <p:ph type="body" idx="1"/>
          </p:nvPr>
        </p:nvSpPr>
        <p:spPr>
          <a:xfrm>
            <a:off x="762155" y="4317774"/>
            <a:ext cx="11429700" cy="6810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000"/>
              <a:buFont typeface="Arial"/>
              <a:buNone/>
              <a:defRPr sz="4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mp; Vertical Photo Right">
  <p:cSld name="Content &amp; Vertical Photo Right">
    <p:spTree>
      <p:nvGrpSpPr>
        <p:cNvPr id="1" name="Shape 88"/>
        <p:cNvGrpSpPr/>
        <p:nvPr/>
      </p:nvGrpSpPr>
      <p:grpSpPr>
        <a:xfrm>
          <a:off x="0" y="0"/>
          <a:ext cx="0" cy="0"/>
          <a:chOff x="0" y="0"/>
          <a:chExt cx="0" cy="0"/>
        </a:xfrm>
      </p:grpSpPr>
      <p:sp>
        <p:nvSpPr>
          <p:cNvPr id="89" name="Google Shape;89;g1f1760e95e9_0_211"/>
          <p:cNvSpPr>
            <a:spLocks noGrp="1"/>
          </p:cNvSpPr>
          <p:nvPr>
            <p:ph type="pic" idx="2"/>
          </p:nvPr>
        </p:nvSpPr>
        <p:spPr>
          <a:xfrm>
            <a:off x="6583126" y="0"/>
            <a:ext cx="5608800" cy="6858000"/>
          </a:xfrm>
          <a:prstGeom prst="rect">
            <a:avLst/>
          </a:prstGeom>
          <a:noFill/>
          <a:ln>
            <a:noFill/>
          </a:ln>
        </p:spPr>
      </p:sp>
      <p:sp>
        <p:nvSpPr>
          <p:cNvPr id="90" name="Google Shape;90;g1f1760e95e9_0_211"/>
          <p:cNvSpPr txBox="1"/>
          <p:nvPr/>
        </p:nvSpPr>
        <p:spPr>
          <a:xfrm>
            <a:off x="233803" y="6403575"/>
            <a:ext cx="523200" cy="365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b="0" i="0" u="none" strike="noStrike" cap="none">
                <a:solidFill>
                  <a:srgbClr val="7F7F7F"/>
                </a:solidFill>
                <a:latin typeface="Arial"/>
                <a:ea typeface="Arial"/>
                <a:cs typeface="Arial"/>
                <a:sym typeface="Arial"/>
              </a:rPr>
              <a:t>‹#›</a:t>
            </a:fld>
            <a:endParaRPr sz="1400" b="0" i="0" u="none" strike="noStrike" cap="none">
              <a:solidFill>
                <a:srgbClr val="7F7F7F"/>
              </a:solidFill>
              <a:latin typeface="Arial"/>
              <a:ea typeface="Arial"/>
              <a:cs typeface="Arial"/>
              <a:sym typeface="Arial"/>
            </a:endParaRPr>
          </a:p>
        </p:txBody>
      </p:sp>
      <p:sp>
        <p:nvSpPr>
          <p:cNvPr id="91" name="Google Shape;91;g1f1760e95e9_0_211"/>
          <p:cNvSpPr txBox="1">
            <a:spLocks noGrp="1"/>
          </p:cNvSpPr>
          <p:nvPr>
            <p:ph type="title"/>
          </p:nvPr>
        </p:nvSpPr>
        <p:spPr>
          <a:xfrm>
            <a:off x="581223" y="1426610"/>
            <a:ext cx="5027700" cy="1086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232B64"/>
              </a:buClr>
              <a:buSzPts val="4000"/>
              <a:buFont typeface="Arial"/>
              <a:buNone/>
              <a:defRPr sz="4000" b="0" i="0" u="none" strike="noStrike" cap="none">
                <a:solidFill>
                  <a:srgbClr val="232B64"/>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2" name="Google Shape;92;g1f1760e95e9_0_211"/>
          <p:cNvSpPr txBox="1">
            <a:spLocks noGrp="1"/>
          </p:cNvSpPr>
          <p:nvPr>
            <p:ph type="body" idx="1"/>
          </p:nvPr>
        </p:nvSpPr>
        <p:spPr>
          <a:xfrm>
            <a:off x="581261" y="3817345"/>
            <a:ext cx="5027700" cy="2586000"/>
          </a:xfrm>
          <a:prstGeom prst="rect">
            <a:avLst/>
          </a:prstGeom>
          <a:noFill/>
          <a:ln>
            <a:noFill/>
          </a:ln>
        </p:spPr>
        <p:txBody>
          <a:bodyPr spcFirstLastPara="1" wrap="square" lIns="91425" tIns="45700" rIns="91425" bIns="45700" anchor="t" anchorCtr="0">
            <a:normAutofit/>
          </a:bodyPr>
          <a:lstStyle>
            <a:lvl1pPr marL="457200" marR="0" lvl="0" indent="-370840" algn="l" rtl="0">
              <a:lnSpc>
                <a:spcPct val="90000"/>
              </a:lnSpc>
              <a:spcBef>
                <a:spcPts val="1000"/>
              </a:spcBef>
              <a:spcAft>
                <a:spcPts val="0"/>
              </a:spcAft>
              <a:buClr>
                <a:srgbClr val="232B64"/>
              </a:buClr>
              <a:buSzPts val="2240"/>
              <a:buFont typeface="Arial"/>
              <a:buChar char="•"/>
              <a:defRPr sz="2800" b="0" i="0" u="none" strike="noStrike" cap="none">
                <a:solidFill>
                  <a:srgbClr val="171616"/>
                </a:solidFill>
                <a:latin typeface="Arial"/>
                <a:ea typeface="Arial"/>
                <a:cs typeface="Arial"/>
                <a:sym typeface="Arial"/>
              </a:defRPr>
            </a:lvl1pPr>
            <a:lvl2pPr marL="914400" marR="0" lvl="1" indent="-350519" algn="l" rtl="0">
              <a:lnSpc>
                <a:spcPct val="90000"/>
              </a:lnSpc>
              <a:spcBef>
                <a:spcPts val="500"/>
              </a:spcBef>
              <a:spcAft>
                <a:spcPts val="0"/>
              </a:spcAft>
              <a:buClr>
                <a:srgbClr val="232B64"/>
              </a:buClr>
              <a:buSzPts val="1920"/>
              <a:buFont typeface="Arial"/>
              <a:buChar char="•"/>
              <a:defRPr sz="2400" b="0" i="0" u="none" strike="noStrike" cap="none">
                <a:solidFill>
                  <a:srgbClr val="171616"/>
                </a:solidFill>
                <a:latin typeface="Arial"/>
                <a:ea typeface="Arial"/>
                <a:cs typeface="Arial"/>
                <a:sym typeface="Arial"/>
              </a:defRPr>
            </a:lvl2pPr>
            <a:lvl3pPr marL="1371600" marR="0" lvl="2" indent="-350519" algn="l" rtl="0">
              <a:lnSpc>
                <a:spcPct val="90000"/>
              </a:lnSpc>
              <a:spcBef>
                <a:spcPts val="500"/>
              </a:spcBef>
              <a:spcAft>
                <a:spcPts val="0"/>
              </a:spcAft>
              <a:buClr>
                <a:srgbClr val="232B64"/>
              </a:buClr>
              <a:buSzPts val="1920"/>
              <a:buFont typeface="Arial"/>
              <a:buChar char="•"/>
              <a:defRPr sz="2400" b="0" i="0" u="none" strike="noStrike" cap="none">
                <a:solidFill>
                  <a:srgbClr val="171616"/>
                </a:solidFill>
                <a:latin typeface="Arial"/>
                <a:ea typeface="Arial"/>
                <a:cs typeface="Arial"/>
                <a:sym typeface="Arial"/>
              </a:defRPr>
            </a:lvl3pPr>
            <a:lvl4pPr marL="1828800" marR="0" lvl="3"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4pPr>
            <a:lvl5pPr marL="2286000" marR="0" lvl="4"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tistic: Yellow">
  <p:cSld name="Statistic: Yellow">
    <p:spTree>
      <p:nvGrpSpPr>
        <p:cNvPr id="1" name="Shape 93"/>
        <p:cNvGrpSpPr/>
        <p:nvPr/>
      </p:nvGrpSpPr>
      <p:grpSpPr>
        <a:xfrm>
          <a:off x="0" y="0"/>
          <a:ext cx="0" cy="0"/>
          <a:chOff x="0" y="0"/>
          <a:chExt cx="0" cy="0"/>
        </a:xfrm>
      </p:grpSpPr>
      <p:sp>
        <p:nvSpPr>
          <p:cNvPr id="94" name="Google Shape;94;g1f1760e95e9_0_216"/>
          <p:cNvSpPr/>
          <p:nvPr/>
        </p:nvSpPr>
        <p:spPr>
          <a:xfrm>
            <a:off x="7921782" y="0"/>
            <a:ext cx="4270200" cy="6858000"/>
          </a:xfrm>
          <a:prstGeom prst="rect">
            <a:avLst/>
          </a:prstGeom>
          <a:solidFill>
            <a:srgbClr val="FCAF1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232B64"/>
              </a:solidFill>
              <a:latin typeface="Times New Roman"/>
              <a:ea typeface="Times New Roman"/>
              <a:cs typeface="Times New Roman"/>
              <a:sym typeface="Times New Roman"/>
            </a:endParaRPr>
          </a:p>
        </p:txBody>
      </p:sp>
      <p:sp>
        <p:nvSpPr>
          <p:cNvPr id="95" name="Google Shape;95;g1f1760e95e9_0_216"/>
          <p:cNvSpPr txBox="1"/>
          <p:nvPr/>
        </p:nvSpPr>
        <p:spPr>
          <a:xfrm>
            <a:off x="11585606" y="6403575"/>
            <a:ext cx="523200" cy="36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rgbClr val="232B64"/>
                </a:solidFill>
                <a:latin typeface="Arial"/>
                <a:ea typeface="Arial"/>
                <a:cs typeface="Arial"/>
                <a:sym typeface="Arial"/>
              </a:rPr>
              <a:t>‹#›</a:t>
            </a:fld>
            <a:endParaRPr sz="1400" b="0" i="0" u="none" strike="noStrike" cap="none">
              <a:solidFill>
                <a:srgbClr val="232B64"/>
              </a:solidFill>
              <a:latin typeface="Arial"/>
              <a:ea typeface="Arial"/>
              <a:cs typeface="Arial"/>
              <a:sym typeface="Arial"/>
            </a:endParaRPr>
          </a:p>
        </p:txBody>
      </p:sp>
      <p:sp>
        <p:nvSpPr>
          <p:cNvPr id="96" name="Google Shape;96;g1f1760e95e9_0_216"/>
          <p:cNvSpPr txBox="1">
            <a:spLocks noGrp="1"/>
          </p:cNvSpPr>
          <p:nvPr>
            <p:ph type="title"/>
          </p:nvPr>
        </p:nvSpPr>
        <p:spPr>
          <a:xfrm>
            <a:off x="595411" y="3365390"/>
            <a:ext cx="6319800" cy="10755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171616"/>
              </a:buClr>
              <a:buSzPts val="3600"/>
              <a:buFont typeface="Arial"/>
              <a:buNone/>
              <a:defRPr sz="3600" b="0" i="0" u="none" strike="noStrike" cap="none">
                <a:solidFill>
                  <a:srgbClr val="171616"/>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97" name="Google Shape;97;g1f1760e95e9_0_216"/>
          <p:cNvSpPr txBox="1">
            <a:spLocks noGrp="1"/>
          </p:cNvSpPr>
          <p:nvPr>
            <p:ph type="body" idx="1"/>
          </p:nvPr>
        </p:nvSpPr>
        <p:spPr>
          <a:xfrm>
            <a:off x="595411" y="2389374"/>
            <a:ext cx="6319800" cy="8985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FCAF18"/>
              </a:buClr>
              <a:buSzPts val="7200"/>
              <a:buFont typeface="Arial"/>
              <a:buNone/>
              <a:defRPr sz="7200" b="1" i="0" u="none" strike="noStrike" cap="none">
                <a:solidFill>
                  <a:srgbClr val="FCAF18"/>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Open Sans"/>
                <a:ea typeface="Open Sans"/>
                <a:cs typeface="Open Sans"/>
                <a:sym typeface="Open Sans"/>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Open Sans"/>
                <a:ea typeface="Open Sans"/>
                <a:cs typeface="Open Sans"/>
                <a:sym typeface="Open Sans"/>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8" name="Google Shape;98;g1f1760e95e9_0_216"/>
          <p:cNvSpPr>
            <a:spLocks noGrp="1"/>
          </p:cNvSpPr>
          <p:nvPr>
            <p:ph type="pic" idx="2"/>
          </p:nvPr>
        </p:nvSpPr>
        <p:spPr>
          <a:xfrm>
            <a:off x="8893116" y="986828"/>
            <a:ext cx="3298800" cy="48255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amp; Vertical Photo Left">
  <p:cSld name="Content &amp; Vertical Photo Left">
    <p:spTree>
      <p:nvGrpSpPr>
        <p:cNvPr id="1" name="Shape 99"/>
        <p:cNvGrpSpPr/>
        <p:nvPr/>
      </p:nvGrpSpPr>
      <p:grpSpPr>
        <a:xfrm>
          <a:off x="0" y="0"/>
          <a:ext cx="0" cy="0"/>
          <a:chOff x="0" y="0"/>
          <a:chExt cx="0" cy="0"/>
        </a:xfrm>
      </p:grpSpPr>
      <p:sp>
        <p:nvSpPr>
          <p:cNvPr id="100" name="Google Shape;100;g1f1760e95e9_0_222"/>
          <p:cNvSpPr>
            <a:spLocks noGrp="1"/>
          </p:cNvSpPr>
          <p:nvPr>
            <p:ph type="pic" idx="2"/>
          </p:nvPr>
        </p:nvSpPr>
        <p:spPr>
          <a:xfrm>
            <a:off x="0" y="1"/>
            <a:ext cx="5608800" cy="6858000"/>
          </a:xfrm>
          <a:prstGeom prst="rect">
            <a:avLst/>
          </a:prstGeom>
          <a:noFill/>
          <a:ln>
            <a:noFill/>
          </a:ln>
        </p:spPr>
      </p:sp>
      <p:sp>
        <p:nvSpPr>
          <p:cNvPr id="101" name="Google Shape;101;g1f1760e95e9_0_222"/>
          <p:cNvSpPr txBox="1"/>
          <p:nvPr/>
        </p:nvSpPr>
        <p:spPr>
          <a:xfrm>
            <a:off x="11585606" y="6403575"/>
            <a:ext cx="523200" cy="36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rgbClr val="7F7F7F"/>
                </a:solidFill>
                <a:latin typeface="Arial"/>
                <a:ea typeface="Arial"/>
                <a:cs typeface="Arial"/>
                <a:sym typeface="Arial"/>
              </a:rPr>
              <a:t>‹#›</a:t>
            </a:fld>
            <a:endParaRPr sz="1400" b="0" i="0" u="none" strike="noStrike" cap="none">
              <a:solidFill>
                <a:srgbClr val="7F7F7F"/>
              </a:solidFill>
              <a:latin typeface="Arial"/>
              <a:ea typeface="Arial"/>
              <a:cs typeface="Arial"/>
              <a:sym typeface="Arial"/>
            </a:endParaRPr>
          </a:p>
        </p:txBody>
      </p:sp>
      <p:sp>
        <p:nvSpPr>
          <p:cNvPr id="102" name="Google Shape;102;g1f1760e95e9_0_222"/>
          <p:cNvSpPr txBox="1">
            <a:spLocks noGrp="1"/>
          </p:cNvSpPr>
          <p:nvPr>
            <p:ph type="title"/>
          </p:nvPr>
        </p:nvSpPr>
        <p:spPr>
          <a:xfrm>
            <a:off x="6140564" y="1426610"/>
            <a:ext cx="5027700" cy="108600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rgbClr val="232B64"/>
              </a:buClr>
              <a:buSzPts val="4000"/>
              <a:buFont typeface="Arial"/>
              <a:buNone/>
              <a:defRPr sz="4000" b="0" i="0" u="none" strike="noStrike" cap="none">
                <a:solidFill>
                  <a:srgbClr val="232B64"/>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03" name="Google Shape;103;g1f1760e95e9_0_222"/>
          <p:cNvSpPr txBox="1">
            <a:spLocks noGrp="1"/>
          </p:cNvSpPr>
          <p:nvPr>
            <p:ph type="body" idx="1"/>
          </p:nvPr>
        </p:nvSpPr>
        <p:spPr>
          <a:xfrm>
            <a:off x="6140602" y="3817345"/>
            <a:ext cx="5027700" cy="2586000"/>
          </a:xfrm>
          <a:prstGeom prst="rect">
            <a:avLst/>
          </a:prstGeom>
          <a:noFill/>
          <a:ln>
            <a:noFill/>
          </a:ln>
        </p:spPr>
        <p:txBody>
          <a:bodyPr spcFirstLastPara="1" wrap="square" lIns="91425" tIns="45700" rIns="91425" bIns="45700" anchor="t" anchorCtr="0">
            <a:normAutofit/>
          </a:bodyPr>
          <a:lstStyle>
            <a:lvl1pPr marL="457200" marR="0" lvl="0" indent="-370840" algn="l" rtl="0">
              <a:lnSpc>
                <a:spcPct val="90000"/>
              </a:lnSpc>
              <a:spcBef>
                <a:spcPts val="1000"/>
              </a:spcBef>
              <a:spcAft>
                <a:spcPts val="0"/>
              </a:spcAft>
              <a:buClr>
                <a:srgbClr val="232B64"/>
              </a:buClr>
              <a:buSzPts val="2240"/>
              <a:buFont typeface="Arial"/>
              <a:buChar char="•"/>
              <a:defRPr sz="2800" b="0" i="0" u="none" strike="noStrike" cap="none">
                <a:solidFill>
                  <a:srgbClr val="171616"/>
                </a:solidFill>
                <a:latin typeface="Arial"/>
                <a:ea typeface="Arial"/>
                <a:cs typeface="Arial"/>
                <a:sym typeface="Arial"/>
              </a:defRPr>
            </a:lvl1pPr>
            <a:lvl2pPr marL="914400" marR="0" lvl="1" indent="-350519" algn="l" rtl="0">
              <a:lnSpc>
                <a:spcPct val="90000"/>
              </a:lnSpc>
              <a:spcBef>
                <a:spcPts val="500"/>
              </a:spcBef>
              <a:spcAft>
                <a:spcPts val="0"/>
              </a:spcAft>
              <a:buClr>
                <a:srgbClr val="232B64"/>
              </a:buClr>
              <a:buSzPts val="1920"/>
              <a:buFont typeface="Arial"/>
              <a:buChar char="•"/>
              <a:defRPr sz="2400" b="0" i="0" u="none" strike="noStrike" cap="none">
                <a:solidFill>
                  <a:srgbClr val="171616"/>
                </a:solidFill>
                <a:latin typeface="Arial"/>
                <a:ea typeface="Arial"/>
                <a:cs typeface="Arial"/>
                <a:sym typeface="Arial"/>
              </a:defRPr>
            </a:lvl2pPr>
            <a:lvl3pPr marL="1371600" marR="0" lvl="2" indent="-350519" algn="l" rtl="0">
              <a:lnSpc>
                <a:spcPct val="90000"/>
              </a:lnSpc>
              <a:spcBef>
                <a:spcPts val="500"/>
              </a:spcBef>
              <a:spcAft>
                <a:spcPts val="0"/>
              </a:spcAft>
              <a:buClr>
                <a:srgbClr val="232B64"/>
              </a:buClr>
              <a:buSzPts val="1920"/>
              <a:buFont typeface="Arial"/>
              <a:buChar char="•"/>
              <a:defRPr sz="2400" b="0" i="0" u="none" strike="noStrike" cap="none">
                <a:solidFill>
                  <a:srgbClr val="171616"/>
                </a:solidFill>
                <a:latin typeface="Arial"/>
                <a:ea typeface="Arial"/>
                <a:cs typeface="Arial"/>
                <a:sym typeface="Arial"/>
              </a:defRPr>
            </a:lvl3pPr>
            <a:lvl4pPr marL="1828800" marR="0" lvl="3"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4pPr>
            <a:lvl5pPr marL="2286000" marR="0" lvl="4" indent="-320039" algn="l" rtl="0">
              <a:lnSpc>
                <a:spcPct val="90000"/>
              </a:lnSpc>
              <a:spcBef>
                <a:spcPts val="500"/>
              </a:spcBef>
              <a:spcAft>
                <a:spcPts val="0"/>
              </a:spcAft>
              <a:buClr>
                <a:srgbClr val="53C10C"/>
              </a:buClr>
              <a:buSzPts val="1440"/>
              <a:buFont typeface="Arial"/>
              <a:buChar char="•"/>
              <a:defRPr sz="1800" b="0" i="0" u="none" strike="noStrike" cap="none">
                <a:solidFill>
                  <a:srgbClr val="3F3F3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a:spLocks noGrp="1"/>
          </p:cNvSpPr>
          <p:nvPr>
            <p:ph type="pic" idx="2"/>
          </p:nvPr>
        </p:nvSpPr>
        <p:spPr>
          <a:xfrm>
            <a:off x="5183188" y="987425"/>
            <a:ext cx="6172200" cy="4873625"/>
          </a:xfrm>
          <a:prstGeom prst="rect">
            <a:avLst/>
          </a:prstGeom>
          <a:noFill/>
          <a:ln>
            <a:noFill/>
          </a:ln>
        </p:spPr>
      </p:sp>
      <p:sp>
        <p:nvSpPr>
          <p:cNvPr id="68" name="Google Shape;68;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image" Target="../media/image106.jpg"/></Relationships>
</file>

<file path=ppt/slides/_rels/slide10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0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0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visitor.constantcontact.com/manage/optin/ea?v=001VpaoPSv2kDuMoKVW0JJnv2OKf0X7BA7IMxYcvrD4vE-6KagsZYOZH-Juw3PhoAPb28JV_f8CRF3WXzI8uwRpIQVU6KYDq0J5"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hyperlink" Target="https://docs.google.com/forms/d/14v38dBQFVLG_MHoCgQB3HvbqjHf7_o2EJIGQjVpBvBQ/edit?ts=636bf4f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www.osymigrant.org/career-awareness-toolkit"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6.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9.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3.jp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hyperlink" Target="https://azed-gov.zoom.us/j/88693230635?pwd=d29HaXR4ZWgxaXZSdWpEUms4U0NGUT09"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23.jpg"/><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drive.google.com/drive/folders/1YanqUnvbhA6AWTbgqSIa1ZDl5C9yXNTU?usp=share_link"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9.jp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jpg"/><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51.jp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hyperlink" Target="https://www.subotica.info/2020/08/17/radionica-profesionalna-orijentacija-i-karijerno-savetovanje"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60.png"/><Relationship Id="rId4" Type="http://schemas.openxmlformats.org/officeDocument/2006/relationships/hyperlink" Target="https://creativecommons.org/licenses/by-nc-sa/3.0/"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2.jp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83.jpg"/></Relationships>
</file>

<file path=ppt/slides/_rels/slide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7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2.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8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8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8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hyperlink" Target="https://www.osha.gov/training/outreach/training-providers"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drive.google.com/file/d/1V-Hq2LGdRTN1uNaapCOZCddUZilAT03l/view"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hyperlink" Target="https://fsblackboard.fortscott.edu/" TargetMode="External"/><Relationship Id="rId4" Type="http://schemas.openxmlformats.org/officeDocument/2006/relationships/image" Target="../media/image9.jpg"/></Relationships>
</file>

<file path=ppt/slides/_rels/slide9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9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cxnSp>
        <p:nvCxnSpPr>
          <p:cNvPr id="108" name="Google Shape;108;g151d884c3cf_0_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9" name="Google Shape;109;g151d884c3cf_0_9"/>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10" name="Google Shape;110;g151d884c3cf_0_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11" name="Google Shape;111;g151d884c3cf_0_9"/>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iSOSY SST Meeting</a:t>
            </a:r>
            <a:endParaRPr sz="1400" b="0" i="0" u="none" strike="noStrike" cap="none">
              <a:solidFill>
                <a:srgbClr val="000000"/>
              </a:solidFill>
              <a:latin typeface="Arial"/>
              <a:ea typeface="Arial"/>
              <a:cs typeface="Arial"/>
              <a:sym typeface="Arial"/>
            </a:endParaRPr>
          </a:p>
        </p:txBody>
      </p:sp>
      <p:sp>
        <p:nvSpPr>
          <p:cNvPr id="112" name="Google Shape;112;g151d884c3cf_0_9"/>
          <p:cNvSpPr txBox="1"/>
          <p:nvPr/>
        </p:nvSpPr>
        <p:spPr>
          <a:xfrm>
            <a:off x="535054" y="2290431"/>
            <a:ext cx="11121900" cy="1325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6300" b="0" i="0" u="none" strike="noStrike" cap="none">
                <a:solidFill>
                  <a:schemeClr val="dk1"/>
                </a:solidFill>
                <a:latin typeface="Calibri"/>
                <a:ea typeface="Calibri"/>
                <a:cs typeface="Calibri"/>
                <a:sym typeface="Calibri"/>
              </a:rPr>
              <a:t>Welcome and Introductions</a:t>
            </a:r>
            <a:endParaRPr sz="3300" b="0" i="0" u="none" strike="noStrike" cap="none">
              <a:solidFill>
                <a:srgbClr val="000000"/>
              </a:solidFill>
              <a:latin typeface="Arial"/>
              <a:ea typeface="Arial"/>
              <a:cs typeface="Arial"/>
              <a:sym typeface="Arial"/>
            </a:endParaRPr>
          </a:p>
        </p:txBody>
      </p:sp>
      <p:sp>
        <p:nvSpPr>
          <p:cNvPr id="113" name="Google Shape;113;g151d884c3cf_0_9"/>
          <p:cNvSpPr txBox="1">
            <a:spLocks noGrp="1"/>
          </p:cNvSpPr>
          <p:nvPr>
            <p:ph type="subTitle" idx="1"/>
          </p:nvPr>
        </p:nvSpPr>
        <p:spPr>
          <a:xfrm>
            <a:off x="1524000" y="3602038"/>
            <a:ext cx="9144000" cy="1655700"/>
          </a:xfrm>
          <a:prstGeom prst="rect">
            <a:avLst/>
          </a:prstGeom>
        </p:spPr>
        <p:txBody>
          <a:bodyPr spcFirstLastPara="1" wrap="square" lIns="91425" tIns="45700" rIns="91425" bIns="45700" anchor="t" anchorCtr="0">
            <a:normAutofit/>
          </a:bodyPr>
          <a:lstStyle/>
          <a:p>
            <a:pPr marL="0" lvl="0" indent="0" algn="ctr" rtl="0">
              <a:spcBef>
                <a:spcPts val="1000"/>
              </a:spcBef>
              <a:spcAft>
                <a:spcPts val="0"/>
              </a:spcAft>
              <a:buNone/>
            </a:pPr>
            <a:r>
              <a:rPr lang="en-US"/>
              <a:t>Doug Boline, State MEP Director</a:t>
            </a:r>
            <a:endParaRPr/>
          </a:p>
          <a:p>
            <a:pPr marL="0" lvl="0" indent="0" algn="ctr" rtl="0">
              <a:spcBef>
                <a:spcPts val="1000"/>
              </a:spcBef>
              <a:spcAft>
                <a:spcPts val="0"/>
              </a:spcAft>
              <a:buNone/>
            </a:pPr>
            <a:r>
              <a:rPr lang="en-US"/>
              <a:t>Kansas, Lead State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067c17d22e_0_39"/>
          <p:cNvSpPr txBox="1">
            <a:spLocks noGrp="1"/>
          </p:cNvSpPr>
          <p:nvPr>
            <p:ph type="title"/>
          </p:nvPr>
        </p:nvSpPr>
        <p:spPr>
          <a:xfrm>
            <a:off x="1093325" y="217900"/>
            <a:ext cx="105156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6000"/>
              <a:t>Year 3 Work</a:t>
            </a:r>
            <a:endParaRPr sz="6000"/>
          </a:p>
        </p:txBody>
      </p:sp>
      <p:sp>
        <p:nvSpPr>
          <p:cNvPr id="208" name="Google Shape;208;g2067c17d22e_0_39"/>
          <p:cNvSpPr txBox="1">
            <a:spLocks noGrp="1"/>
          </p:cNvSpPr>
          <p:nvPr>
            <p:ph type="body" idx="1"/>
          </p:nvPr>
        </p:nvSpPr>
        <p:spPr>
          <a:xfrm>
            <a:off x="923075" y="1370850"/>
            <a:ext cx="6035700" cy="4799700"/>
          </a:xfrm>
          <a:prstGeom prst="rect">
            <a:avLst/>
          </a:prstGeom>
          <a:noFill/>
          <a:ln>
            <a:noFill/>
          </a:ln>
        </p:spPr>
        <p:txBody>
          <a:bodyPr spcFirstLastPara="1" wrap="square" lIns="91425" tIns="45700" rIns="91425" bIns="45700" anchor="t" anchorCtr="0">
            <a:noAutofit/>
          </a:bodyPr>
          <a:lstStyle/>
          <a:p>
            <a:pPr marL="381000" lvl="0" indent="-341678" algn="l" rtl="0">
              <a:lnSpc>
                <a:spcPct val="100000"/>
              </a:lnSpc>
              <a:spcBef>
                <a:spcPts val="1100"/>
              </a:spcBef>
              <a:spcAft>
                <a:spcPts val="0"/>
              </a:spcAft>
              <a:buSzPts val="2181"/>
              <a:buFont typeface="Arial"/>
              <a:buChar char="•"/>
            </a:pPr>
            <a:r>
              <a:rPr lang="en-US" sz="1780">
                <a:latin typeface="Calibri"/>
                <a:ea typeface="Calibri"/>
                <a:cs typeface="Calibri"/>
                <a:sym typeface="Calibri"/>
              </a:rPr>
              <a:t>Book study with TST: “What Happened to You?”</a:t>
            </a:r>
            <a:endParaRPr sz="1755"/>
          </a:p>
          <a:p>
            <a:pPr marL="977900" lvl="1" indent="-341678" algn="l" rtl="0">
              <a:lnSpc>
                <a:spcPct val="100000"/>
              </a:lnSpc>
              <a:spcBef>
                <a:spcPts val="1100"/>
              </a:spcBef>
              <a:spcAft>
                <a:spcPts val="0"/>
              </a:spcAft>
              <a:buSzPts val="2181"/>
              <a:buFont typeface="Arial"/>
              <a:buChar char="•"/>
            </a:pPr>
            <a:r>
              <a:rPr lang="en-US" sz="1655">
                <a:latin typeface="Calibri"/>
                <a:ea typeface="Calibri"/>
                <a:cs typeface="Calibri"/>
                <a:sym typeface="Calibri"/>
              </a:rPr>
              <a:t>January 12 – Chapters 1-3</a:t>
            </a:r>
            <a:endParaRPr sz="1655"/>
          </a:p>
          <a:p>
            <a:pPr marL="977900" lvl="1" indent="-341678" algn="l" rtl="0">
              <a:lnSpc>
                <a:spcPct val="100000"/>
              </a:lnSpc>
              <a:spcBef>
                <a:spcPts val="1100"/>
              </a:spcBef>
              <a:spcAft>
                <a:spcPts val="0"/>
              </a:spcAft>
              <a:buSzPts val="2181"/>
              <a:buFont typeface="Arial"/>
              <a:buChar char="•"/>
            </a:pPr>
            <a:r>
              <a:rPr lang="en-US" sz="1655">
                <a:latin typeface="Calibri"/>
                <a:ea typeface="Calibri"/>
                <a:cs typeface="Calibri"/>
                <a:sym typeface="Calibri"/>
              </a:rPr>
              <a:t>February 2 – Chapters 4-6</a:t>
            </a:r>
            <a:endParaRPr sz="1655"/>
          </a:p>
          <a:p>
            <a:pPr marL="977900" lvl="1" indent="-341678" algn="l" rtl="0">
              <a:lnSpc>
                <a:spcPct val="100000"/>
              </a:lnSpc>
              <a:spcBef>
                <a:spcPts val="1100"/>
              </a:spcBef>
              <a:spcAft>
                <a:spcPts val="0"/>
              </a:spcAft>
              <a:buSzPts val="2181"/>
              <a:buFont typeface="Arial"/>
              <a:buChar char="•"/>
            </a:pPr>
            <a:r>
              <a:rPr lang="en-US" sz="1655">
                <a:latin typeface="Calibri"/>
                <a:ea typeface="Calibri"/>
                <a:cs typeface="Calibri"/>
                <a:sym typeface="Calibri"/>
              </a:rPr>
              <a:t>March 28-29 – Chapters 7-10 within TST Meeting</a:t>
            </a:r>
            <a:endParaRPr sz="1655">
              <a:latin typeface="Calibri"/>
              <a:ea typeface="Calibri"/>
              <a:cs typeface="Calibri"/>
              <a:sym typeface="Calibri"/>
            </a:endParaRPr>
          </a:p>
          <a:p>
            <a:pPr marL="381000" lvl="0" indent="-341678" algn="l" rtl="0">
              <a:lnSpc>
                <a:spcPct val="100000"/>
              </a:lnSpc>
              <a:spcBef>
                <a:spcPts val="1100"/>
              </a:spcBef>
              <a:spcAft>
                <a:spcPts val="0"/>
              </a:spcAft>
              <a:buSzPts val="2181"/>
              <a:buFont typeface="Arial"/>
              <a:buChar char="•"/>
            </a:pPr>
            <a:r>
              <a:rPr lang="en-US" sz="1780"/>
              <a:t>Dr. </a:t>
            </a:r>
            <a:r>
              <a:rPr lang="en-US" sz="1780">
                <a:latin typeface="Calibri"/>
                <a:ea typeface="Calibri"/>
                <a:cs typeface="Calibri"/>
                <a:sym typeface="Calibri"/>
              </a:rPr>
              <a:t>Mona Johnson to provide a 3-part webinar series: </a:t>
            </a:r>
            <a:endParaRPr sz="1755"/>
          </a:p>
          <a:p>
            <a:pPr marL="990600" lvl="1" indent="-341678" algn="l" rtl="0">
              <a:lnSpc>
                <a:spcPct val="100000"/>
              </a:lnSpc>
              <a:spcBef>
                <a:spcPts val="1600"/>
              </a:spcBef>
              <a:spcAft>
                <a:spcPts val="0"/>
              </a:spcAft>
              <a:buSzPts val="2181"/>
              <a:buFont typeface="Arial"/>
              <a:buChar char="•"/>
            </a:pPr>
            <a:r>
              <a:rPr lang="en-US" sz="1655">
                <a:latin typeface="Calibri"/>
                <a:ea typeface="Calibri"/>
                <a:cs typeface="Calibri"/>
                <a:sym typeface="Calibri"/>
              </a:rPr>
              <a:t>January 10 </a:t>
            </a:r>
            <a:r>
              <a:rPr lang="en-US" sz="1655" i="1"/>
              <a:t>- </a:t>
            </a:r>
            <a:r>
              <a:rPr lang="en-US" sz="1655" i="1">
                <a:latin typeface="Calibri"/>
                <a:ea typeface="Calibri"/>
                <a:cs typeface="Calibri"/>
                <a:sym typeface="Calibri"/>
              </a:rPr>
              <a:t>Fostering Resilient Workplaces: Sustaining Ourselves &amp; Our Staff</a:t>
            </a:r>
            <a:endParaRPr sz="1655" i="1"/>
          </a:p>
          <a:p>
            <a:pPr marL="990600" lvl="1" indent="-341678" algn="l" rtl="0">
              <a:lnSpc>
                <a:spcPct val="100000"/>
              </a:lnSpc>
              <a:spcBef>
                <a:spcPts val="1600"/>
              </a:spcBef>
              <a:spcAft>
                <a:spcPts val="0"/>
              </a:spcAft>
              <a:buSzPts val="2181"/>
              <a:buFont typeface="Arial"/>
              <a:buChar char="•"/>
            </a:pPr>
            <a:r>
              <a:rPr lang="en-US" sz="1655">
                <a:latin typeface="Calibri"/>
                <a:ea typeface="Calibri"/>
                <a:cs typeface="Calibri"/>
                <a:sym typeface="Calibri"/>
              </a:rPr>
              <a:t>February 22 - </a:t>
            </a:r>
            <a:r>
              <a:rPr lang="en-US" sz="1655" i="1"/>
              <a:t>Social Emotional Learning Strategies for Youth &amp; Adults: A Focus on Skill Building</a:t>
            </a:r>
            <a:endParaRPr sz="1655"/>
          </a:p>
          <a:p>
            <a:pPr marL="990600" lvl="1" indent="-341678" algn="l" rtl="0">
              <a:lnSpc>
                <a:spcPct val="100000"/>
              </a:lnSpc>
              <a:spcBef>
                <a:spcPts val="1600"/>
              </a:spcBef>
              <a:spcAft>
                <a:spcPts val="0"/>
              </a:spcAft>
              <a:buSzPts val="2181"/>
              <a:buFont typeface="Arial"/>
              <a:buChar char="•"/>
            </a:pPr>
            <a:r>
              <a:rPr lang="en-US" sz="1655">
                <a:latin typeface="Calibri"/>
                <a:ea typeface="Calibri"/>
                <a:cs typeface="Calibri"/>
                <a:sym typeface="Calibri"/>
              </a:rPr>
              <a:t>March 22 - </a:t>
            </a:r>
            <a:r>
              <a:rPr lang="en-US" sz="1655" i="1">
                <a:latin typeface="Calibri"/>
                <a:ea typeface="Calibri"/>
                <a:cs typeface="Calibri"/>
                <a:sym typeface="Calibri"/>
              </a:rPr>
              <a:t>Resiliency a</a:t>
            </a:r>
            <a:r>
              <a:rPr lang="en-US" sz="1655" i="1"/>
              <a:t>nd Trauma Recovery</a:t>
            </a:r>
            <a:endParaRPr sz="1655" i="1"/>
          </a:p>
          <a:p>
            <a:pPr marL="990600" lvl="1" indent="-341678" algn="l" rtl="0">
              <a:lnSpc>
                <a:spcPct val="100000"/>
              </a:lnSpc>
              <a:spcBef>
                <a:spcPts val="1600"/>
              </a:spcBef>
              <a:spcAft>
                <a:spcPts val="0"/>
              </a:spcAft>
              <a:buSzPts val="2181"/>
              <a:buFont typeface="Arial"/>
              <a:buChar char="•"/>
            </a:pPr>
            <a:r>
              <a:rPr lang="en-US" sz="1780">
                <a:latin typeface="Calibri"/>
                <a:ea typeface="Calibri"/>
                <a:cs typeface="Calibri"/>
                <a:sym typeface="Calibri"/>
              </a:rPr>
              <a:t>Continue revising materials in the Personal Wellness Training Package</a:t>
            </a:r>
            <a:endParaRPr sz="1780">
              <a:latin typeface="Calibri"/>
              <a:ea typeface="Calibri"/>
              <a:cs typeface="Calibri"/>
              <a:sym typeface="Calibri"/>
            </a:endParaRPr>
          </a:p>
          <a:p>
            <a:pPr marL="0" lvl="0" indent="0" algn="l" rtl="0">
              <a:lnSpc>
                <a:spcPct val="70000"/>
              </a:lnSpc>
              <a:spcBef>
                <a:spcPts val="1100"/>
              </a:spcBef>
              <a:spcAft>
                <a:spcPts val="1600"/>
              </a:spcAft>
              <a:buClr>
                <a:schemeClr val="dk1"/>
              </a:buClr>
              <a:buSzPts val="1125"/>
              <a:buNone/>
            </a:pPr>
            <a:endParaRPr sz="900"/>
          </a:p>
        </p:txBody>
      </p:sp>
      <p:pic>
        <p:nvPicPr>
          <p:cNvPr id="209" name="Google Shape;209;g2067c17d22e_0_39" descr="May be an image of book"/>
          <p:cNvPicPr preferRelativeResize="0"/>
          <p:nvPr/>
        </p:nvPicPr>
        <p:blipFill rotWithShape="1">
          <a:blip r:embed="rId3">
            <a:alphaModFix/>
          </a:blip>
          <a:srcRect/>
          <a:stretch/>
        </p:blipFill>
        <p:spPr>
          <a:xfrm>
            <a:off x="7310512" y="1905208"/>
            <a:ext cx="4192171" cy="4192171"/>
          </a:xfrm>
          <a:prstGeom prst="rect">
            <a:avLst/>
          </a:prstGeom>
          <a:noFill/>
          <a:ln>
            <a:noFill/>
          </a:ln>
        </p:spPr>
      </p:pic>
      <p:pic>
        <p:nvPicPr>
          <p:cNvPr id="210" name="Google Shape;210;g2067c17d22e_0_39"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cxnSp>
        <p:nvCxnSpPr>
          <p:cNvPr id="211" name="Google Shape;211;g2067c17d22e_0_3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cxnSp>
        <p:nvCxnSpPr>
          <p:cNvPr id="1202" name="Google Shape;1202;g1f49638968e_0_67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203" name="Google Shape;1203;g1f49638968e_0_67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pic>
        <p:nvPicPr>
          <p:cNvPr id="1204" name="Google Shape;1204;g1f49638968e_0_678"/>
          <p:cNvPicPr preferRelativeResize="0"/>
          <p:nvPr/>
        </p:nvPicPr>
        <p:blipFill rotWithShape="1">
          <a:blip r:embed="rId4">
            <a:alphaModFix/>
          </a:blip>
          <a:srcRect t="39051" b="33557"/>
          <a:stretch/>
        </p:blipFill>
        <p:spPr>
          <a:xfrm>
            <a:off x="-62950" y="1601325"/>
            <a:ext cx="12100326" cy="4351124"/>
          </a:xfrm>
          <a:prstGeom prst="rect">
            <a:avLst/>
          </a:prstGeom>
          <a:noFill/>
          <a:ln>
            <a:noFill/>
          </a:ln>
        </p:spPr>
      </p:pic>
      <p:sp>
        <p:nvSpPr>
          <p:cNvPr id="1205" name="Google Shape;1205;g1f49638968e_0_678"/>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sp>
        <p:nvSpPr>
          <p:cNvPr id="1206" name="Google Shape;1206;g1f49638968e_0_678"/>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AZTEC Discussion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cxnSp>
        <p:nvCxnSpPr>
          <p:cNvPr id="1211" name="Google Shape;1211;g1f49638968e_0_68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212" name="Google Shape;1212;g1f49638968e_0_68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13" name="Google Shape;1213;g1f49638968e_0_688"/>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sp>
        <p:nvSpPr>
          <p:cNvPr id="1214" name="Google Shape;1214;g1f49638968e_0_688"/>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AZTEC Discussion</a:t>
            </a:r>
            <a:endParaRPr sz="1400" b="0" i="0" u="none" strike="noStrike" cap="none">
              <a:solidFill>
                <a:srgbClr val="000000"/>
              </a:solidFill>
              <a:latin typeface="Arial"/>
              <a:ea typeface="Arial"/>
              <a:cs typeface="Arial"/>
              <a:sym typeface="Arial"/>
            </a:endParaRPr>
          </a:p>
        </p:txBody>
      </p:sp>
      <p:sp>
        <p:nvSpPr>
          <p:cNvPr id="1215" name="Google Shape;1215;g1f49638968e_0_688"/>
          <p:cNvSpPr txBox="1">
            <a:spLocks noGrp="1"/>
          </p:cNvSpPr>
          <p:nvPr>
            <p:ph type="body" idx="4294967295"/>
          </p:nvPr>
        </p:nvSpPr>
        <p:spPr>
          <a:xfrm>
            <a:off x="838200" y="1548200"/>
            <a:ext cx="10515600" cy="4628700"/>
          </a:xfrm>
          <a:prstGeom prst="rect">
            <a:avLst/>
          </a:prstGeom>
        </p:spPr>
        <p:txBody>
          <a:bodyPr spcFirstLastPara="1" wrap="square" lIns="91425" tIns="45700" rIns="91425" bIns="45700" anchor="t" anchorCtr="0">
            <a:normAutofit/>
          </a:bodyPr>
          <a:lstStyle/>
          <a:p>
            <a:pPr marL="457200" lvl="0" indent="-406400" algn="l" rtl="0">
              <a:spcBef>
                <a:spcPts val="1000"/>
              </a:spcBef>
              <a:spcAft>
                <a:spcPts val="0"/>
              </a:spcAft>
              <a:buSzPts val="2800"/>
              <a:buChar char="•"/>
            </a:pPr>
            <a:r>
              <a:rPr lang="en-US"/>
              <a:t>Concurrent licenses</a:t>
            </a:r>
            <a:endParaRPr/>
          </a:p>
          <a:p>
            <a:pPr marL="457200" lvl="0" indent="-406400" algn="l" rtl="0">
              <a:spcBef>
                <a:spcPts val="0"/>
              </a:spcBef>
              <a:spcAft>
                <a:spcPts val="0"/>
              </a:spcAft>
              <a:buSzPts val="2800"/>
              <a:buChar char="•"/>
            </a:pPr>
            <a:r>
              <a:rPr lang="en-US"/>
              <a:t>States will be able to log in and instructors/service providers will only see their students</a:t>
            </a:r>
            <a:endParaRPr/>
          </a:p>
          <a:p>
            <a:pPr marL="457200" lvl="0" indent="-406400" algn="l" rtl="0">
              <a:spcBef>
                <a:spcPts val="0"/>
              </a:spcBef>
              <a:spcAft>
                <a:spcPts val="0"/>
              </a:spcAft>
              <a:buSzPts val="2800"/>
              <a:buChar char="•"/>
            </a:pPr>
            <a:r>
              <a:rPr lang="en-US"/>
              <a:t>All classes will be set up for instructors/service providers</a:t>
            </a:r>
            <a:endParaRPr/>
          </a:p>
          <a:p>
            <a:pPr marL="457200" lvl="0" indent="-406400" algn="l" rtl="0">
              <a:spcBef>
                <a:spcPts val="0"/>
              </a:spcBef>
              <a:spcAft>
                <a:spcPts val="0"/>
              </a:spcAft>
              <a:buSzPts val="2800"/>
              <a:buChar char="•"/>
            </a:pPr>
            <a:r>
              <a:rPr lang="en-US"/>
              <a:t>AZTEC will provide tiered training approach</a:t>
            </a:r>
            <a:endParaRPr/>
          </a:p>
          <a:p>
            <a:pPr marL="914400" lvl="1" indent="-381000" algn="l" rtl="0">
              <a:spcBef>
                <a:spcPts val="0"/>
              </a:spcBef>
              <a:spcAft>
                <a:spcPts val="0"/>
              </a:spcAft>
              <a:buSzPts val="2400"/>
              <a:buChar char="•"/>
            </a:pPr>
            <a:r>
              <a:rPr lang="en-US"/>
              <a:t>train instructors/service providers to support students in the digital format</a:t>
            </a:r>
            <a:endParaRPr/>
          </a:p>
          <a:p>
            <a:pPr marL="914400" lvl="1" indent="-381000" algn="l" rtl="0">
              <a:spcBef>
                <a:spcPts val="0"/>
              </a:spcBef>
              <a:spcAft>
                <a:spcPts val="0"/>
              </a:spcAft>
              <a:buSzPts val="2400"/>
              <a:buChar char="•"/>
            </a:pPr>
            <a:r>
              <a:rPr lang="en-US"/>
              <a:t>train program leaders (TST) and instructors on best practices in engagement</a:t>
            </a:r>
            <a:endParaRPr/>
          </a:p>
          <a:p>
            <a:pPr marL="0" lvl="0" indent="0" algn="l" rtl="0">
              <a:spcBef>
                <a:spcPts val="1000"/>
              </a:spcBef>
              <a:spcAft>
                <a:spcPts val="0"/>
              </a:spcAft>
              <a:buNone/>
            </a:pPr>
            <a:endParaRPr/>
          </a:p>
          <a:p>
            <a:pPr marL="0" lvl="0" indent="0" algn="l" rtl="0">
              <a:spcBef>
                <a:spcPts val="1000"/>
              </a:spcBef>
              <a:spcAft>
                <a:spcPts val="0"/>
              </a:spcAft>
              <a:buNone/>
            </a:pPr>
            <a:r>
              <a:rPr lang="en-US"/>
              <a:t>Other options:</a:t>
            </a:r>
            <a:endParaRPr/>
          </a:p>
          <a:p>
            <a:pPr marL="0" lvl="0" indent="0" algn="l" rtl="0">
              <a:spcBef>
                <a:spcPts val="1000"/>
              </a:spcBef>
              <a:spcAft>
                <a:spcPts val="0"/>
              </a:spcAft>
              <a:buNone/>
            </a:pPr>
            <a:r>
              <a:rPr lang="en-US"/>
              <a:t>Blended learning pathways</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pic>
        <p:nvPicPr>
          <p:cNvPr id="1220" name="Google Shape;1220;g13664e934b2_0_51"/>
          <p:cNvPicPr preferRelativeResize="0"/>
          <p:nvPr/>
        </p:nvPicPr>
        <p:blipFill>
          <a:blip r:embed="rId3">
            <a:alphaModFix/>
          </a:blip>
          <a:stretch>
            <a:fillRect/>
          </a:stretch>
        </p:blipFill>
        <p:spPr>
          <a:xfrm>
            <a:off x="535050" y="1425125"/>
            <a:ext cx="5659776" cy="4630726"/>
          </a:xfrm>
          <a:prstGeom prst="rect">
            <a:avLst/>
          </a:prstGeom>
          <a:noFill/>
          <a:ln>
            <a:noFill/>
          </a:ln>
        </p:spPr>
      </p:pic>
      <p:cxnSp>
        <p:nvCxnSpPr>
          <p:cNvPr id="1221" name="Google Shape;1221;g13664e934b2_0_5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222" name="Google Shape;1222;g13664e934b2_0_51"/>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223" name="Google Shape;1223;g13664e934b2_0_51"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1224" name="Google Shape;1224;g13664e934b2_0_51"/>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6000">
                <a:latin typeface="Calibri"/>
                <a:ea typeface="Calibri"/>
                <a:cs typeface="Calibri"/>
                <a:sym typeface="Calibri"/>
              </a:rPr>
              <a:t>TST Update </a:t>
            </a:r>
            <a:endParaRPr sz="6000" i="0" u="none" strike="noStrike" cap="none">
              <a:solidFill>
                <a:srgbClr val="000000"/>
              </a:solidFill>
              <a:latin typeface="Calibri"/>
              <a:ea typeface="Calibri"/>
              <a:cs typeface="Calibri"/>
              <a:sym typeface="Calibri"/>
            </a:endParaRPr>
          </a:p>
        </p:txBody>
      </p:sp>
      <p:sp>
        <p:nvSpPr>
          <p:cNvPr id="1225" name="Google Shape;1225;g13664e934b2_0_51"/>
          <p:cNvSpPr txBox="1">
            <a:spLocks noGrp="1"/>
          </p:cNvSpPr>
          <p:nvPr>
            <p:ph type="body" idx="2"/>
          </p:nvPr>
        </p:nvSpPr>
        <p:spPr>
          <a:xfrm>
            <a:off x="5827300" y="1852225"/>
            <a:ext cx="5613900" cy="3684600"/>
          </a:xfrm>
          <a:prstGeom prst="rect">
            <a:avLst/>
          </a:prstGeom>
          <a:noFill/>
          <a:ln>
            <a:noFill/>
          </a:ln>
        </p:spPr>
        <p:txBody>
          <a:bodyPr spcFirstLastPara="1" wrap="square" lIns="91425" tIns="45700" rIns="91425" bIns="45700" anchor="t" anchorCtr="0">
            <a:normAutofit lnSpcReduction="10000"/>
          </a:bodyPr>
          <a:lstStyle/>
          <a:p>
            <a:pPr marL="457200" lvl="0" indent="-342900" algn="l" rtl="0">
              <a:lnSpc>
                <a:spcPct val="90000"/>
              </a:lnSpc>
              <a:spcBef>
                <a:spcPts val="1000"/>
              </a:spcBef>
              <a:spcAft>
                <a:spcPts val="0"/>
              </a:spcAft>
              <a:buSzPts val="1800"/>
              <a:buChar char="●"/>
            </a:pPr>
            <a:r>
              <a:rPr lang="en-US"/>
              <a:t>Book Study</a:t>
            </a:r>
            <a:endParaRPr/>
          </a:p>
          <a:p>
            <a:pPr marL="457200" lvl="0" indent="-342900" algn="l" rtl="0">
              <a:lnSpc>
                <a:spcPct val="90000"/>
              </a:lnSpc>
              <a:spcBef>
                <a:spcPts val="1000"/>
              </a:spcBef>
              <a:spcAft>
                <a:spcPts val="0"/>
              </a:spcAft>
              <a:buSzPts val="1800"/>
              <a:buChar char="●"/>
            </a:pPr>
            <a:r>
              <a:rPr lang="en-US"/>
              <a:t>Webinars</a:t>
            </a:r>
            <a:endParaRPr/>
          </a:p>
          <a:p>
            <a:pPr marL="457200" lvl="0" indent="-342900" algn="l" rtl="0">
              <a:lnSpc>
                <a:spcPct val="90000"/>
              </a:lnSpc>
              <a:spcBef>
                <a:spcPts val="1000"/>
              </a:spcBef>
              <a:spcAft>
                <a:spcPts val="0"/>
              </a:spcAft>
              <a:buSzPts val="1800"/>
              <a:buChar char="●"/>
            </a:pPr>
            <a:r>
              <a:rPr lang="en-US"/>
              <a:t>Continuously working on improving how the team operates</a:t>
            </a:r>
            <a:endParaRPr/>
          </a:p>
          <a:p>
            <a:pPr marL="457200" lvl="0" indent="-342900" algn="l" rtl="0">
              <a:lnSpc>
                <a:spcPct val="90000"/>
              </a:lnSpc>
              <a:spcBef>
                <a:spcPts val="1000"/>
              </a:spcBef>
              <a:spcAft>
                <a:spcPts val="0"/>
              </a:spcAft>
              <a:buSzPts val="1800"/>
              <a:buChar char="●"/>
            </a:pPr>
            <a:r>
              <a:rPr lang="en-US"/>
              <a:t>Include a focus on networking and support</a:t>
            </a:r>
            <a:endParaRPr/>
          </a:p>
          <a:p>
            <a:pPr marL="457200" lvl="0" indent="-342900" algn="l" rtl="0">
              <a:lnSpc>
                <a:spcPct val="90000"/>
              </a:lnSpc>
              <a:spcBef>
                <a:spcPts val="1000"/>
              </a:spcBef>
              <a:spcAft>
                <a:spcPts val="0"/>
              </a:spcAft>
              <a:buSzPts val="1800"/>
              <a:buChar char="●"/>
            </a:pPr>
            <a:r>
              <a:rPr lang="en-US"/>
              <a:t>Upcoming training</a:t>
            </a:r>
            <a:endParaRPr/>
          </a:p>
          <a:p>
            <a:pPr marL="457200" lvl="0" indent="-342900" algn="l" rtl="0">
              <a:lnSpc>
                <a:spcPct val="90000"/>
              </a:lnSpc>
              <a:spcBef>
                <a:spcPts val="1000"/>
              </a:spcBef>
              <a:spcAft>
                <a:spcPts val="0"/>
              </a:spcAft>
              <a:buSzPts val="1800"/>
              <a:buChar char="●"/>
            </a:pPr>
            <a:r>
              <a:rPr lang="en-US"/>
              <a:t>Professional Learning Circles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pic>
        <p:nvPicPr>
          <p:cNvPr id="1230" name="Google Shape;1230;g139492ea297_0_9"/>
          <p:cNvPicPr preferRelativeResize="0"/>
          <p:nvPr/>
        </p:nvPicPr>
        <p:blipFill>
          <a:blip r:embed="rId3">
            <a:alphaModFix/>
          </a:blip>
          <a:stretch>
            <a:fillRect/>
          </a:stretch>
        </p:blipFill>
        <p:spPr>
          <a:xfrm>
            <a:off x="6096000" y="1533875"/>
            <a:ext cx="5393974" cy="4413251"/>
          </a:xfrm>
          <a:prstGeom prst="rect">
            <a:avLst/>
          </a:prstGeom>
          <a:noFill/>
          <a:ln>
            <a:noFill/>
          </a:ln>
        </p:spPr>
      </p:pic>
      <p:cxnSp>
        <p:nvCxnSpPr>
          <p:cNvPr id="1231" name="Google Shape;1231;g139492ea297_0_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232" name="Google Shape;1232;g139492ea297_0_9"/>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233" name="Google Shape;1233;g139492ea297_0_9"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1234" name="Google Shape;1234;g139492ea297_0_9"/>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500">
                <a:solidFill>
                  <a:schemeClr val="dk1"/>
                </a:solidFill>
                <a:latin typeface="Calibri"/>
                <a:ea typeface="Calibri"/>
                <a:cs typeface="Calibri"/>
                <a:sym typeface="Calibri"/>
              </a:rPr>
              <a:t>Wide Scale Dissemination Plan</a:t>
            </a:r>
            <a:endParaRPr sz="1500" i="0" u="none" strike="noStrike" cap="none">
              <a:solidFill>
                <a:srgbClr val="000000"/>
              </a:solidFill>
              <a:latin typeface="Calibri"/>
              <a:ea typeface="Calibri"/>
              <a:cs typeface="Calibri"/>
              <a:sym typeface="Calibri"/>
            </a:endParaRPr>
          </a:p>
        </p:txBody>
      </p:sp>
      <p:sp>
        <p:nvSpPr>
          <p:cNvPr id="1235" name="Google Shape;1235;g139492ea297_0_9"/>
          <p:cNvSpPr txBox="1">
            <a:spLocks noGrp="1"/>
          </p:cNvSpPr>
          <p:nvPr>
            <p:ph type="body" idx="4"/>
          </p:nvPr>
        </p:nvSpPr>
        <p:spPr>
          <a:xfrm>
            <a:off x="739050" y="1533875"/>
            <a:ext cx="5589900" cy="48297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Char char="★"/>
            </a:pPr>
            <a:r>
              <a:rPr lang="en-US"/>
              <a:t>Collaboration with other Consortia</a:t>
            </a:r>
            <a:endParaRPr/>
          </a:p>
          <a:p>
            <a:pPr marL="457200" lvl="0" indent="-342900" algn="l" rtl="0">
              <a:lnSpc>
                <a:spcPct val="90000"/>
              </a:lnSpc>
              <a:spcBef>
                <a:spcPts val="0"/>
              </a:spcBef>
              <a:spcAft>
                <a:spcPts val="0"/>
              </a:spcAft>
              <a:buSzPts val="1800"/>
              <a:buChar char="★"/>
            </a:pPr>
            <a:r>
              <a:rPr lang="en-US"/>
              <a:t>3-day virtual event</a:t>
            </a:r>
            <a:endParaRPr/>
          </a:p>
          <a:p>
            <a:pPr marL="457200" lvl="0" indent="-342900" algn="l" rtl="0">
              <a:lnSpc>
                <a:spcPct val="90000"/>
              </a:lnSpc>
              <a:spcBef>
                <a:spcPts val="0"/>
              </a:spcBef>
              <a:spcAft>
                <a:spcPts val="0"/>
              </a:spcAft>
              <a:buSzPts val="1800"/>
              <a:buChar char="★"/>
            </a:pPr>
            <a:r>
              <a:rPr lang="en-US"/>
              <a:t>Invite OME to attend</a:t>
            </a:r>
            <a:endParaRPr/>
          </a:p>
          <a:p>
            <a:pPr marL="457200" lvl="0" indent="-342900" algn="l" rtl="0">
              <a:lnSpc>
                <a:spcPct val="90000"/>
              </a:lnSpc>
              <a:spcBef>
                <a:spcPts val="0"/>
              </a:spcBef>
              <a:spcAft>
                <a:spcPts val="0"/>
              </a:spcAft>
              <a:buSzPts val="1800"/>
              <a:buChar char="★"/>
            </a:pPr>
            <a:r>
              <a:rPr lang="en-US"/>
              <a:t>Technical facilitators and presenters </a:t>
            </a:r>
            <a:endParaRPr/>
          </a:p>
          <a:p>
            <a:pPr marL="457200" lvl="0" indent="-342900" algn="l" rtl="0">
              <a:lnSpc>
                <a:spcPct val="90000"/>
              </a:lnSpc>
              <a:spcBef>
                <a:spcPts val="0"/>
              </a:spcBef>
              <a:spcAft>
                <a:spcPts val="0"/>
              </a:spcAft>
              <a:buSzPts val="1800"/>
              <a:buChar char="★"/>
            </a:pPr>
            <a:r>
              <a:rPr lang="en-US"/>
              <a:t>Focus on theme of CIG cross-collaboration and </a:t>
            </a:r>
            <a:endParaRPr/>
          </a:p>
          <a:p>
            <a:pPr marL="457200" lvl="0" indent="0" algn="l" rtl="0">
              <a:lnSpc>
                <a:spcPct val="90000"/>
              </a:lnSpc>
              <a:spcBef>
                <a:spcPts val="0"/>
              </a:spcBef>
              <a:spcAft>
                <a:spcPts val="0"/>
              </a:spcAft>
              <a:buNone/>
            </a:pPr>
            <a:r>
              <a:rPr lang="en-US"/>
              <a:t>sharing what has been developed</a:t>
            </a:r>
            <a:endParaRPr/>
          </a:p>
          <a:p>
            <a:pPr marL="457200" lvl="0" indent="-342900" algn="l" rtl="0">
              <a:lnSpc>
                <a:spcPct val="90000"/>
              </a:lnSpc>
              <a:spcBef>
                <a:spcPts val="0"/>
              </a:spcBef>
              <a:spcAft>
                <a:spcPts val="0"/>
              </a:spcAft>
              <a:buSzPts val="1800"/>
              <a:buChar char="★"/>
            </a:pPr>
            <a:r>
              <a:rPr lang="en-US"/>
              <a:t>September 26-28, 2023</a:t>
            </a:r>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cxnSp>
        <p:nvCxnSpPr>
          <p:cNvPr id="1240" name="Google Shape;1240;g20e7aa9e96e_0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241" name="Google Shape;1241;g20e7aa9e96e_0_0"/>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242" name="Google Shape;1242;g20e7aa9e96e_0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43" name="Google Shape;1243;g20e7aa9e96e_0_0"/>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sz="4400">
                <a:solidFill>
                  <a:schemeClr val="dk1"/>
                </a:solidFill>
                <a:latin typeface="Calibri"/>
                <a:ea typeface="Calibri"/>
                <a:cs typeface="Calibri"/>
                <a:sym typeface="Calibri"/>
              </a:rPr>
              <a:t>Dissemination Plans/Training</a:t>
            </a:r>
            <a:endParaRPr sz="4400">
              <a:solidFill>
                <a:schemeClr val="dk1"/>
              </a:solidFill>
              <a:latin typeface="Calibri"/>
              <a:ea typeface="Calibri"/>
              <a:cs typeface="Calibri"/>
              <a:sym typeface="Calibri"/>
            </a:endParaRPr>
          </a:p>
        </p:txBody>
      </p:sp>
      <p:sp>
        <p:nvSpPr>
          <p:cNvPr id="1244" name="Google Shape;1244;g20e7aa9e96e_0_0"/>
          <p:cNvSpPr txBox="1">
            <a:spLocks noGrp="1"/>
          </p:cNvSpPr>
          <p:nvPr>
            <p:ph type="body" idx="4294967295"/>
          </p:nvPr>
        </p:nvSpPr>
        <p:spPr>
          <a:xfrm>
            <a:off x="6172200" y="1681163"/>
            <a:ext cx="5183100" cy="823800"/>
          </a:xfrm>
          <a:prstGeom prst="rect">
            <a:avLst/>
          </a:prstGeom>
          <a:noFill/>
          <a:ln>
            <a:noFill/>
          </a:ln>
        </p:spPr>
        <p:txBody>
          <a:bodyPr spcFirstLastPara="1" wrap="square" lIns="91425" tIns="45700" rIns="91425" bIns="45700" anchor="b" anchorCtr="0">
            <a:normAutofit fontScale="85000"/>
          </a:bodyPr>
          <a:lstStyle/>
          <a:p>
            <a:pPr marL="0" lvl="0" indent="0" algn="l" rtl="0">
              <a:lnSpc>
                <a:spcPct val="90000"/>
              </a:lnSpc>
              <a:spcBef>
                <a:spcPts val="1000"/>
              </a:spcBef>
              <a:spcAft>
                <a:spcPts val="0"/>
              </a:spcAft>
              <a:buSzPct val="61538"/>
              <a:buNone/>
            </a:pPr>
            <a:r>
              <a:rPr lang="en-US" sz="3900" u="sng"/>
              <a:t>iSOSY Dissemination Training</a:t>
            </a:r>
            <a:endParaRPr sz="3900" u="sng"/>
          </a:p>
        </p:txBody>
      </p:sp>
      <p:sp>
        <p:nvSpPr>
          <p:cNvPr id="1245" name="Google Shape;1245;g20e7aa9e96e_0_0"/>
          <p:cNvSpPr txBox="1">
            <a:spLocks noGrp="1"/>
          </p:cNvSpPr>
          <p:nvPr>
            <p:ph type="body" idx="4294967295"/>
          </p:nvPr>
        </p:nvSpPr>
        <p:spPr>
          <a:xfrm>
            <a:off x="6299200" y="2790825"/>
            <a:ext cx="5183100" cy="3684600"/>
          </a:xfrm>
          <a:prstGeom prst="rect">
            <a:avLst/>
          </a:prstGeom>
          <a:noFill/>
          <a:ln>
            <a:noFill/>
          </a:ln>
        </p:spPr>
        <p:txBody>
          <a:bodyPr spcFirstLastPara="1" wrap="square" lIns="91425" tIns="45700" rIns="91425" bIns="45700" anchor="t" anchorCtr="0">
            <a:normAutofit/>
          </a:bodyPr>
          <a:lstStyle/>
          <a:p>
            <a:pPr marL="457200" lvl="0" indent="-387350" algn="l" rtl="0">
              <a:lnSpc>
                <a:spcPct val="90000"/>
              </a:lnSpc>
              <a:spcBef>
                <a:spcPts val="0"/>
              </a:spcBef>
              <a:spcAft>
                <a:spcPts val="0"/>
              </a:spcAft>
              <a:buSzPts val="2500"/>
              <a:buChar char="★"/>
            </a:pPr>
            <a:r>
              <a:rPr lang="en-US"/>
              <a:t>In person</a:t>
            </a:r>
            <a:endParaRPr/>
          </a:p>
          <a:p>
            <a:pPr marL="457200" lvl="0" indent="0" algn="l" rtl="0">
              <a:lnSpc>
                <a:spcPct val="90000"/>
              </a:lnSpc>
              <a:spcBef>
                <a:spcPts val="0"/>
              </a:spcBef>
              <a:spcAft>
                <a:spcPts val="0"/>
              </a:spcAft>
              <a:buNone/>
            </a:pPr>
            <a:endParaRPr/>
          </a:p>
          <a:p>
            <a:pPr marL="457200" lvl="0" indent="-387350" algn="l" rtl="0">
              <a:lnSpc>
                <a:spcPct val="90000"/>
              </a:lnSpc>
              <a:spcBef>
                <a:spcPts val="0"/>
              </a:spcBef>
              <a:spcAft>
                <a:spcPts val="0"/>
              </a:spcAft>
              <a:buSzPts val="2500"/>
              <a:buChar char="★"/>
            </a:pPr>
            <a:r>
              <a:rPr lang="en-US"/>
              <a:t>Service providers or others from your state</a:t>
            </a:r>
            <a:endParaRPr/>
          </a:p>
          <a:p>
            <a:pPr marL="457200" lvl="0" indent="0" algn="l" rtl="0">
              <a:lnSpc>
                <a:spcPct val="90000"/>
              </a:lnSpc>
              <a:spcBef>
                <a:spcPts val="0"/>
              </a:spcBef>
              <a:spcAft>
                <a:spcPts val="0"/>
              </a:spcAft>
              <a:buNone/>
            </a:pPr>
            <a:endParaRPr/>
          </a:p>
          <a:p>
            <a:pPr marL="457200" lvl="0" indent="-387350" algn="l" rtl="0">
              <a:lnSpc>
                <a:spcPct val="90000"/>
              </a:lnSpc>
              <a:spcBef>
                <a:spcPts val="0"/>
              </a:spcBef>
              <a:spcAft>
                <a:spcPts val="0"/>
              </a:spcAft>
              <a:buSzPts val="2500"/>
              <a:buChar char="★"/>
            </a:pPr>
            <a:r>
              <a:rPr lang="en-US"/>
              <a:t>TOT concept</a:t>
            </a:r>
            <a:endParaRPr/>
          </a:p>
          <a:p>
            <a:pPr marL="0" lvl="0" indent="0" algn="l" rtl="0">
              <a:lnSpc>
                <a:spcPct val="90000"/>
              </a:lnSpc>
              <a:spcBef>
                <a:spcPts val="1000"/>
              </a:spcBef>
              <a:spcAft>
                <a:spcPts val="0"/>
              </a:spcAft>
              <a:buSzPts val="1800"/>
              <a:buNone/>
            </a:pPr>
            <a:endParaRPr/>
          </a:p>
        </p:txBody>
      </p:sp>
      <p:pic>
        <p:nvPicPr>
          <p:cNvPr id="1246" name="Google Shape;1246;g20e7aa9e96e_0_0"/>
          <p:cNvPicPr preferRelativeResize="0"/>
          <p:nvPr/>
        </p:nvPicPr>
        <p:blipFill>
          <a:blip r:embed="rId4">
            <a:alphaModFix/>
          </a:blip>
          <a:stretch>
            <a:fillRect/>
          </a:stretch>
        </p:blipFill>
        <p:spPr>
          <a:xfrm>
            <a:off x="152400" y="1385006"/>
            <a:ext cx="5867400" cy="4192257"/>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50"/>
        <p:cNvGrpSpPr/>
        <p:nvPr/>
      </p:nvGrpSpPr>
      <p:grpSpPr>
        <a:xfrm>
          <a:off x="0" y="0"/>
          <a:ext cx="0" cy="0"/>
          <a:chOff x="0" y="0"/>
          <a:chExt cx="0" cy="0"/>
        </a:xfrm>
      </p:grpSpPr>
      <p:cxnSp>
        <p:nvCxnSpPr>
          <p:cNvPr id="1251" name="Google Shape;1251;g151e12aa25e_0_19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252" name="Google Shape;1252;g151e12aa25e_0_191"/>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253" name="Google Shape;1253;g151e12aa25e_0_19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54" name="Google Shape;1254;g151e12aa25e_0_191"/>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Meeting Dates</a:t>
            </a:r>
            <a:endParaRPr sz="1400" b="0" i="0" u="none" strike="noStrike" cap="none">
              <a:solidFill>
                <a:srgbClr val="000000"/>
              </a:solidFill>
              <a:latin typeface="Arial"/>
              <a:ea typeface="Arial"/>
              <a:cs typeface="Arial"/>
              <a:sym typeface="Arial"/>
            </a:endParaRPr>
          </a:p>
        </p:txBody>
      </p:sp>
      <p:pic>
        <p:nvPicPr>
          <p:cNvPr id="1255" name="Google Shape;1255;g151e12aa25e_0_191"/>
          <p:cNvPicPr preferRelativeResize="0"/>
          <p:nvPr/>
        </p:nvPicPr>
        <p:blipFill rotWithShape="1">
          <a:blip r:embed="rId4">
            <a:alphaModFix/>
          </a:blip>
          <a:srcRect/>
          <a:stretch/>
        </p:blipFill>
        <p:spPr>
          <a:xfrm>
            <a:off x="708386" y="2296561"/>
            <a:ext cx="10775226" cy="3309575"/>
          </a:xfrm>
          <a:prstGeom prst="rect">
            <a:avLst/>
          </a:prstGeom>
          <a:noFill/>
          <a:ln>
            <a:noFill/>
          </a:ln>
        </p:spPr>
      </p:pic>
      <p:sp>
        <p:nvSpPr>
          <p:cNvPr id="1256" name="Google Shape;1256;g151e12aa25e_0_191"/>
          <p:cNvSpPr txBox="1">
            <a:spLocks noGrp="1"/>
          </p:cNvSpPr>
          <p:nvPr>
            <p:ph type="body" idx="1"/>
          </p:nvPr>
        </p:nvSpPr>
        <p:spPr>
          <a:xfrm>
            <a:off x="5115775" y="2506800"/>
            <a:ext cx="62601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n-US">
                <a:solidFill>
                  <a:schemeClr val="lt1"/>
                </a:solidFill>
              </a:rPr>
              <a:t>Technical Support Team meeting:</a:t>
            </a:r>
            <a:endParaRPr>
              <a:solidFill>
                <a:schemeClr val="lt1"/>
              </a:solidFill>
            </a:endParaRPr>
          </a:p>
          <a:p>
            <a:pPr marL="0" lvl="0" indent="0" algn="l" rtl="0">
              <a:lnSpc>
                <a:spcPct val="90000"/>
              </a:lnSpc>
              <a:spcBef>
                <a:spcPts val="1000"/>
              </a:spcBef>
              <a:spcAft>
                <a:spcPts val="0"/>
              </a:spcAft>
              <a:buSzPts val="1800"/>
              <a:buNone/>
            </a:pPr>
            <a:r>
              <a:rPr lang="en-US">
                <a:solidFill>
                  <a:schemeClr val="lt1"/>
                </a:solidFill>
              </a:rPr>
              <a:t>March 28-29, 2023 in Boston, MA</a:t>
            </a:r>
            <a:endParaRPr>
              <a:solidFill>
                <a:schemeClr val="lt1"/>
              </a:solidFill>
            </a:endParaRPr>
          </a:p>
          <a:p>
            <a:pPr marL="0" lvl="0" indent="0" algn="l" rtl="0">
              <a:lnSpc>
                <a:spcPct val="90000"/>
              </a:lnSpc>
              <a:spcBef>
                <a:spcPts val="1000"/>
              </a:spcBef>
              <a:spcAft>
                <a:spcPts val="0"/>
              </a:spcAft>
              <a:buSzPts val="1800"/>
              <a:buNone/>
            </a:pPr>
            <a:endParaRPr>
              <a:solidFill>
                <a:schemeClr val="lt1"/>
              </a:solidFill>
            </a:endParaRPr>
          </a:p>
          <a:p>
            <a:pPr marL="0" lvl="0" indent="0" algn="l" rtl="0">
              <a:lnSpc>
                <a:spcPct val="90000"/>
              </a:lnSpc>
              <a:spcBef>
                <a:spcPts val="1000"/>
              </a:spcBef>
              <a:spcAft>
                <a:spcPts val="0"/>
              </a:spcAft>
              <a:buSzPts val="1800"/>
              <a:buNone/>
            </a:pPr>
            <a:r>
              <a:rPr lang="en-US">
                <a:solidFill>
                  <a:schemeClr val="lt1"/>
                </a:solidFill>
              </a:rPr>
              <a:t>State Steering Team meeting:</a:t>
            </a:r>
            <a:endParaRPr>
              <a:solidFill>
                <a:schemeClr val="lt1"/>
              </a:solidFill>
            </a:endParaRPr>
          </a:p>
          <a:p>
            <a:pPr marL="0" lvl="0" indent="0" algn="l" rtl="0">
              <a:lnSpc>
                <a:spcPct val="90000"/>
              </a:lnSpc>
              <a:spcBef>
                <a:spcPts val="1000"/>
              </a:spcBef>
              <a:spcAft>
                <a:spcPts val="0"/>
              </a:spcAft>
              <a:buSzPts val="1800"/>
              <a:buNone/>
            </a:pPr>
            <a:r>
              <a:rPr lang="en-US">
                <a:solidFill>
                  <a:schemeClr val="lt1"/>
                </a:solidFill>
              </a:rPr>
              <a:t>Fall meeting– TBD Virtual or In-Person</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2109e43f13d_0_0"/>
          <p:cNvSpPr txBox="1">
            <a:spLocks noGrp="1"/>
          </p:cNvSpPr>
          <p:nvPr>
            <p:ph type="title"/>
          </p:nvPr>
        </p:nvSpPr>
        <p:spPr>
          <a:xfrm>
            <a:off x="1093325" y="207300"/>
            <a:ext cx="105156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sz="6000"/>
              <a:t>Year 3 Work</a:t>
            </a:r>
            <a:endParaRPr sz="6000"/>
          </a:p>
        </p:txBody>
      </p:sp>
      <p:sp>
        <p:nvSpPr>
          <p:cNvPr id="217" name="Google Shape;217;g2109e43f13d_0_0"/>
          <p:cNvSpPr txBox="1">
            <a:spLocks noGrp="1"/>
          </p:cNvSpPr>
          <p:nvPr>
            <p:ph type="body" idx="1"/>
          </p:nvPr>
        </p:nvSpPr>
        <p:spPr>
          <a:xfrm>
            <a:off x="6257100" y="1738350"/>
            <a:ext cx="5257500" cy="3704100"/>
          </a:xfrm>
          <a:prstGeom prst="rect">
            <a:avLst/>
          </a:prstGeom>
          <a:noFill/>
          <a:ln>
            <a:noFill/>
          </a:ln>
        </p:spPr>
        <p:txBody>
          <a:bodyPr spcFirstLastPara="1" wrap="square" lIns="91425" tIns="45700" rIns="91425" bIns="45700" anchor="t" anchorCtr="0">
            <a:normAutofit fontScale="70000" lnSpcReduction="20000"/>
          </a:bodyPr>
          <a:lstStyle/>
          <a:p>
            <a:pPr marL="914400" lvl="0" indent="0" algn="l" rtl="0">
              <a:lnSpc>
                <a:spcPct val="120000"/>
              </a:lnSpc>
              <a:spcBef>
                <a:spcPts val="1600"/>
              </a:spcBef>
              <a:spcAft>
                <a:spcPts val="0"/>
              </a:spcAft>
              <a:buNone/>
            </a:pPr>
            <a:r>
              <a:rPr lang="en-US" sz="3515" b="1" u="sng"/>
              <a:t>Webinar Report</a:t>
            </a:r>
            <a:endParaRPr sz="3515" b="1" u="sng"/>
          </a:p>
          <a:p>
            <a:pPr marL="990600" lvl="1" indent="-452803" algn="l" rtl="0">
              <a:lnSpc>
                <a:spcPct val="120000"/>
              </a:lnSpc>
              <a:spcBef>
                <a:spcPts val="1600"/>
              </a:spcBef>
              <a:spcAft>
                <a:spcPts val="0"/>
              </a:spcAft>
              <a:buSzPct val="159737"/>
              <a:buFont typeface="Arial"/>
              <a:buChar char="•"/>
            </a:pPr>
            <a:r>
              <a:rPr lang="en-US" sz="3515">
                <a:latin typeface="Calibri"/>
                <a:ea typeface="Calibri"/>
                <a:cs typeface="Calibri"/>
                <a:sym typeface="Calibri"/>
              </a:rPr>
              <a:t>January 10 </a:t>
            </a:r>
            <a:r>
              <a:rPr lang="en-US" sz="3515"/>
              <a:t>- </a:t>
            </a:r>
            <a:r>
              <a:rPr lang="en-US" sz="3515" i="1">
                <a:latin typeface="Calibri"/>
                <a:ea typeface="Calibri"/>
                <a:cs typeface="Calibri"/>
                <a:sym typeface="Calibri"/>
              </a:rPr>
              <a:t>Fostering Resilient Workplaces: Sustaining Ourselves &amp; Our Staff</a:t>
            </a:r>
            <a:endParaRPr sz="3515" i="1"/>
          </a:p>
          <a:p>
            <a:pPr marL="990600" lvl="1" indent="-452803" algn="l" rtl="0">
              <a:lnSpc>
                <a:spcPct val="120000"/>
              </a:lnSpc>
              <a:spcBef>
                <a:spcPts val="1600"/>
              </a:spcBef>
              <a:spcAft>
                <a:spcPts val="0"/>
              </a:spcAft>
              <a:buSzPct val="159737"/>
              <a:buFont typeface="Arial"/>
              <a:buChar char="•"/>
            </a:pPr>
            <a:r>
              <a:rPr lang="en-US" sz="3515">
                <a:latin typeface="Calibri"/>
                <a:ea typeface="Calibri"/>
                <a:cs typeface="Calibri"/>
                <a:sym typeface="Calibri"/>
              </a:rPr>
              <a:t>February 22 </a:t>
            </a:r>
            <a:r>
              <a:rPr lang="en-US" sz="3515"/>
              <a:t>- </a:t>
            </a:r>
            <a:r>
              <a:rPr lang="en-US" sz="3515" i="1">
                <a:latin typeface="Calibri"/>
                <a:ea typeface="Calibri"/>
                <a:cs typeface="Calibri"/>
                <a:sym typeface="Calibri"/>
              </a:rPr>
              <a:t>Social Emotional Learning Strategies for Youth </a:t>
            </a:r>
            <a:r>
              <a:rPr lang="en-US" sz="3515" i="1"/>
              <a:t>&amp; Adults: A Focus on Skill Building</a:t>
            </a:r>
            <a:endParaRPr i="1"/>
          </a:p>
        </p:txBody>
      </p:sp>
      <p:pic>
        <p:nvPicPr>
          <p:cNvPr id="218" name="Google Shape;218;g2109e43f13d_0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219" name="Google Shape;219;g2109e43f13d_0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220" name="Google Shape;220;g2109e43f13d_0_0"/>
          <p:cNvPicPr preferRelativeResize="0"/>
          <p:nvPr/>
        </p:nvPicPr>
        <p:blipFill>
          <a:blip r:embed="rId4">
            <a:alphaModFix/>
          </a:blip>
          <a:stretch>
            <a:fillRect/>
          </a:stretch>
        </p:blipFill>
        <p:spPr>
          <a:xfrm>
            <a:off x="554475" y="1617675"/>
            <a:ext cx="5844202" cy="3945453"/>
          </a:xfrm>
          <a:prstGeom prst="rect">
            <a:avLst/>
          </a:prstGeom>
          <a:noFill/>
          <a:ln>
            <a:noFill/>
          </a:ln>
        </p:spPr>
      </p:pic>
      <p:sp>
        <p:nvSpPr>
          <p:cNvPr id="221" name="Google Shape;221;g2109e43f13d_0_0"/>
          <p:cNvSpPr txBox="1"/>
          <p:nvPr/>
        </p:nvSpPr>
        <p:spPr>
          <a:xfrm>
            <a:off x="889050" y="5772150"/>
            <a:ext cx="10413900" cy="725700"/>
          </a:xfrm>
          <a:prstGeom prst="rect">
            <a:avLst/>
          </a:prstGeom>
          <a:noFill/>
          <a:ln>
            <a:noFill/>
          </a:ln>
        </p:spPr>
        <p:txBody>
          <a:bodyPr spcFirstLastPara="1" wrap="square" lIns="91425" tIns="91425" rIns="91425" bIns="91425" anchor="t" anchorCtr="0">
            <a:spAutoFit/>
          </a:bodyPr>
          <a:lstStyle/>
          <a:p>
            <a:pPr marL="914400" lvl="0" indent="0" algn="l" rtl="0">
              <a:lnSpc>
                <a:spcPct val="120000"/>
              </a:lnSpc>
              <a:spcBef>
                <a:spcPts val="1600"/>
              </a:spcBef>
              <a:spcAft>
                <a:spcPts val="0"/>
              </a:spcAft>
              <a:buNone/>
            </a:pPr>
            <a:r>
              <a:rPr lang="en-US" sz="3515">
                <a:solidFill>
                  <a:srgbClr val="FF0000"/>
                </a:solidFill>
                <a:latin typeface="Calibri"/>
                <a:ea typeface="Calibri"/>
                <a:cs typeface="Calibri"/>
                <a:sym typeface="Calibri"/>
              </a:rPr>
              <a:t>Total of 154 attendees from 27 different states!</a:t>
            </a:r>
            <a:endParaRPr>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g2067c17d22e_0_47"/>
          <p:cNvPicPr preferRelativeResize="0"/>
          <p:nvPr/>
        </p:nvPicPr>
        <p:blipFill rotWithShape="1">
          <a:blip r:embed="rId3">
            <a:alphaModFix/>
          </a:blip>
          <a:srcRect/>
          <a:stretch/>
        </p:blipFill>
        <p:spPr>
          <a:xfrm>
            <a:off x="4838241" y="195635"/>
            <a:ext cx="5521816" cy="5947838"/>
          </a:xfrm>
          <a:prstGeom prst="rect">
            <a:avLst/>
          </a:prstGeom>
          <a:noFill/>
          <a:ln>
            <a:noFill/>
          </a:ln>
        </p:spPr>
      </p:pic>
      <p:sp>
        <p:nvSpPr>
          <p:cNvPr id="228" name="Google Shape;228;g2067c17d22e_0_47"/>
          <p:cNvSpPr txBox="1"/>
          <p:nvPr/>
        </p:nvSpPr>
        <p:spPr>
          <a:xfrm>
            <a:off x="490331" y="6302375"/>
            <a:ext cx="11211300" cy="400200"/>
          </a:xfrm>
          <a:prstGeom prst="rect">
            <a:avLst/>
          </a:prstGeom>
          <a:solidFill>
            <a:srgbClr val="89CC40"/>
          </a:solidFill>
          <a:ln w="12700" cap="flat" cmpd="sng">
            <a:solidFill>
              <a:schemeClr val="accent3"/>
            </a:solidFill>
            <a:prstDash val="solid"/>
            <a:miter lim="800000"/>
            <a:headEnd type="none" w="sm" len="sm"/>
            <a:tailEnd type="none" w="sm" len="sm"/>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www.osymigrant.org</a:t>
            </a:r>
            <a:endParaRPr sz="1800" b="0" i="0" u="none" strike="noStrike" cap="none">
              <a:solidFill>
                <a:srgbClr val="000000"/>
              </a:solidFill>
              <a:latin typeface="Calibri"/>
              <a:ea typeface="Calibri"/>
              <a:cs typeface="Calibri"/>
              <a:sym typeface="Calibri"/>
            </a:endParaRPr>
          </a:p>
        </p:txBody>
      </p:sp>
      <p:sp>
        <p:nvSpPr>
          <p:cNvPr id="229" name="Google Shape;229;g2067c17d22e_0_47"/>
          <p:cNvSpPr/>
          <p:nvPr/>
        </p:nvSpPr>
        <p:spPr>
          <a:xfrm>
            <a:off x="-433568" y="1769169"/>
            <a:ext cx="6126000" cy="2831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Activity:</a:t>
            </a:r>
            <a:endParaRPr sz="1900"/>
          </a:p>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The Helper</a:t>
            </a:r>
            <a:endParaRPr sz="1900"/>
          </a:p>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Pocket</a:t>
            </a:r>
            <a:endParaRPr sz="1900"/>
          </a:p>
          <a:p>
            <a:pPr marL="0" marR="0" lvl="0" indent="0" algn="ctr" rtl="0">
              <a:lnSpc>
                <a:spcPct val="100000"/>
              </a:lnSpc>
              <a:spcBef>
                <a:spcPts val="0"/>
              </a:spcBef>
              <a:spcAft>
                <a:spcPts val="0"/>
              </a:spcAft>
              <a:buNone/>
            </a:pPr>
            <a:r>
              <a:rPr lang="en-US" sz="4400" b="0" i="0" u="none" strike="noStrike" cap="none">
                <a:solidFill>
                  <a:srgbClr val="000000"/>
                </a:solidFill>
                <a:latin typeface="Arial"/>
                <a:ea typeface="Arial"/>
                <a:cs typeface="Arial"/>
                <a:sym typeface="Arial"/>
              </a:rPr>
              <a:t>Card</a:t>
            </a:r>
            <a:endParaRPr sz="4400" b="0" i="0" u="none" strike="noStrike" cap="none">
              <a:solidFill>
                <a:srgbClr val="000000"/>
              </a:solidFill>
              <a:latin typeface="Calibri"/>
              <a:ea typeface="Calibri"/>
              <a:cs typeface="Calibri"/>
              <a:sym typeface="Calibri"/>
            </a:endParaRPr>
          </a:p>
        </p:txBody>
      </p:sp>
      <p:pic>
        <p:nvPicPr>
          <p:cNvPr id="230" name="Google Shape;230;g2067c17d22e_0_47"/>
          <p:cNvPicPr preferRelativeResize="0"/>
          <p:nvPr/>
        </p:nvPicPr>
        <p:blipFill rotWithShape="1">
          <a:blip r:embed="rId4">
            <a:alphaModFix/>
          </a:blip>
          <a:srcRect/>
          <a:stretch/>
        </p:blipFill>
        <p:spPr>
          <a:xfrm>
            <a:off x="648343" y="195635"/>
            <a:ext cx="1048595" cy="121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cxnSp>
        <p:nvCxnSpPr>
          <p:cNvPr id="235" name="Google Shape;235;g20fba30c4e9_0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236" name="Google Shape;236;g20fba30c4e9_0_0"/>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237" name="Google Shape;237;g20fba30c4e9_0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38" name="Google Shape;238;g20fba30c4e9_0_0"/>
          <p:cNvSpPr txBox="1"/>
          <p:nvPr/>
        </p:nvSpPr>
        <p:spPr>
          <a:xfrm>
            <a:off x="4139140" y="2374314"/>
            <a:ext cx="6082800" cy="3717300"/>
          </a:xfrm>
          <a:prstGeom prst="rect">
            <a:avLst/>
          </a:prstGeom>
          <a:noFill/>
          <a:ln>
            <a:noFill/>
          </a:ln>
        </p:spPr>
        <p:txBody>
          <a:bodyPr spcFirstLastPara="1" wrap="square" lIns="91425" tIns="45700" rIns="91425" bIns="45700" anchor="t" anchorCtr="0">
            <a:noAutofit/>
          </a:bodyPr>
          <a:lstStyle/>
          <a:p>
            <a:pPr marL="342900" marR="0" lvl="0" indent="-349250" algn="l" rtl="0">
              <a:lnSpc>
                <a:spcPct val="9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April Dameron</a:t>
            </a:r>
            <a:r>
              <a:rPr lang="en-US" sz="3100" b="0" i="0" u="none" strike="noStrike" cap="none">
                <a:solidFill>
                  <a:schemeClr val="dk1"/>
                </a:solidFill>
                <a:latin typeface="Calibri"/>
                <a:ea typeface="Calibri"/>
                <a:cs typeface="Calibri"/>
                <a:sym typeface="Calibri"/>
              </a:rPr>
              <a:t> (Lead - IA)</a:t>
            </a:r>
            <a:endParaRPr sz="1500"/>
          </a:p>
          <a:p>
            <a:pPr marL="342900" marR="0" lvl="0" indent="-349250" algn="l" rtl="0">
              <a:lnSpc>
                <a:spcPct val="90000"/>
              </a:lnSpc>
              <a:spcBef>
                <a:spcPts val="110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Janet  Reynolds (KS)</a:t>
            </a:r>
            <a:endParaRPr sz="3100">
              <a:solidFill>
                <a:schemeClr val="dk1"/>
              </a:solidFill>
              <a:latin typeface="Calibri"/>
              <a:ea typeface="Calibri"/>
              <a:cs typeface="Calibri"/>
              <a:sym typeface="Calibri"/>
            </a:endParaRPr>
          </a:p>
          <a:p>
            <a:pPr marL="342900" marR="0" lvl="0" indent="-349250" algn="l" rtl="0">
              <a:lnSpc>
                <a:spcPct val="90000"/>
              </a:lnSpc>
              <a:spcBef>
                <a:spcPts val="1100"/>
              </a:spcBef>
              <a:spcAft>
                <a:spcPts val="0"/>
              </a:spcAft>
              <a:buClr>
                <a:schemeClr val="dk1"/>
              </a:buClr>
              <a:buSzPts val="3100"/>
              <a:buFont typeface="Calibri"/>
              <a:buChar char="•"/>
            </a:pPr>
            <a:r>
              <a:rPr lang="en-US" sz="3100">
                <a:solidFill>
                  <a:schemeClr val="dk1"/>
                </a:solidFill>
                <a:latin typeface="Calibri"/>
                <a:ea typeface="Calibri"/>
                <a:cs typeface="Calibri"/>
                <a:sym typeface="Calibri"/>
              </a:rPr>
              <a:t>Michelle Mattson (MI)</a:t>
            </a:r>
            <a:endParaRPr sz="3100">
              <a:solidFill>
                <a:schemeClr val="dk1"/>
              </a:solidFill>
              <a:latin typeface="Calibri"/>
              <a:ea typeface="Calibri"/>
              <a:cs typeface="Calibri"/>
              <a:sym typeface="Calibri"/>
            </a:endParaRPr>
          </a:p>
          <a:p>
            <a:pPr marL="342900" marR="0" lvl="0" indent="-349250" algn="l" rtl="0">
              <a:lnSpc>
                <a:spcPct val="90000"/>
              </a:lnSpc>
              <a:spcBef>
                <a:spcPts val="1100"/>
              </a:spcBef>
              <a:spcAft>
                <a:spcPts val="0"/>
              </a:spcAft>
              <a:buClr>
                <a:schemeClr val="dk1"/>
              </a:buClr>
              <a:buSzPts val="3100"/>
              <a:buFont typeface="Calibri"/>
              <a:buChar char="•"/>
            </a:pPr>
            <a:r>
              <a:rPr lang="en-US" sz="3100">
                <a:solidFill>
                  <a:schemeClr val="dk1"/>
                </a:solidFill>
                <a:latin typeface="Calibri"/>
                <a:ea typeface="Calibri"/>
                <a:cs typeface="Calibri"/>
                <a:sym typeface="Calibri"/>
              </a:rPr>
              <a:t>Hunter Ogletree (NC)</a:t>
            </a:r>
            <a:endParaRPr sz="3100">
              <a:solidFill>
                <a:schemeClr val="dk1"/>
              </a:solidFill>
              <a:latin typeface="Calibri"/>
              <a:ea typeface="Calibri"/>
              <a:cs typeface="Calibri"/>
              <a:sym typeface="Calibri"/>
            </a:endParaRPr>
          </a:p>
          <a:p>
            <a:pPr marL="342900" marR="0" lvl="0" indent="-152400" algn="l" rtl="0">
              <a:lnSpc>
                <a:spcPct val="90000"/>
              </a:lnSpc>
              <a:spcBef>
                <a:spcPts val="1100"/>
              </a:spcBef>
              <a:spcAft>
                <a:spcPts val="0"/>
              </a:spcAft>
              <a:buClr>
                <a:schemeClr val="dk1"/>
              </a:buClr>
              <a:buSzPts val="3100"/>
              <a:buFont typeface="Arial"/>
              <a:buNone/>
            </a:pPr>
            <a:endParaRPr sz="3100" b="0" i="0" u="none" strike="noStrike" cap="none">
              <a:solidFill>
                <a:schemeClr val="dk1"/>
              </a:solidFill>
              <a:latin typeface="Calibri"/>
              <a:ea typeface="Calibri"/>
              <a:cs typeface="Calibri"/>
              <a:sym typeface="Calibri"/>
            </a:endParaRPr>
          </a:p>
        </p:txBody>
      </p:sp>
      <p:sp>
        <p:nvSpPr>
          <p:cNvPr id="239" name="Google Shape;239;g20fba30c4e9_0_0"/>
          <p:cNvSpPr txBox="1"/>
          <p:nvPr/>
        </p:nvSpPr>
        <p:spPr>
          <a:xfrm>
            <a:off x="487017" y="857506"/>
            <a:ext cx="11121900" cy="1325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b="1">
                <a:solidFill>
                  <a:schemeClr val="dk1"/>
                </a:solidFill>
                <a:highlight>
                  <a:srgbClr val="FFE599"/>
                </a:highlight>
                <a:latin typeface="Calibri"/>
                <a:ea typeface="Calibri"/>
                <a:cs typeface="Calibri"/>
                <a:sym typeface="Calibri"/>
              </a:rPr>
              <a:t>Professional Learning</a:t>
            </a:r>
            <a:r>
              <a:rPr lang="en-US" sz="4400" b="1" i="0" u="none" strike="noStrike" cap="none">
                <a:solidFill>
                  <a:schemeClr val="dk1"/>
                </a:solidFill>
                <a:highlight>
                  <a:srgbClr val="FFE599"/>
                </a:highlight>
                <a:latin typeface="Calibri"/>
                <a:ea typeface="Calibri"/>
                <a:cs typeface="Calibri"/>
                <a:sym typeface="Calibri"/>
              </a:rPr>
              <a:t> Work Group</a:t>
            </a:r>
            <a:endParaRPr sz="1500">
              <a:highlight>
                <a:srgbClr val="FFE599"/>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20fba30c4e9_0_8"/>
          <p:cNvSpPr txBox="1">
            <a:spLocks noGrp="1"/>
          </p:cNvSpPr>
          <p:nvPr>
            <p:ph type="title"/>
          </p:nvPr>
        </p:nvSpPr>
        <p:spPr>
          <a:xfrm>
            <a:off x="1879300" y="294942"/>
            <a:ext cx="9810900" cy="1325700"/>
          </a:xfrm>
          <a:prstGeom prst="rect">
            <a:avLst/>
          </a:prstGeom>
          <a:noFill/>
          <a:ln>
            <a:noFill/>
          </a:ln>
        </p:spPr>
        <p:txBody>
          <a:bodyPr spcFirstLastPara="1" wrap="square" lIns="91425" tIns="45700" rIns="91425" bIns="45700" anchor="ctr" anchorCtr="0">
            <a:normAutofit/>
          </a:bodyPr>
          <a:lstStyle/>
          <a:p>
            <a:pPr marL="762000" lvl="0" indent="0" algn="r" rtl="0">
              <a:spcBef>
                <a:spcPts val="0"/>
              </a:spcBef>
              <a:spcAft>
                <a:spcPts val="0"/>
              </a:spcAft>
              <a:buClr>
                <a:schemeClr val="dk1"/>
              </a:buClr>
              <a:buSzPts val="1500"/>
              <a:buFont typeface="Arial"/>
              <a:buNone/>
            </a:pPr>
            <a:r>
              <a:rPr lang="en-US" sz="3700"/>
              <a:t>In the Field: Monthly Resources for the MEP  </a:t>
            </a:r>
            <a:endParaRPr sz="4500"/>
          </a:p>
        </p:txBody>
      </p:sp>
      <p:sp>
        <p:nvSpPr>
          <p:cNvPr id="245" name="Google Shape;245;g20fba30c4e9_0_8"/>
          <p:cNvSpPr txBox="1">
            <a:spLocks noGrp="1"/>
          </p:cNvSpPr>
          <p:nvPr>
            <p:ph type="body" idx="1"/>
          </p:nvPr>
        </p:nvSpPr>
        <p:spPr>
          <a:xfrm>
            <a:off x="838200" y="17853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a:t>				</a:t>
            </a:r>
            <a:endParaRPr/>
          </a:p>
          <a:p>
            <a:pPr marL="762000" lvl="0" indent="0" algn="l" rtl="0">
              <a:lnSpc>
                <a:spcPct val="90000"/>
              </a:lnSpc>
              <a:spcBef>
                <a:spcPts val="0"/>
              </a:spcBef>
              <a:spcAft>
                <a:spcPts val="0"/>
              </a:spcAft>
              <a:buNone/>
            </a:pPr>
            <a:r>
              <a:rPr lang="en-US" sz="3600"/>
              <a:t> </a:t>
            </a:r>
            <a:r>
              <a:rPr lang="en-US" sz="2700"/>
              <a:t> </a:t>
            </a:r>
            <a:endParaRPr sz="2700"/>
          </a:p>
          <a:p>
            <a:pPr marL="2286000" lvl="0" indent="0" algn="l" rtl="0">
              <a:lnSpc>
                <a:spcPct val="90000"/>
              </a:lnSpc>
              <a:spcBef>
                <a:spcPts val="500"/>
              </a:spcBef>
              <a:spcAft>
                <a:spcPts val="0"/>
              </a:spcAft>
              <a:buNone/>
            </a:pPr>
            <a:endParaRPr sz="2700"/>
          </a:p>
          <a:p>
            <a:pPr marL="0" lvl="0" indent="0" algn="l" rtl="0">
              <a:lnSpc>
                <a:spcPct val="90000"/>
              </a:lnSpc>
              <a:spcBef>
                <a:spcPts val="500"/>
              </a:spcBef>
              <a:spcAft>
                <a:spcPts val="0"/>
              </a:spcAft>
              <a:buNone/>
            </a:pPr>
            <a:endParaRPr/>
          </a:p>
        </p:txBody>
      </p:sp>
      <p:pic>
        <p:nvPicPr>
          <p:cNvPr id="246" name="Google Shape;246;g20fba30c4e9_0_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47" name="Google Shape;247;g20fba30c4e9_0_8"/>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lt1"/>
                </a:solidFill>
                <a:latin typeface="Calibri"/>
                <a:ea typeface="Calibri"/>
                <a:cs typeface="Calibri"/>
                <a:sym typeface="Calibri"/>
              </a:rPr>
              <a:t>www.osymigrant.org</a:t>
            </a:r>
            <a:endParaRPr sz="1500"/>
          </a:p>
        </p:txBody>
      </p:sp>
      <p:pic>
        <p:nvPicPr>
          <p:cNvPr id="248" name="Google Shape;248;g20fba30c4e9_0_8"/>
          <p:cNvPicPr preferRelativeResize="0"/>
          <p:nvPr/>
        </p:nvPicPr>
        <p:blipFill>
          <a:blip r:embed="rId4">
            <a:alphaModFix/>
          </a:blip>
          <a:stretch>
            <a:fillRect/>
          </a:stretch>
        </p:blipFill>
        <p:spPr>
          <a:xfrm rot="-5400000">
            <a:off x="-755450" y="3181017"/>
            <a:ext cx="4607967" cy="1317733"/>
          </a:xfrm>
          <a:prstGeom prst="rect">
            <a:avLst/>
          </a:prstGeom>
          <a:noFill/>
          <a:ln>
            <a:noFill/>
          </a:ln>
        </p:spPr>
      </p:pic>
      <p:pic>
        <p:nvPicPr>
          <p:cNvPr id="249" name="Google Shape;249;g20fba30c4e9_0_8"/>
          <p:cNvPicPr preferRelativeResize="0"/>
          <p:nvPr/>
        </p:nvPicPr>
        <p:blipFill>
          <a:blip r:embed="rId5">
            <a:alphaModFix/>
          </a:blip>
          <a:stretch>
            <a:fillRect/>
          </a:stretch>
        </p:blipFill>
        <p:spPr>
          <a:xfrm>
            <a:off x="3052817" y="1757083"/>
            <a:ext cx="4000500" cy="4165600"/>
          </a:xfrm>
          <a:prstGeom prst="rect">
            <a:avLst/>
          </a:prstGeom>
          <a:noFill/>
          <a:ln>
            <a:noFill/>
          </a:ln>
        </p:spPr>
      </p:pic>
      <p:pic>
        <p:nvPicPr>
          <p:cNvPr id="250" name="Google Shape;250;g20fba30c4e9_0_8"/>
          <p:cNvPicPr preferRelativeResize="0"/>
          <p:nvPr/>
        </p:nvPicPr>
        <p:blipFill>
          <a:blip r:embed="rId6">
            <a:alphaModFix/>
          </a:blip>
          <a:stretch>
            <a:fillRect/>
          </a:stretch>
        </p:blipFill>
        <p:spPr>
          <a:xfrm>
            <a:off x="7186283" y="1825633"/>
            <a:ext cx="4254500" cy="4114800"/>
          </a:xfrm>
          <a:prstGeom prst="rect">
            <a:avLst/>
          </a:prstGeom>
          <a:noFill/>
          <a:ln>
            <a:noFill/>
          </a:ln>
        </p:spPr>
      </p:pic>
      <p:cxnSp>
        <p:nvCxnSpPr>
          <p:cNvPr id="251" name="Google Shape;251;g20fba30c4e9_0_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g20fba30c4e9_0_1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58" name="Google Shape;258;g20fba30c4e9_0_19"/>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lt1"/>
                </a:solidFill>
                <a:latin typeface="Calibri"/>
                <a:ea typeface="Calibri"/>
                <a:cs typeface="Calibri"/>
                <a:sym typeface="Calibri"/>
              </a:rPr>
              <a:t>www.osymigrant.org</a:t>
            </a:r>
            <a:endParaRPr sz="1500"/>
          </a:p>
        </p:txBody>
      </p:sp>
      <p:pic>
        <p:nvPicPr>
          <p:cNvPr id="259" name="Google Shape;259;g20fba30c4e9_0_19"/>
          <p:cNvPicPr preferRelativeResize="0"/>
          <p:nvPr/>
        </p:nvPicPr>
        <p:blipFill>
          <a:blip r:embed="rId4">
            <a:alphaModFix/>
          </a:blip>
          <a:stretch>
            <a:fillRect/>
          </a:stretch>
        </p:blipFill>
        <p:spPr>
          <a:xfrm>
            <a:off x="888867" y="1430700"/>
            <a:ext cx="10042421" cy="4329599"/>
          </a:xfrm>
          <a:prstGeom prst="rect">
            <a:avLst/>
          </a:prstGeom>
          <a:noFill/>
          <a:ln>
            <a:noFill/>
          </a:ln>
        </p:spPr>
      </p:pic>
      <p:sp>
        <p:nvSpPr>
          <p:cNvPr id="260" name="Google Shape;260;g20fba30c4e9_0_19"/>
          <p:cNvSpPr txBox="1"/>
          <p:nvPr/>
        </p:nvSpPr>
        <p:spPr>
          <a:xfrm>
            <a:off x="3018633" y="339300"/>
            <a:ext cx="8706900" cy="911100"/>
          </a:xfrm>
          <a:prstGeom prst="rect">
            <a:avLst/>
          </a:prstGeom>
          <a:noFill/>
          <a:ln>
            <a:noFill/>
          </a:ln>
        </p:spPr>
        <p:txBody>
          <a:bodyPr spcFirstLastPara="1" wrap="square" lIns="121900" tIns="121900" rIns="121900" bIns="121900" anchor="t" anchorCtr="0">
            <a:spAutoFit/>
          </a:bodyPr>
          <a:lstStyle/>
          <a:p>
            <a:pPr marL="0" lvl="0" indent="0" algn="r" rtl="0">
              <a:lnSpc>
                <a:spcPct val="90000"/>
              </a:lnSpc>
              <a:spcBef>
                <a:spcPts val="0"/>
              </a:spcBef>
              <a:spcAft>
                <a:spcPts val="0"/>
              </a:spcAft>
              <a:buNone/>
            </a:pPr>
            <a:r>
              <a:rPr lang="en-US" sz="4800">
                <a:solidFill>
                  <a:schemeClr val="dk1"/>
                </a:solidFill>
                <a:latin typeface="Calibri"/>
                <a:ea typeface="Calibri"/>
                <a:cs typeface="Calibri"/>
                <a:sym typeface="Calibri"/>
              </a:rPr>
              <a:t>Analytics: In The Field Newsletter </a:t>
            </a:r>
            <a:endParaRPr sz="4800">
              <a:latin typeface="Calibri"/>
              <a:ea typeface="Calibri"/>
              <a:cs typeface="Calibri"/>
              <a:sym typeface="Calibri"/>
            </a:endParaRPr>
          </a:p>
        </p:txBody>
      </p:sp>
      <p:sp>
        <p:nvSpPr>
          <p:cNvPr id="261" name="Google Shape;261;g20fba30c4e9_0_19"/>
          <p:cNvSpPr txBox="1"/>
          <p:nvPr/>
        </p:nvSpPr>
        <p:spPr>
          <a:xfrm>
            <a:off x="849000" y="5760300"/>
            <a:ext cx="10820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To </a:t>
            </a:r>
            <a:r>
              <a:rPr lang="en-US" sz="1900" u="sng">
                <a:solidFill>
                  <a:schemeClr val="hlink"/>
                </a:solidFill>
                <a:hlinkClick r:id="rId5"/>
              </a:rPr>
              <a:t>opt in</a:t>
            </a:r>
            <a:r>
              <a:rPr lang="en-US" sz="1900"/>
              <a:t> and receive this newsletter, click the link and add your email address today!</a:t>
            </a:r>
            <a:endParaRPr sz="1900"/>
          </a:p>
        </p:txBody>
      </p:sp>
      <p:cxnSp>
        <p:nvCxnSpPr>
          <p:cNvPr id="262" name="Google Shape;262;g20fba30c4e9_0_1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0fba30c4e9_0_29"/>
          <p:cNvSpPr txBox="1">
            <a:spLocks noGrp="1"/>
          </p:cNvSpPr>
          <p:nvPr>
            <p:ph type="title"/>
          </p:nvPr>
        </p:nvSpPr>
        <p:spPr>
          <a:xfrm>
            <a:off x="-2411875" y="486205"/>
            <a:ext cx="14020800" cy="7464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None/>
            </a:pPr>
            <a:r>
              <a:rPr lang="en-US"/>
              <a:t>Monthly newsletter topics          </a:t>
            </a:r>
            <a:endParaRPr/>
          </a:p>
        </p:txBody>
      </p:sp>
      <p:sp>
        <p:nvSpPr>
          <p:cNvPr id="269" name="Google Shape;269;g20fba30c4e9_0_29"/>
          <p:cNvSpPr txBox="1">
            <a:spLocks noGrp="1"/>
          </p:cNvSpPr>
          <p:nvPr>
            <p:ph type="body" idx="1"/>
          </p:nvPr>
        </p:nvSpPr>
        <p:spPr>
          <a:xfrm>
            <a:off x="779225" y="2402300"/>
            <a:ext cx="5130600" cy="3653700"/>
          </a:xfrm>
          <a:prstGeom prst="rect">
            <a:avLst/>
          </a:prstGeom>
          <a:noFill/>
          <a:ln>
            <a:noFill/>
          </a:ln>
        </p:spPr>
        <p:txBody>
          <a:bodyPr spcFirstLastPara="1" wrap="square" lIns="91425" tIns="45700" rIns="91425" bIns="45700" anchor="b" anchorCtr="0">
            <a:normAutofit lnSpcReduction="10000"/>
          </a:bodyPr>
          <a:lstStyle/>
          <a:p>
            <a:pPr marL="0" lvl="0" indent="0" algn="l" rtl="0">
              <a:lnSpc>
                <a:spcPct val="105000"/>
              </a:lnSpc>
              <a:spcBef>
                <a:spcPts val="1000"/>
              </a:spcBef>
              <a:spcAft>
                <a:spcPts val="0"/>
              </a:spcAft>
              <a:buClr>
                <a:schemeClr val="dk1"/>
              </a:buClr>
              <a:buSzPts val="600"/>
              <a:buFont typeface="Arial"/>
              <a:buNone/>
            </a:pPr>
            <a:r>
              <a:rPr lang="en-US" sz="1900"/>
              <a:t>Jan: Human trafficking prevention; link to iSOSY Goal Setting</a:t>
            </a:r>
            <a:endParaRPr sz="1900"/>
          </a:p>
          <a:p>
            <a:pPr marL="0" lvl="0" indent="0" algn="l" rtl="0">
              <a:lnSpc>
                <a:spcPct val="105000"/>
              </a:lnSpc>
              <a:spcBef>
                <a:spcPts val="1000"/>
              </a:spcBef>
              <a:spcAft>
                <a:spcPts val="0"/>
              </a:spcAft>
              <a:buClr>
                <a:schemeClr val="dk1"/>
              </a:buClr>
              <a:buSzPts val="600"/>
              <a:buFont typeface="Arial"/>
              <a:buNone/>
            </a:pPr>
            <a:r>
              <a:rPr lang="en-US" sz="1900"/>
              <a:t>Feb: Dental Health Month; link to iSOSY Relationship Building, Healthy Mouth lesson</a:t>
            </a:r>
            <a:endParaRPr sz="1900"/>
          </a:p>
          <a:p>
            <a:pPr marL="0" lvl="0" indent="0" algn="l" rtl="0">
              <a:lnSpc>
                <a:spcPct val="105000"/>
              </a:lnSpc>
              <a:spcBef>
                <a:spcPts val="1000"/>
              </a:spcBef>
              <a:spcAft>
                <a:spcPts val="0"/>
              </a:spcAft>
              <a:buClr>
                <a:schemeClr val="dk1"/>
              </a:buClr>
              <a:buSzPts val="600"/>
              <a:buFont typeface="Arial"/>
              <a:buNone/>
            </a:pPr>
            <a:r>
              <a:rPr lang="en-US" sz="1900"/>
              <a:t>Mar: Women’s History Month; link to iSOSY Professional Learning OSY resources</a:t>
            </a:r>
            <a:endParaRPr sz="1900"/>
          </a:p>
          <a:p>
            <a:pPr marL="0" lvl="0" indent="0" algn="l" rtl="0">
              <a:lnSpc>
                <a:spcPct val="105000"/>
              </a:lnSpc>
              <a:spcBef>
                <a:spcPts val="1000"/>
              </a:spcBef>
              <a:spcAft>
                <a:spcPts val="0"/>
              </a:spcAft>
              <a:buClr>
                <a:schemeClr val="dk1"/>
              </a:buClr>
              <a:buSzPts val="600"/>
              <a:buFont typeface="Arial"/>
              <a:buNone/>
            </a:pPr>
            <a:r>
              <a:rPr lang="en-US" sz="1900"/>
              <a:t>Apr: World Health Awareness Month; link to iSOSY health lessons</a:t>
            </a:r>
            <a:endParaRPr sz="1900"/>
          </a:p>
          <a:p>
            <a:pPr marL="0" lvl="0" indent="0" algn="l" rtl="0">
              <a:lnSpc>
                <a:spcPct val="105000"/>
              </a:lnSpc>
              <a:spcBef>
                <a:spcPts val="1000"/>
              </a:spcBef>
              <a:spcAft>
                <a:spcPts val="0"/>
              </a:spcAft>
              <a:buClr>
                <a:schemeClr val="dk1"/>
              </a:buClr>
              <a:buSzPts val="600"/>
              <a:buFont typeface="Arial"/>
              <a:buNone/>
            </a:pPr>
            <a:r>
              <a:rPr lang="en-US" sz="1900"/>
              <a:t>May: </a:t>
            </a:r>
            <a:endParaRPr sz="1900"/>
          </a:p>
          <a:p>
            <a:pPr marL="0" lvl="0" indent="0" algn="l" rtl="0">
              <a:lnSpc>
                <a:spcPct val="105000"/>
              </a:lnSpc>
              <a:spcBef>
                <a:spcPts val="1000"/>
              </a:spcBef>
              <a:spcAft>
                <a:spcPts val="0"/>
              </a:spcAft>
              <a:buClr>
                <a:schemeClr val="dk1"/>
              </a:buClr>
              <a:buSzPts val="600"/>
              <a:buFont typeface="Arial"/>
              <a:buNone/>
            </a:pPr>
            <a:r>
              <a:rPr lang="en-US" sz="1900"/>
              <a:t>June: </a:t>
            </a:r>
            <a:endParaRPr sz="1900"/>
          </a:p>
        </p:txBody>
      </p:sp>
      <p:sp>
        <p:nvSpPr>
          <p:cNvPr id="270" name="Google Shape;270;g20fba30c4e9_0_29"/>
          <p:cNvSpPr txBox="1">
            <a:spLocks noGrp="1"/>
          </p:cNvSpPr>
          <p:nvPr>
            <p:ph type="body" idx="2"/>
          </p:nvPr>
        </p:nvSpPr>
        <p:spPr>
          <a:xfrm>
            <a:off x="6172200" y="2056467"/>
            <a:ext cx="5181600" cy="4235700"/>
          </a:xfrm>
          <a:prstGeom prst="rect">
            <a:avLst/>
          </a:prstGeom>
          <a:noFill/>
          <a:ln>
            <a:noFill/>
          </a:ln>
        </p:spPr>
        <p:txBody>
          <a:bodyPr spcFirstLastPara="1" wrap="square" lIns="91425" tIns="45700" rIns="91425" bIns="45700" anchor="t" anchorCtr="0">
            <a:normAutofit/>
          </a:bodyPr>
          <a:lstStyle/>
          <a:p>
            <a:pPr marL="152400" lvl="0" indent="0" algn="l" rtl="0">
              <a:spcBef>
                <a:spcPts val="0"/>
              </a:spcBef>
              <a:spcAft>
                <a:spcPts val="0"/>
              </a:spcAft>
              <a:buNone/>
            </a:pPr>
            <a:endParaRPr sz="2500"/>
          </a:p>
          <a:p>
            <a:pPr marL="0" lvl="0" indent="0" algn="l" rtl="0">
              <a:spcBef>
                <a:spcPts val="0"/>
              </a:spcBef>
              <a:spcAft>
                <a:spcPts val="0"/>
              </a:spcAft>
              <a:buNone/>
            </a:pPr>
            <a:endParaRPr sz="2700"/>
          </a:p>
          <a:p>
            <a:pPr marL="1371600" lvl="0" indent="0" algn="l" rtl="0">
              <a:spcBef>
                <a:spcPts val="0"/>
              </a:spcBef>
              <a:spcAft>
                <a:spcPts val="0"/>
              </a:spcAft>
              <a:buNone/>
            </a:pPr>
            <a:endParaRPr sz="2700"/>
          </a:p>
          <a:p>
            <a:pPr marL="698500" lvl="0" indent="0" algn="l" rtl="0">
              <a:lnSpc>
                <a:spcPct val="90000"/>
              </a:lnSpc>
              <a:spcBef>
                <a:spcPts val="0"/>
              </a:spcBef>
              <a:spcAft>
                <a:spcPts val="0"/>
              </a:spcAft>
              <a:buNone/>
            </a:pPr>
            <a:endParaRPr sz="4000"/>
          </a:p>
          <a:p>
            <a:pPr marL="914400" lvl="0" indent="0" algn="l" rtl="0">
              <a:lnSpc>
                <a:spcPct val="90000"/>
              </a:lnSpc>
              <a:spcBef>
                <a:spcPts val="0"/>
              </a:spcBef>
              <a:spcAft>
                <a:spcPts val="0"/>
              </a:spcAft>
              <a:buNone/>
            </a:pPr>
            <a:endParaRPr/>
          </a:p>
        </p:txBody>
      </p:sp>
      <p:pic>
        <p:nvPicPr>
          <p:cNvPr id="271" name="Google Shape;271;g20fba30c4e9_0_2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72" name="Google Shape;272;g20fba30c4e9_0_29"/>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lt1"/>
                </a:solidFill>
                <a:latin typeface="Calibri"/>
                <a:ea typeface="Calibri"/>
                <a:cs typeface="Calibri"/>
                <a:sym typeface="Calibri"/>
              </a:rPr>
              <a:t>www.osymigrant.org</a:t>
            </a:r>
            <a:endParaRPr sz="1500"/>
          </a:p>
        </p:txBody>
      </p:sp>
      <p:sp>
        <p:nvSpPr>
          <p:cNvPr id="273" name="Google Shape;273;g20fba30c4e9_0_29"/>
          <p:cNvSpPr txBox="1"/>
          <p:nvPr/>
        </p:nvSpPr>
        <p:spPr>
          <a:xfrm>
            <a:off x="496950" y="1298700"/>
            <a:ext cx="6021900" cy="1713600"/>
          </a:xfrm>
          <a:prstGeom prst="rect">
            <a:avLst/>
          </a:prstGeom>
          <a:noFill/>
          <a:ln>
            <a:noFill/>
          </a:ln>
        </p:spPr>
        <p:txBody>
          <a:bodyPr spcFirstLastPara="1" wrap="square" lIns="121900" tIns="121900" rIns="121900" bIns="121900" anchor="ctr" anchorCtr="0">
            <a:spAutoFit/>
          </a:bodyPr>
          <a:lstStyle/>
          <a:p>
            <a:pPr marL="0" lvl="0" indent="0" algn="l" rtl="0">
              <a:lnSpc>
                <a:spcPct val="90000"/>
              </a:lnSpc>
              <a:spcBef>
                <a:spcPts val="0"/>
              </a:spcBef>
              <a:spcAft>
                <a:spcPts val="0"/>
              </a:spcAft>
              <a:buClr>
                <a:schemeClr val="dk1"/>
              </a:buClr>
              <a:buSzPts val="1500"/>
              <a:buFont typeface="Arial"/>
              <a:buNone/>
            </a:pPr>
            <a:r>
              <a:rPr lang="en-US" sz="3500">
                <a:solidFill>
                  <a:schemeClr val="dk2"/>
                </a:solidFill>
              </a:rPr>
              <a:t>Sign up now and don’t miss a month!</a:t>
            </a:r>
            <a:endParaRPr sz="3500">
              <a:solidFill>
                <a:schemeClr val="dk2"/>
              </a:solidFill>
            </a:endParaRPr>
          </a:p>
          <a:p>
            <a:pPr marL="0" lvl="0" indent="0" algn="l" rtl="0">
              <a:spcBef>
                <a:spcPts val="1600"/>
              </a:spcBef>
              <a:spcAft>
                <a:spcPts val="0"/>
              </a:spcAft>
              <a:buNone/>
            </a:pPr>
            <a:endParaRPr sz="1900"/>
          </a:p>
        </p:txBody>
      </p:sp>
      <p:pic>
        <p:nvPicPr>
          <p:cNvPr id="274" name="Google Shape;274;g20fba30c4e9_0_29"/>
          <p:cNvPicPr preferRelativeResize="0"/>
          <p:nvPr/>
        </p:nvPicPr>
        <p:blipFill>
          <a:blip r:embed="rId4">
            <a:alphaModFix/>
          </a:blip>
          <a:stretch>
            <a:fillRect/>
          </a:stretch>
        </p:blipFill>
        <p:spPr>
          <a:xfrm>
            <a:off x="7073074" y="2012808"/>
            <a:ext cx="4235602" cy="4235602"/>
          </a:xfrm>
          <a:prstGeom prst="rect">
            <a:avLst/>
          </a:prstGeom>
          <a:noFill/>
          <a:ln>
            <a:noFill/>
          </a:ln>
        </p:spPr>
      </p:pic>
      <p:cxnSp>
        <p:nvCxnSpPr>
          <p:cNvPr id="275" name="Google Shape;275;g20fba30c4e9_0_2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20fba30c4e9_0_41"/>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lt1"/>
                </a:solidFill>
                <a:latin typeface="Calibri"/>
                <a:ea typeface="Calibri"/>
                <a:cs typeface="Calibri"/>
                <a:sym typeface="Calibri"/>
              </a:rPr>
              <a:t>www.osymigrant.org</a:t>
            </a:r>
            <a:endParaRPr sz="1500"/>
          </a:p>
        </p:txBody>
      </p:sp>
      <p:pic>
        <p:nvPicPr>
          <p:cNvPr id="282" name="Google Shape;282;g20fba30c4e9_0_41" descr="A picture containing drawing&#10;&#10;Description automatically generated"/>
          <p:cNvPicPr preferRelativeResize="0"/>
          <p:nvPr/>
        </p:nvPicPr>
        <p:blipFill rotWithShape="1">
          <a:blip r:embed="rId3">
            <a:alphaModFix/>
          </a:blip>
          <a:srcRect/>
          <a:stretch/>
        </p:blipFill>
        <p:spPr>
          <a:xfrm>
            <a:off x="435812" y="346818"/>
            <a:ext cx="2433249" cy="746490"/>
          </a:xfrm>
          <a:prstGeom prst="rect">
            <a:avLst/>
          </a:prstGeom>
          <a:noFill/>
          <a:ln>
            <a:noFill/>
          </a:ln>
        </p:spPr>
      </p:pic>
      <p:cxnSp>
        <p:nvCxnSpPr>
          <p:cNvPr id="283" name="Google Shape;283;g20fba30c4e9_0_4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284" name="Google Shape;284;g20fba30c4e9_0_41"/>
          <p:cNvSpPr txBox="1"/>
          <p:nvPr/>
        </p:nvSpPr>
        <p:spPr>
          <a:xfrm>
            <a:off x="3364033" y="555492"/>
            <a:ext cx="8244900" cy="800400"/>
          </a:xfrm>
          <a:prstGeom prst="rect">
            <a:avLst/>
          </a:prstGeom>
          <a:noFill/>
          <a:ln>
            <a:noFill/>
          </a:ln>
        </p:spPr>
        <p:txBody>
          <a:bodyPr spcFirstLastPara="1" wrap="square" lIns="121900" tIns="121900" rIns="121900" bIns="121900" anchor="t" anchorCtr="0">
            <a:spAutoFit/>
          </a:bodyPr>
          <a:lstStyle/>
          <a:p>
            <a:pPr marL="0" lvl="0" indent="0" algn="r" rtl="0">
              <a:spcBef>
                <a:spcPts val="0"/>
              </a:spcBef>
              <a:spcAft>
                <a:spcPts val="0"/>
              </a:spcAft>
              <a:buNone/>
            </a:pPr>
            <a:r>
              <a:rPr lang="en-US" sz="3600">
                <a:latin typeface="Calibri"/>
                <a:ea typeface="Calibri"/>
                <a:cs typeface="Calibri"/>
                <a:sym typeface="Calibri"/>
              </a:rPr>
              <a:t>Resource List of Experienced Professionals</a:t>
            </a:r>
            <a:endParaRPr sz="3600">
              <a:latin typeface="Calibri"/>
              <a:ea typeface="Calibri"/>
              <a:cs typeface="Calibri"/>
              <a:sym typeface="Calibri"/>
            </a:endParaRPr>
          </a:p>
        </p:txBody>
      </p:sp>
      <p:sp>
        <p:nvSpPr>
          <p:cNvPr id="285" name="Google Shape;285;g20fba30c4e9_0_41"/>
          <p:cNvSpPr txBox="1"/>
          <p:nvPr/>
        </p:nvSpPr>
        <p:spPr>
          <a:xfrm>
            <a:off x="1145567" y="1570150"/>
            <a:ext cx="5650500" cy="4340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Total contacts shared: 16</a:t>
            </a:r>
            <a:endParaRPr sz="1900"/>
          </a:p>
          <a:p>
            <a:pPr marL="0" lvl="0" indent="0" algn="l" rtl="0">
              <a:spcBef>
                <a:spcPts val="0"/>
              </a:spcBef>
              <a:spcAft>
                <a:spcPts val="0"/>
              </a:spcAft>
              <a:buNone/>
            </a:pPr>
            <a:r>
              <a:rPr lang="en-US" sz="1900"/>
              <a:t>States submitting someone as a resource: </a:t>
            </a:r>
            <a:endParaRPr sz="1900"/>
          </a:p>
          <a:p>
            <a:pPr marL="457200" lvl="0" indent="-349250" algn="l" rtl="0">
              <a:spcBef>
                <a:spcPts val="0"/>
              </a:spcBef>
              <a:spcAft>
                <a:spcPts val="0"/>
              </a:spcAft>
              <a:buSzPts val="1900"/>
              <a:buChar char="●"/>
            </a:pPr>
            <a:r>
              <a:rPr lang="en-US" sz="1900"/>
              <a:t>Iowa</a:t>
            </a:r>
            <a:endParaRPr sz="1900"/>
          </a:p>
          <a:p>
            <a:pPr marL="457200" lvl="0" indent="-349250" algn="l" rtl="0">
              <a:spcBef>
                <a:spcPts val="0"/>
              </a:spcBef>
              <a:spcAft>
                <a:spcPts val="0"/>
              </a:spcAft>
              <a:buSzPts val="1900"/>
              <a:buChar char="●"/>
            </a:pPr>
            <a:r>
              <a:rPr lang="en-US" sz="1900"/>
              <a:t>Vermont</a:t>
            </a:r>
            <a:endParaRPr sz="1900"/>
          </a:p>
          <a:p>
            <a:pPr marL="457200" lvl="0" indent="-349250" algn="l" rtl="0">
              <a:spcBef>
                <a:spcPts val="0"/>
              </a:spcBef>
              <a:spcAft>
                <a:spcPts val="0"/>
              </a:spcAft>
              <a:buSzPts val="1900"/>
              <a:buChar char="●"/>
            </a:pPr>
            <a:r>
              <a:rPr lang="en-US" sz="1900"/>
              <a:t>North Carolina </a:t>
            </a:r>
            <a:endParaRPr sz="1900"/>
          </a:p>
          <a:p>
            <a:pPr marL="457200" lvl="0" indent="-349250" algn="l" rtl="0">
              <a:spcBef>
                <a:spcPts val="0"/>
              </a:spcBef>
              <a:spcAft>
                <a:spcPts val="0"/>
              </a:spcAft>
              <a:buSzPts val="1900"/>
              <a:buChar char="●"/>
            </a:pPr>
            <a:r>
              <a:rPr lang="en-US" sz="1900"/>
              <a:t>Kansas </a:t>
            </a:r>
            <a:endParaRPr sz="1900"/>
          </a:p>
          <a:p>
            <a:pPr marL="457200" lvl="0" indent="-349250" algn="l" rtl="0">
              <a:spcBef>
                <a:spcPts val="0"/>
              </a:spcBef>
              <a:spcAft>
                <a:spcPts val="0"/>
              </a:spcAft>
              <a:buSzPts val="1900"/>
              <a:buChar char="●"/>
            </a:pPr>
            <a:r>
              <a:rPr lang="en-US" sz="1900"/>
              <a:t>South Carolina </a:t>
            </a:r>
            <a:endParaRPr sz="1900"/>
          </a:p>
          <a:p>
            <a:pPr marL="457200" lvl="0" indent="-349250" algn="l" rtl="0">
              <a:spcBef>
                <a:spcPts val="0"/>
              </a:spcBef>
              <a:spcAft>
                <a:spcPts val="0"/>
              </a:spcAft>
              <a:buSzPts val="1900"/>
              <a:buChar char="●"/>
            </a:pPr>
            <a:r>
              <a:rPr lang="en-US" sz="1900"/>
              <a:t>Georgia </a:t>
            </a:r>
            <a:endParaRPr sz="1900"/>
          </a:p>
          <a:p>
            <a:pPr marL="457200" lvl="0" indent="-349250" algn="l" rtl="0">
              <a:spcBef>
                <a:spcPts val="0"/>
              </a:spcBef>
              <a:spcAft>
                <a:spcPts val="0"/>
              </a:spcAft>
              <a:buSzPts val="1900"/>
              <a:buChar char="●"/>
            </a:pPr>
            <a:r>
              <a:rPr lang="en-US" sz="1900"/>
              <a:t>New York </a:t>
            </a:r>
            <a:endParaRPr sz="1900"/>
          </a:p>
          <a:p>
            <a:pPr marL="457200" lvl="0" indent="-349250" algn="l" rtl="0">
              <a:spcBef>
                <a:spcPts val="0"/>
              </a:spcBef>
              <a:spcAft>
                <a:spcPts val="0"/>
              </a:spcAft>
              <a:buSzPts val="1900"/>
              <a:buChar char="●"/>
            </a:pPr>
            <a:r>
              <a:rPr lang="en-US" sz="1900"/>
              <a:t>Indiana </a:t>
            </a:r>
            <a:endParaRPr sz="1900"/>
          </a:p>
          <a:p>
            <a:pPr marL="457200" lvl="0" indent="-349250" algn="l" rtl="0">
              <a:spcBef>
                <a:spcPts val="0"/>
              </a:spcBef>
              <a:spcAft>
                <a:spcPts val="0"/>
              </a:spcAft>
              <a:buSzPts val="1900"/>
              <a:buChar char="●"/>
            </a:pPr>
            <a:r>
              <a:rPr lang="en-US" sz="1900"/>
              <a:t>Nebraska</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Complete the survey now!</a:t>
            </a:r>
            <a:endParaRPr sz="1900"/>
          </a:p>
          <a:p>
            <a:pPr marL="0" lvl="0" indent="0" algn="l" rtl="0">
              <a:spcBef>
                <a:spcPts val="0"/>
              </a:spcBef>
              <a:spcAft>
                <a:spcPts val="0"/>
              </a:spcAft>
              <a:buNone/>
            </a:pPr>
            <a:r>
              <a:rPr lang="en-US" sz="1900" u="sng">
                <a:solidFill>
                  <a:schemeClr val="hlink"/>
                </a:solidFill>
                <a:hlinkClick r:id="rId4"/>
              </a:rPr>
              <a:t>Survey</a:t>
            </a:r>
            <a:endParaRPr sz="1900"/>
          </a:p>
        </p:txBody>
      </p:sp>
      <p:pic>
        <p:nvPicPr>
          <p:cNvPr id="286" name="Google Shape;286;g20fba30c4e9_0_41"/>
          <p:cNvPicPr preferRelativeResize="0"/>
          <p:nvPr/>
        </p:nvPicPr>
        <p:blipFill>
          <a:blip r:embed="rId5">
            <a:alphaModFix/>
          </a:blip>
          <a:stretch>
            <a:fillRect/>
          </a:stretch>
        </p:blipFill>
        <p:spPr>
          <a:xfrm>
            <a:off x="6372433" y="1852000"/>
            <a:ext cx="5635233" cy="32803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0fba30c4e9_0_51"/>
          <p:cNvSpPr txBox="1">
            <a:spLocks noGrp="1"/>
          </p:cNvSpPr>
          <p:nvPr>
            <p:ph type="title"/>
          </p:nvPr>
        </p:nvSpPr>
        <p:spPr>
          <a:xfrm>
            <a:off x="1092950" y="178550"/>
            <a:ext cx="10515600" cy="1325700"/>
          </a:xfrm>
          <a:prstGeom prst="rect">
            <a:avLst/>
          </a:prstGeom>
        </p:spPr>
        <p:txBody>
          <a:bodyPr spcFirstLastPara="1" wrap="square" lIns="91425" tIns="45700" rIns="91425" bIns="45700" anchor="ctr" anchorCtr="0">
            <a:normAutofit/>
          </a:bodyPr>
          <a:lstStyle/>
          <a:p>
            <a:pPr marL="0" lvl="0" indent="0" algn="r" rtl="0">
              <a:spcBef>
                <a:spcPts val="0"/>
              </a:spcBef>
              <a:spcAft>
                <a:spcPts val="0"/>
              </a:spcAft>
              <a:buNone/>
            </a:pPr>
            <a:r>
              <a:rPr lang="en-US" i="1"/>
              <a:t>To the future and beyond… </a:t>
            </a:r>
            <a:endParaRPr i="1"/>
          </a:p>
        </p:txBody>
      </p:sp>
      <p:sp>
        <p:nvSpPr>
          <p:cNvPr id="293" name="Google Shape;293;g20fba30c4e9_0_51"/>
          <p:cNvSpPr txBox="1">
            <a:spLocks noGrp="1"/>
          </p:cNvSpPr>
          <p:nvPr>
            <p:ph type="body" idx="1"/>
          </p:nvPr>
        </p:nvSpPr>
        <p:spPr>
          <a:xfrm>
            <a:off x="677725" y="1364699"/>
            <a:ext cx="6908700" cy="49653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US"/>
              <a:t>			</a:t>
            </a:r>
            <a:endParaRPr/>
          </a:p>
          <a:p>
            <a:pPr marL="0" lvl="0" indent="0" algn="l" rtl="0">
              <a:spcBef>
                <a:spcPts val="1000"/>
              </a:spcBef>
              <a:spcAft>
                <a:spcPts val="0"/>
              </a:spcAft>
              <a:buNone/>
            </a:pPr>
            <a:r>
              <a:rPr lang="en-US"/>
              <a:t>			</a:t>
            </a:r>
            <a:r>
              <a:rPr lang="en-US" sz="4300" b="1"/>
              <a:t>Goals</a:t>
            </a:r>
            <a:endParaRPr sz="4300" b="1"/>
          </a:p>
          <a:p>
            <a:pPr marL="457200" lvl="0" indent="0" algn="l" rtl="0">
              <a:spcBef>
                <a:spcPts val="1000"/>
              </a:spcBef>
              <a:spcAft>
                <a:spcPts val="0"/>
              </a:spcAft>
              <a:buNone/>
            </a:pPr>
            <a:r>
              <a:rPr lang="en-US" sz="3100"/>
              <a:t>Spring iSOSY Meeting- </a:t>
            </a:r>
            <a:endParaRPr sz="3100"/>
          </a:p>
          <a:p>
            <a:pPr marL="457200" lvl="0" indent="-374650" algn="l" rtl="0">
              <a:spcBef>
                <a:spcPts val="1000"/>
              </a:spcBef>
              <a:spcAft>
                <a:spcPts val="0"/>
              </a:spcAft>
              <a:buSzPts val="2500"/>
              <a:buChar char="•"/>
            </a:pPr>
            <a:r>
              <a:rPr lang="en-US" sz="2500"/>
              <a:t>Connect with Professional Development Group</a:t>
            </a:r>
            <a:endParaRPr sz="2500"/>
          </a:p>
          <a:p>
            <a:pPr marL="457200" lvl="0" indent="0" algn="l" rtl="0">
              <a:spcBef>
                <a:spcPts val="1000"/>
              </a:spcBef>
              <a:spcAft>
                <a:spcPts val="0"/>
              </a:spcAft>
              <a:buNone/>
            </a:pPr>
            <a:endParaRPr sz="2500"/>
          </a:p>
          <a:p>
            <a:pPr marL="457200" lvl="0" indent="-393700" algn="l" rtl="0">
              <a:spcBef>
                <a:spcPts val="1000"/>
              </a:spcBef>
              <a:spcAft>
                <a:spcPts val="0"/>
              </a:spcAft>
              <a:buSzPts val="2800"/>
              <a:buChar char="•"/>
            </a:pPr>
            <a:r>
              <a:rPr lang="en-US" sz="2800"/>
              <a:t>Grow our resource list of experienced professionals across member states</a:t>
            </a:r>
            <a:endParaRPr sz="2800"/>
          </a:p>
          <a:p>
            <a:pPr marL="457200" lvl="0" indent="0" algn="l" rtl="0">
              <a:spcBef>
                <a:spcPts val="1000"/>
              </a:spcBef>
              <a:spcAft>
                <a:spcPts val="0"/>
              </a:spcAft>
              <a:buNone/>
            </a:pPr>
            <a:endParaRPr sz="2800"/>
          </a:p>
          <a:p>
            <a:pPr marL="457200" lvl="0" indent="-393700" algn="l" rtl="0">
              <a:spcBef>
                <a:spcPts val="1000"/>
              </a:spcBef>
              <a:spcAft>
                <a:spcPts val="0"/>
              </a:spcAft>
              <a:buSzPts val="2800"/>
              <a:buChar char="•"/>
            </a:pPr>
            <a:r>
              <a:rPr lang="en-US" sz="2800"/>
              <a:t>Continue to engage service providers with our monthly newsletters</a:t>
            </a:r>
            <a:endParaRPr sz="2800"/>
          </a:p>
          <a:p>
            <a:pPr marL="914400" lvl="0" indent="0" algn="l" rtl="0">
              <a:spcBef>
                <a:spcPts val="1000"/>
              </a:spcBef>
              <a:spcAft>
                <a:spcPts val="0"/>
              </a:spcAft>
              <a:buNone/>
            </a:pPr>
            <a:endParaRPr sz="2800">
              <a:solidFill>
                <a:schemeClr val="dk1"/>
              </a:solidFill>
            </a:endParaRPr>
          </a:p>
        </p:txBody>
      </p:sp>
      <p:sp>
        <p:nvSpPr>
          <p:cNvPr id="294" name="Google Shape;294;g20fba30c4e9_0_51"/>
          <p:cNvSpPr/>
          <p:nvPr/>
        </p:nvSpPr>
        <p:spPr>
          <a:xfrm>
            <a:off x="218158" y="2330608"/>
            <a:ext cx="874800" cy="4197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5" name="Google Shape;295;g20fba30c4e9_0_5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96" name="Google Shape;296;g20fba30c4e9_0_51"/>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a:solidFill>
                  <a:schemeClr val="lt1"/>
                </a:solidFill>
                <a:latin typeface="Calibri"/>
                <a:ea typeface="Calibri"/>
                <a:cs typeface="Calibri"/>
                <a:sym typeface="Calibri"/>
              </a:rPr>
              <a:t>www.osymigrant.org</a:t>
            </a:r>
            <a:endParaRPr sz="1500"/>
          </a:p>
        </p:txBody>
      </p:sp>
      <p:pic>
        <p:nvPicPr>
          <p:cNvPr id="297" name="Google Shape;297;g20fba30c4e9_0_51"/>
          <p:cNvPicPr preferRelativeResize="0"/>
          <p:nvPr/>
        </p:nvPicPr>
        <p:blipFill>
          <a:blip r:embed="rId4">
            <a:alphaModFix/>
          </a:blip>
          <a:stretch>
            <a:fillRect/>
          </a:stretch>
        </p:blipFill>
        <p:spPr>
          <a:xfrm>
            <a:off x="7268000" y="1723626"/>
            <a:ext cx="4675026" cy="2257675"/>
          </a:xfrm>
          <a:prstGeom prst="rect">
            <a:avLst/>
          </a:prstGeom>
          <a:noFill/>
          <a:ln>
            <a:noFill/>
          </a:ln>
        </p:spPr>
      </p:pic>
      <p:cxnSp>
        <p:nvCxnSpPr>
          <p:cNvPr id="298" name="Google Shape;298;g20fba30c4e9_0_5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f1760e95e9_0_23"/>
          <p:cNvSpPr txBox="1">
            <a:spLocks noGrp="1"/>
          </p:cNvSpPr>
          <p:nvPr>
            <p:ph type="title"/>
          </p:nvPr>
        </p:nvSpPr>
        <p:spPr>
          <a:xfrm>
            <a:off x="600075" y="3054132"/>
            <a:ext cx="11430000" cy="7497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FCAF18"/>
              </a:buClr>
              <a:buSzPct val="100000"/>
              <a:buFont typeface="Raleway"/>
              <a:buNone/>
            </a:pPr>
            <a:r>
              <a:rPr lang="en-US" sz="5000">
                <a:solidFill>
                  <a:srgbClr val="FCAF18"/>
                </a:solidFill>
                <a:highlight>
                  <a:srgbClr val="002169"/>
                </a:highlight>
                <a:latin typeface="Raleway"/>
                <a:ea typeface="Raleway"/>
                <a:cs typeface="Raleway"/>
                <a:sym typeface="Raleway"/>
              </a:rPr>
              <a:t>C</a:t>
            </a:r>
            <a:r>
              <a:rPr lang="en-US" sz="5000">
                <a:highlight>
                  <a:srgbClr val="002169"/>
                </a:highlight>
                <a:latin typeface="Raleway"/>
                <a:ea typeface="Raleway"/>
                <a:cs typeface="Raleway"/>
                <a:sym typeface="Raleway"/>
              </a:rPr>
              <a:t>areer </a:t>
            </a:r>
            <a:r>
              <a:rPr lang="en-US" sz="5000">
                <a:solidFill>
                  <a:srgbClr val="FCAF18"/>
                </a:solidFill>
                <a:highlight>
                  <a:srgbClr val="002169"/>
                </a:highlight>
                <a:latin typeface="Raleway"/>
                <a:ea typeface="Raleway"/>
                <a:cs typeface="Raleway"/>
                <a:sym typeface="Raleway"/>
              </a:rPr>
              <a:t>A</a:t>
            </a:r>
            <a:r>
              <a:rPr lang="en-US" sz="5000">
                <a:highlight>
                  <a:srgbClr val="002169"/>
                </a:highlight>
                <a:latin typeface="Raleway"/>
                <a:ea typeface="Raleway"/>
                <a:cs typeface="Raleway"/>
                <a:sym typeface="Raleway"/>
              </a:rPr>
              <a:t>wareness </a:t>
            </a:r>
            <a:r>
              <a:rPr lang="en-US" sz="5000">
                <a:solidFill>
                  <a:srgbClr val="FCAF18"/>
                </a:solidFill>
                <a:highlight>
                  <a:srgbClr val="002169"/>
                </a:highlight>
                <a:latin typeface="Raleway"/>
                <a:ea typeface="Raleway"/>
                <a:cs typeface="Raleway"/>
                <a:sym typeface="Raleway"/>
              </a:rPr>
              <a:t>T</a:t>
            </a:r>
            <a:r>
              <a:rPr lang="en-US" sz="5000">
                <a:highlight>
                  <a:srgbClr val="002169"/>
                </a:highlight>
                <a:latin typeface="Raleway"/>
                <a:ea typeface="Raleway"/>
                <a:cs typeface="Raleway"/>
                <a:sym typeface="Raleway"/>
              </a:rPr>
              <a:t>oolkit (</a:t>
            </a:r>
            <a:r>
              <a:rPr lang="en-US" sz="5000">
                <a:solidFill>
                  <a:srgbClr val="FCAF18"/>
                </a:solidFill>
                <a:highlight>
                  <a:srgbClr val="002169"/>
                </a:highlight>
                <a:latin typeface="Raleway"/>
                <a:ea typeface="Raleway"/>
                <a:cs typeface="Raleway"/>
                <a:sym typeface="Raleway"/>
              </a:rPr>
              <a:t>CAT</a:t>
            </a:r>
            <a:r>
              <a:rPr lang="en-US" sz="5000">
                <a:highlight>
                  <a:srgbClr val="002169"/>
                </a:highlight>
                <a:latin typeface="Raleway"/>
                <a:ea typeface="Raleway"/>
                <a:cs typeface="Raleway"/>
                <a:sym typeface="Raleway"/>
              </a:rPr>
              <a:t> Kit)</a:t>
            </a:r>
            <a:endParaRPr/>
          </a:p>
        </p:txBody>
      </p:sp>
      <p:sp>
        <p:nvSpPr>
          <p:cNvPr id="304" name="Google Shape;304;g1f1760e95e9_0_23"/>
          <p:cNvSpPr txBox="1">
            <a:spLocks noGrp="1"/>
          </p:cNvSpPr>
          <p:nvPr>
            <p:ph type="body" idx="1"/>
          </p:nvPr>
        </p:nvSpPr>
        <p:spPr>
          <a:xfrm>
            <a:off x="762421" y="3904914"/>
            <a:ext cx="11429700" cy="6810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chemeClr val="lt1"/>
              </a:buClr>
              <a:buSzPts val="2000"/>
              <a:buNone/>
            </a:pPr>
            <a:r>
              <a:rPr lang="en-US" sz="2000" b="1">
                <a:highlight>
                  <a:srgbClr val="002169"/>
                </a:highlight>
                <a:latin typeface="Raleway"/>
                <a:ea typeface="Raleway"/>
                <a:cs typeface="Raleway"/>
                <a:sym typeface="Raleway"/>
              </a:rPr>
              <a:t>Members: Adriana Holguin (FSCC), Bianca Fonseca Cervantes (AZ MEP), </a:t>
            </a:r>
            <a:endParaRPr/>
          </a:p>
          <a:p>
            <a:pPr marL="0" lvl="0" indent="0" algn="l" rtl="0">
              <a:lnSpc>
                <a:spcPct val="90000"/>
              </a:lnSpc>
              <a:spcBef>
                <a:spcPts val="1000"/>
              </a:spcBef>
              <a:spcAft>
                <a:spcPts val="0"/>
              </a:spcAft>
              <a:buClr>
                <a:schemeClr val="lt1"/>
              </a:buClr>
              <a:buSzPts val="2000"/>
              <a:buNone/>
            </a:pPr>
            <a:r>
              <a:rPr lang="en-US" sz="2000" b="1">
                <a:highlight>
                  <a:srgbClr val="002169"/>
                </a:highlight>
                <a:latin typeface="Raleway"/>
                <a:ea typeface="Raleway"/>
                <a:cs typeface="Raleway"/>
                <a:sym typeface="Raleway"/>
              </a:rPr>
              <a:t>Shantella Singleton (PA MEP), and Dr. Zujaila Ornelas (AZ MEP)</a:t>
            </a:r>
            <a:endParaRPr/>
          </a:p>
        </p:txBody>
      </p:sp>
      <p:pic>
        <p:nvPicPr>
          <p:cNvPr id="305" name="Google Shape;305;g1f1760e95e9_0_23" descr="A green and white logo&#10;&#10;Description automatically generated with low confidence"/>
          <p:cNvPicPr preferRelativeResize="0"/>
          <p:nvPr/>
        </p:nvPicPr>
        <p:blipFill rotWithShape="1">
          <a:blip r:embed="rId3">
            <a:alphaModFix/>
          </a:blip>
          <a:srcRect/>
          <a:stretch/>
        </p:blipFill>
        <p:spPr>
          <a:xfrm>
            <a:off x="643948" y="5913416"/>
            <a:ext cx="2451100" cy="749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cxnSp>
        <p:nvCxnSpPr>
          <p:cNvPr id="118" name="Google Shape;118;g151e12aa25e_0_20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19" name="Google Shape;119;g151e12aa25e_0_206"/>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20" name="Google Shape;120;g151e12aa25e_0_20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21" name="Google Shape;121;g151e12aa25e_0_206"/>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iSOSY SST Meeting</a:t>
            </a:r>
            <a:endParaRPr sz="1400" b="0" i="0" u="none" strike="noStrike" cap="none">
              <a:solidFill>
                <a:srgbClr val="000000"/>
              </a:solidFill>
              <a:latin typeface="Arial"/>
              <a:ea typeface="Arial"/>
              <a:cs typeface="Arial"/>
              <a:sym typeface="Arial"/>
            </a:endParaRPr>
          </a:p>
        </p:txBody>
      </p:sp>
      <p:sp>
        <p:nvSpPr>
          <p:cNvPr id="122" name="Google Shape;122;g151e12aa25e_0_206"/>
          <p:cNvSpPr txBox="1"/>
          <p:nvPr/>
        </p:nvSpPr>
        <p:spPr>
          <a:xfrm>
            <a:off x="511029" y="938656"/>
            <a:ext cx="11121900" cy="1325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6300" b="0" i="0" u="none" strike="noStrike" cap="none">
                <a:solidFill>
                  <a:schemeClr val="dk1"/>
                </a:solidFill>
                <a:latin typeface="Calibri"/>
                <a:ea typeface="Calibri"/>
                <a:cs typeface="Calibri"/>
                <a:sym typeface="Calibri"/>
              </a:rPr>
              <a:t>Agenda</a:t>
            </a:r>
            <a:endParaRPr sz="3300" b="0" i="0" u="none" strike="noStrike" cap="none">
              <a:solidFill>
                <a:srgbClr val="000000"/>
              </a:solidFill>
              <a:latin typeface="Arial"/>
              <a:ea typeface="Arial"/>
              <a:cs typeface="Arial"/>
              <a:sym typeface="Arial"/>
            </a:endParaRPr>
          </a:p>
        </p:txBody>
      </p:sp>
      <p:sp>
        <p:nvSpPr>
          <p:cNvPr id="123" name="Google Shape;123;g151e12aa25e_0_206"/>
          <p:cNvSpPr txBox="1"/>
          <p:nvPr/>
        </p:nvSpPr>
        <p:spPr>
          <a:xfrm>
            <a:off x="535050" y="2442025"/>
            <a:ext cx="5315700" cy="24012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Welcome and Introductions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Website Analytics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Work Group Reports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Entrepreneurial Course</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Professional Learning Circles</a:t>
            </a:r>
            <a:endParaRPr sz="2400">
              <a:solidFill>
                <a:schemeClr val="dk1"/>
              </a:solidFill>
              <a:latin typeface="Calibri"/>
              <a:ea typeface="Calibri"/>
              <a:cs typeface="Calibri"/>
              <a:sym typeface="Calibri"/>
            </a:endParaRPr>
          </a:p>
          <a:p>
            <a:pPr marL="45720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24" name="Google Shape;124;g151e12aa25e_0_206"/>
          <p:cNvSpPr txBox="1"/>
          <p:nvPr/>
        </p:nvSpPr>
        <p:spPr>
          <a:xfrm>
            <a:off x="5492200" y="2363075"/>
            <a:ext cx="6140700" cy="24012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Annual Performance Report Data</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Discussion of New CIG Activities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OSHA Course and Future Course Options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Dissemination Plans and Trainings</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Pre-HSE Course Pilot </a:t>
            </a:r>
            <a:endParaRPr sz="2400">
              <a:solidFill>
                <a:schemeClr val="dk1"/>
              </a:solidFill>
              <a:latin typeface="Calibri"/>
              <a:ea typeface="Calibri"/>
              <a:cs typeface="Calibri"/>
              <a:sym typeface="Calibri"/>
            </a:endParaRPr>
          </a:p>
          <a:p>
            <a:pPr marL="457200" lvl="0" indent="-381000" algn="l" rtl="0">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Future Meeting Dates</a:t>
            </a:r>
            <a:endParaRPr sz="24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f1760e95e9_0_29"/>
          <p:cNvSpPr txBox="1">
            <a:spLocks noGrp="1"/>
          </p:cNvSpPr>
          <p:nvPr>
            <p:ph type="title"/>
          </p:nvPr>
        </p:nvSpPr>
        <p:spPr>
          <a:xfrm>
            <a:off x="581223" y="1055958"/>
            <a:ext cx="5027700" cy="108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32B64"/>
              </a:buClr>
              <a:buSzPts val="4400"/>
              <a:buFont typeface="Raleway"/>
              <a:buNone/>
            </a:pPr>
            <a:r>
              <a:rPr lang="en-US" sz="4400" b="1">
                <a:latin typeface="Raleway"/>
                <a:ea typeface="Raleway"/>
                <a:cs typeface="Raleway"/>
                <a:sym typeface="Raleway"/>
              </a:rPr>
              <a:t>Agenda</a:t>
            </a:r>
            <a:r>
              <a:rPr lang="en-US" sz="4400">
                <a:latin typeface="Raleway"/>
                <a:ea typeface="Raleway"/>
                <a:cs typeface="Raleway"/>
                <a:sym typeface="Raleway"/>
              </a:rPr>
              <a:t> </a:t>
            </a:r>
            <a:endParaRPr sz="4400" b="1">
              <a:latin typeface="Raleway"/>
              <a:ea typeface="Raleway"/>
              <a:cs typeface="Raleway"/>
              <a:sym typeface="Raleway"/>
            </a:endParaRPr>
          </a:p>
        </p:txBody>
      </p:sp>
      <p:sp>
        <p:nvSpPr>
          <p:cNvPr id="311" name="Google Shape;311;g1f1760e95e9_0_29"/>
          <p:cNvSpPr txBox="1">
            <a:spLocks noGrp="1"/>
          </p:cNvSpPr>
          <p:nvPr>
            <p:ph type="body" idx="1"/>
          </p:nvPr>
        </p:nvSpPr>
        <p:spPr>
          <a:xfrm>
            <a:off x="581223" y="1933960"/>
            <a:ext cx="7772700" cy="3498000"/>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SzPts val="2240"/>
              <a:buChar char="•"/>
            </a:pPr>
            <a:r>
              <a:rPr lang="en-US" b="1">
                <a:solidFill>
                  <a:srgbClr val="FCAF18"/>
                </a:solidFill>
                <a:latin typeface="Raleway"/>
                <a:ea typeface="Raleway"/>
                <a:cs typeface="Raleway"/>
                <a:sym typeface="Raleway"/>
              </a:rPr>
              <a:t>Purpose of CAT Kit</a:t>
            </a:r>
            <a:endParaRPr/>
          </a:p>
          <a:p>
            <a:pPr marL="228600" lvl="0" indent="-228600" algn="l" rtl="0">
              <a:lnSpc>
                <a:spcPct val="150000"/>
              </a:lnSpc>
              <a:spcBef>
                <a:spcPts val="1000"/>
              </a:spcBef>
              <a:spcAft>
                <a:spcPts val="0"/>
              </a:spcAft>
              <a:buSzPts val="2240"/>
              <a:buChar char="•"/>
            </a:pPr>
            <a:r>
              <a:rPr lang="en-US" b="1">
                <a:solidFill>
                  <a:srgbClr val="FCAF18"/>
                </a:solidFill>
                <a:latin typeface="Raleway"/>
                <a:ea typeface="Raleway"/>
                <a:cs typeface="Raleway"/>
                <a:sym typeface="Raleway"/>
              </a:rPr>
              <a:t>Introduction to CAT Kit</a:t>
            </a:r>
            <a:endParaRPr/>
          </a:p>
          <a:p>
            <a:pPr marL="228600" lvl="0" indent="-228600" algn="l" rtl="0">
              <a:lnSpc>
                <a:spcPct val="150000"/>
              </a:lnSpc>
              <a:spcBef>
                <a:spcPts val="1000"/>
              </a:spcBef>
              <a:spcAft>
                <a:spcPts val="0"/>
              </a:spcAft>
              <a:buSzPts val="2240"/>
              <a:buChar char="•"/>
            </a:pPr>
            <a:r>
              <a:rPr lang="en-US" b="1">
                <a:solidFill>
                  <a:srgbClr val="FCAF18"/>
                </a:solidFill>
                <a:latin typeface="Raleway"/>
                <a:ea typeface="Raleway"/>
                <a:cs typeface="Raleway"/>
                <a:sym typeface="Raleway"/>
              </a:rPr>
              <a:t>Next Steps </a:t>
            </a:r>
            <a:endParaRPr/>
          </a:p>
          <a:p>
            <a:pPr marL="228600" lvl="0" indent="-228600" algn="l" rtl="0">
              <a:lnSpc>
                <a:spcPct val="150000"/>
              </a:lnSpc>
              <a:spcBef>
                <a:spcPts val="1000"/>
              </a:spcBef>
              <a:spcAft>
                <a:spcPts val="0"/>
              </a:spcAft>
              <a:buSzPts val="2240"/>
              <a:buChar char="•"/>
            </a:pPr>
            <a:r>
              <a:rPr lang="en-US" b="1">
                <a:solidFill>
                  <a:srgbClr val="FCAF18"/>
                </a:solidFill>
                <a:latin typeface="Raleway"/>
                <a:ea typeface="Raleway"/>
                <a:cs typeface="Raleway"/>
                <a:sym typeface="Raleway"/>
              </a:rPr>
              <a:t>Questions</a:t>
            </a:r>
            <a:endParaRPr/>
          </a:p>
        </p:txBody>
      </p:sp>
      <p:pic>
        <p:nvPicPr>
          <p:cNvPr id="312" name="Google Shape;312;g1f1760e95e9_0_29" descr="Text&#10;&#10;Description automatically generated"/>
          <p:cNvPicPr preferRelativeResize="0">
            <a:picLocks noGrp="1"/>
          </p:cNvPicPr>
          <p:nvPr>
            <p:ph type="pic" idx="2"/>
          </p:nvPr>
        </p:nvPicPr>
        <p:blipFill rotWithShape="1">
          <a:blip r:embed="rId3">
            <a:alphaModFix/>
          </a:blip>
          <a:srcRect b="6907"/>
          <a:stretch/>
        </p:blipFill>
        <p:spPr>
          <a:xfrm>
            <a:off x="7989903" y="195284"/>
            <a:ext cx="4202097" cy="6467430"/>
          </a:xfrm>
          <a:prstGeom prst="rect">
            <a:avLst/>
          </a:prstGeom>
          <a:noFill/>
          <a:ln>
            <a:noFill/>
          </a:ln>
        </p:spPr>
      </p:pic>
      <p:pic>
        <p:nvPicPr>
          <p:cNvPr id="313" name="Google Shape;313;g1f1760e95e9_0_29" descr="A green and white logo&#10;&#10;Description automatically generated with low confidence"/>
          <p:cNvPicPr preferRelativeResize="0"/>
          <p:nvPr/>
        </p:nvPicPr>
        <p:blipFill rotWithShape="1">
          <a:blip r:embed="rId4">
            <a:alphaModFix/>
          </a:blip>
          <a:srcRect/>
          <a:stretch/>
        </p:blipFill>
        <p:spPr>
          <a:xfrm>
            <a:off x="643948" y="5913416"/>
            <a:ext cx="2451100" cy="749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1f1760e95e9_0_36"/>
          <p:cNvSpPr txBox="1">
            <a:spLocks noGrp="1"/>
          </p:cNvSpPr>
          <p:nvPr>
            <p:ph type="title"/>
          </p:nvPr>
        </p:nvSpPr>
        <p:spPr>
          <a:xfrm>
            <a:off x="435612" y="1396885"/>
            <a:ext cx="6822300" cy="1075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171616"/>
              </a:buClr>
              <a:buSzPct val="100000"/>
              <a:buFont typeface="Raleway"/>
              <a:buNone/>
            </a:pPr>
            <a:r>
              <a:rPr lang="en-US" sz="3000">
                <a:latin typeface="Raleway"/>
                <a:ea typeface="Raleway"/>
                <a:cs typeface="Raleway"/>
                <a:sym typeface="Raleway"/>
              </a:rPr>
              <a:t>- Help service provide and student explore themes that are crucial when thinking about a student’s future</a:t>
            </a:r>
            <a:br>
              <a:rPr lang="en-US" sz="3000">
                <a:latin typeface="Raleway"/>
                <a:ea typeface="Raleway"/>
                <a:cs typeface="Raleway"/>
                <a:sym typeface="Raleway"/>
              </a:rPr>
            </a:br>
            <a:br>
              <a:rPr lang="en-US" sz="3000">
                <a:latin typeface="Raleway"/>
                <a:ea typeface="Raleway"/>
                <a:cs typeface="Raleway"/>
                <a:sym typeface="Raleway"/>
              </a:rPr>
            </a:br>
            <a:r>
              <a:rPr lang="en-US" sz="3000">
                <a:latin typeface="Raleway"/>
                <a:ea typeface="Raleway"/>
                <a:cs typeface="Raleway"/>
                <a:sym typeface="Raleway"/>
              </a:rPr>
              <a:t>- Designed to address one unit or question at a time, based on expressed interests or needs</a:t>
            </a:r>
            <a:endParaRPr/>
          </a:p>
        </p:txBody>
      </p:sp>
      <p:sp>
        <p:nvSpPr>
          <p:cNvPr id="319" name="Google Shape;319;g1f1760e95e9_0_36"/>
          <p:cNvSpPr txBox="1">
            <a:spLocks noGrp="1"/>
          </p:cNvSpPr>
          <p:nvPr>
            <p:ph type="body" idx="1"/>
          </p:nvPr>
        </p:nvSpPr>
        <p:spPr>
          <a:xfrm>
            <a:off x="3645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Purpose of CAT Kit</a:t>
            </a:r>
            <a:endParaRPr/>
          </a:p>
        </p:txBody>
      </p:sp>
      <p:pic>
        <p:nvPicPr>
          <p:cNvPr id="320" name="Google Shape;320;g1f1760e95e9_0_36"/>
          <p:cNvPicPr preferRelativeResize="0"/>
          <p:nvPr/>
        </p:nvPicPr>
        <p:blipFill rotWithShape="1">
          <a:blip r:embed="rId3">
            <a:alphaModFix/>
          </a:blip>
          <a:srcRect/>
          <a:stretch/>
        </p:blipFill>
        <p:spPr>
          <a:xfrm>
            <a:off x="8582314" y="1796472"/>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321" name="Google Shape;321;g1f1760e95e9_0_36" descr="A cat"/>
          <p:cNvPicPr preferRelativeResize="0"/>
          <p:nvPr/>
        </p:nvPicPr>
        <p:blipFill rotWithShape="1">
          <a:blip r:embed="rId4">
            <a:alphaModFix/>
          </a:blip>
          <a:srcRect/>
          <a:stretch/>
        </p:blipFill>
        <p:spPr>
          <a:xfrm rot="-316061">
            <a:off x="8798276" y="346268"/>
            <a:ext cx="1752769" cy="1608747"/>
          </a:xfrm>
          <a:prstGeom prst="rect">
            <a:avLst/>
          </a:prstGeom>
          <a:noFill/>
          <a:ln>
            <a:noFill/>
          </a:ln>
        </p:spPr>
      </p:pic>
      <p:pic>
        <p:nvPicPr>
          <p:cNvPr id="322" name="Google Shape;322;g1f1760e95e9_0_36" descr="A green and white logo&#10;&#10;Description automatically generated with low confidence"/>
          <p:cNvPicPr preferRelativeResize="0"/>
          <p:nvPr/>
        </p:nvPicPr>
        <p:blipFill rotWithShape="1">
          <a:blip r:embed="rId5">
            <a:alphaModFix/>
          </a:blip>
          <a:srcRect/>
          <a:stretch/>
        </p:blipFill>
        <p:spPr>
          <a:xfrm>
            <a:off x="643948" y="5913416"/>
            <a:ext cx="2451100" cy="749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1f1760e95e9_0_44"/>
          <p:cNvSpPr txBox="1">
            <a:spLocks noGrp="1"/>
          </p:cNvSpPr>
          <p:nvPr>
            <p:ph type="title"/>
          </p:nvPr>
        </p:nvSpPr>
        <p:spPr>
          <a:xfrm>
            <a:off x="364592" y="1263535"/>
            <a:ext cx="9918000" cy="1075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50000"/>
              </a:lnSpc>
              <a:spcBef>
                <a:spcPts val="0"/>
              </a:spcBef>
              <a:spcAft>
                <a:spcPts val="0"/>
              </a:spcAft>
              <a:buClr>
                <a:srgbClr val="171616"/>
              </a:buClr>
              <a:buSzPct val="100000"/>
              <a:buFont typeface="Raleway"/>
              <a:buNone/>
            </a:pPr>
            <a:r>
              <a:rPr lang="en-US" sz="3000" b="1" i="1">
                <a:latin typeface="Raleway"/>
                <a:ea typeface="Raleway"/>
                <a:cs typeface="Raleway"/>
                <a:sym typeface="Raleway"/>
              </a:rPr>
              <a:t>Where</a:t>
            </a:r>
            <a:r>
              <a:rPr lang="en-US" sz="3000">
                <a:latin typeface="Raleway"/>
                <a:ea typeface="Raleway"/>
                <a:cs typeface="Raleway"/>
                <a:sym typeface="Raleway"/>
              </a:rPr>
              <a:t> can I find the CAT Kit?</a:t>
            </a:r>
            <a:br>
              <a:rPr lang="en-US" sz="3000">
                <a:latin typeface="Raleway"/>
                <a:ea typeface="Raleway"/>
                <a:cs typeface="Raleway"/>
                <a:sym typeface="Raleway"/>
              </a:rPr>
            </a:br>
            <a:r>
              <a:rPr lang="en-US" sz="2000">
                <a:latin typeface="Raleway"/>
                <a:ea typeface="Raleway"/>
                <a:cs typeface="Raleway"/>
                <a:sym typeface="Raleway"/>
              </a:rPr>
              <a:t>The CAT Kit can be found on the iSOSY home page </a:t>
            </a:r>
            <a:r>
              <a:rPr lang="en-US" sz="2000" b="1">
                <a:highlight>
                  <a:srgbClr val="FCAF18"/>
                </a:highlight>
                <a:latin typeface="Raleway"/>
                <a:ea typeface="Raleway"/>
                <a:cs typeface="Raleway"/>
                <a:sym typeface="Raleway"/>
              </a:rPr>
              <a:t>or </a:t>
            </a:r>
            <a:br>
              <a:rPr lang="en-US" sz="2000">
                <a:latin typeface="Raleway"/>
                <a:ea typeface="Raleway"/>
                <a:cs typeface="Raleway"/>
                <a:sym typeface="Raleway"/>
              </a:rPr>
            </a:br>
            <a:r>
              <a:rPr lang="en-US" sz="2000">
                <a:latin typeface="Raleway"/>
                <a:ea typeface="Raleway"/>
                <a:cs typeface="Raleway"/>
                <a:sym typeface="Raleway"/>
              </a:rPr>
              <a:t>by visiting </a:t>
            </a:r>
            <a:r>
              <a:rPr lang="en-US" sz="2000" u="sng">
                <a:solidFill>
                  <a:schemeClr val="hlink"/>
                </a:solidFill>
                <a:latin typeface="Raleway"/>
                <a:ea typeface="Raleway"/>
                <a:cs typeface="Raleway"/>
                <a:sym typeface="Raleway"/>
                <a:hlinkClick r:id="rId3"/>
              </a:rPr>
              <a:t>www.osymigrant.org/career-awareness-toolkit</a:t>
            </a:r>
            <a:r>
              <a:rPr lang="en-US" sz="2000">
                <a:latin typeface="Raleway"/>
                <a:ea typeface="Raleway"/>
                <a:cs typeface="Raleway"/>
                <a:sym typeface="Raleway"/>
              </a:rPr>
              <a:t>. </a:t>
            </a:r>
            <a:endParaRPr/>
          </a:p>
        </p:txBody>
      </p:sp>
      <p:sp>
        <p:nvSpPr>
          <p:cNvPr id="328" name="Google Shape;328;g1f1760e95e9_0_44"/>
          <p:cNvSpPr txBox="1">
            <a:spLocks noGrp="1"/>
          </p:cNvSpPr>
          <p:nvPr>
            <p:ph type="body" idx="1"/>
          </p:nvPr>
        </p:nvSpPr>
        <p:spPr>
          <a:xfrm>
            <a:off x="3645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Introduction to CAT Kit</a:t>
            </a:r>
            <a:endParaRPr/>
          </a:p>
        </p:txBody>
      </p:sp>
      <p:pic>
        <p:nvPicPr>
          <p:cNvPr id="329" name="Google Shape;329;g1f1760e95e9_0_44"/>
          <p:cNvPicPr preferRelativeResize="0"/>
          <p:nvPr/>
        </p:nvPicPr>
        <p:blipFill rotWithShape="1">
          <a:blip r:embed="rId4">
            <a:alphaModFix/>
          </a:blip>
          <a:srcRect/>
          <a:stretch/>
        </p:blipFill>
        <p:spPr>
          <a:xfrm>
            <a:off x="8374971" y="1346510"/>
            <a:ext cx="3381416" cy="4164980"/>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899842" algn="br" rotWithShape="0">
              <a:srgbClr val="000000">
                <a:alpha val="20000"/>
              </a:srgbClr>
            </a:outerShdw>
          </a:effectLst>
        </p:spPr>
      </p:pic>
      <p:pic>
        <p:nvPicPr>
          <p:cNvPr id="330" name="Google Shape;330;g1f1760e95e9_0_44" descr="A cat"/>
          <p:cNvPicPr preferRelativeResize="0"/>
          <p:nvPr/>
        </p:nvPicPr>
        <p:blipFill rotWithShape="1">
          <a:blip r:embed="rId5">
            <a:alphaModFix/>
          </a:blip>
          <a:srcRect/>
          <a:stretch/>
        </p:blipFill>
        <p:spPr>
          <a:xfrm>
            <a:off x="8927636" y="-152481"/>
            <a:ext cx="2200277" cy="2200277"/>
          </a:xfrm>
          <a:prstGeom prst="rect">
            <a:avLst/>
          </a:prstGeom>
          <a:noFill/>
          <a:ln>
            <a:noFill/>
          </a:ln>
        </p:spPr>
      </p:pic>
      <p:pic>
        <p:nvPicPr>
          <p:cNvPr id="331" name="Google Shape;331;g1f1760e95e9_0_44" descr="A green and white logo&#10;&#10;Description automatically generated with low confidence"/>
          <p:cNvPicPr preferRelativeResize="0"/>
          <p:nvPr/>
        </p:nvPicPr>
        <p:blipFill rotWithShape="1">
          <a:blip r:embed="rId6">
            <a:alphaModFix/>
          </a:blip>
          <a:srcRect/>
          <a:stretch/>
        </p:blipFill>
        <p:spPr>
          <a:xfrm>
            <a:off x="643948" y="5913416"/>
            <a:ext cx="2451100" cy="749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1f1760e95e9_0_52"/>
          <p:cNvSpPr txBox="1">
            <a:spLocks noGrp="1"/>
          </p:cNvSpPr>
          <p:nvPr>
            <p:ph type="title"/>
          </p:nvPr>
        </p:nvSpPr>
        <p:spPr>
          <a:xfrm>
            <a:off x="640817" y="1017875"/>
            <a:ext cx="9918000" cy="1075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50000"/>
              </a:lnSpc>
              <a:spcBef>
                <a:spcPts val="0"/>
              </a:spcBef>
              <a:spcAft>
                <a:spcPts val="0"/>
              </a:spcAft>
              <a:buClr>
                <a:srgbClr val="171616"/>
              </a:buClr>
              <a:buSzPct val="100000"/>
              <a:buFont typeface="Raleway"/>
              <a:buNone/>
            </a:pPr>
            <a:r>
              <a:rPr lang="en-US" sz="3000" b="1" i="1">
                <a:latin typeface="Raleway"/>
                <a:ea typeface="Raleway"/>
                <a:cs typeface="Raleway"/>
                <a:sym typeface="Raleway"/>
              </a:rPr>
              <a:t>Unit Themes</a:t>
            </a:r>
            <a:br>
              <a:rPr lang="en-US" sz="3000" b="1" i="1">
                <a:latin typeface="Raleway"/>
                <a:ea typeface="Raleway"/>
                <a:cs typeface="Raleway"/>
                <a:sym typeface="Raleway"/>
              </a:rPr>
            </a:br>
            <a:r>
              <a:rPr lang="en-US" sz="3000" i="1">
                <a:latin typeface="Raleway"/>
                <a:ea typeface="Raleway"/>
                <a:cs typeface="Raleway"/>
                <a:sym typeface="Raleway"/>
              </a:rPr>
              <a:t>- </a:t>
            </a:r>
            <a:r>
              <a:rPr lang="en-US" sz="3000">
                <a:latin typeface="Raleway"/>
                <a:ea typeface="Raleway"/>
                <a:cs typeface="Raleway"/>
                <a:sym typeface="Raleway"/>
              </a:rPr>
              <a:t>Self Awareness</a:t>
            </a:r>
            <a:br>
              <a:rPr lang="en-US" sz="3000">
                <a:latin typeface="Raleway"/>
                <a:ea typeface="Raleway"/>
                <a:cs typeface="Raleway"/>
                <a:sym typeface="Raleway"/>
              </a:rPr>
            </a:br>
            <a:r>
              <a:rPr lang="en-US" sz="3000">
                <a:latin typeface="Raleway"/>
                <a:ea typeface="Raleway"/>
                <a:cs typeface="Raleway"/>
                <a:sym typeface="Raleway"/>
              </a:rPr>
              <a:t>- Goal Setting</a:t>
            </a:r>
            <a:br>
              <a:rPr lang="en-US" sz="3000">
                <a:latin typeface="Raleway"/>
                <a:ea typeface="Raleway"/>
                <a:cs typeface="Raleway"/>
                <a:sym typeface="Raleway"/>
              </a:rPr>
            </a:br>
            <a:r>
              <a:rPr lang="en-US" sz="3000">
                <a:latin typeface="Raleway"/>
                <a:ea typeface="Raleway"/>
                <a:cs typeface="Raleway"/>
                <a:sym typeface="Raleway"/>
              </a:rPr>
              <a:t>- Career Awareness</a:t>
            </a:r>
            <a:br>
              <a:rPr lang="en-US" sz="3000">
                <a:latin typeface="Raleway"/>
                <a:ea typeface="Raleway"/>
                <a:cs typeface="Raleway"/>
                <a:sym typeface="Raleway"/>
              </a:rPr>
            </a:br>
            <a:r>
              <a:rPr lang="en-US" sz="3000">
                <a:latin typeface="Raleway"/>
                <a:ea typeface="Raleway"/>
                <a:cs typeface="Raleway"/>
                <a:sym typeface="Raleway"/>
              </a:rPr>
              <a:t>- Financial Awareness</a:t>
            </a:r>
            <a:br>
              <a:rPr lang="en-US" sz="3000">
                <a:latin typeface="Raleway"/>
                <a:ea typeface="Raleway"/>
                <a:cs typeface="Raleway"/>
                <a:sym typeface="Raleway"/>
              </a:rPr>
            </a:br>
            <a:r>
              <a:rPr lang="en-US" sz="3000">
                <a:latin typeface="Raleway"/>
                <a:ea typeface="Raleway"/>
                <a:cs typeface="Raleway"/>
                <a:sym typeface="Raleway"/>
              </a:rPr>
              <a:t>- Education</a:t>
            </a:r>
            <a:br>
              <a:rPr lang="en-US" sz="3000">
                <a:latin typeface="Raleway"/>
                <a:ea typeface="Raleway"/>
                <a:cs typeface="Raleway"/>
                <a:sym typeface="Raleway"/>
              </a:rPr>
            </a:br>
            <a:r>
              <a:rPr lang="en-US" sz="3000">
                <a:latin typeface="Raleway"/>
                <a:ea typeface="Raleway"/>
                <a:cs typeface="Raleway"/>
                <a:sym typeface="Raleway"/>
              </a:rPr>
              <a:t>- Skills and Resources</a:t>
            </a:r>
            <a:endParaRPr sz="2000">
              <a:latin typeface="Raleway"/>
              <a:ea typeface="Raleway"/>
              <a:cs typeface="Raleway"/>
              <a:sym typeface="Raleway"/>
            </a:endParaRPr>
          </a:p>
        </p:txBody>
      </p:sp>
      <p:sp>
        <p:nvSpPr>
          <p:cNvPr id="337" name="Google Shape;337;g1f1760e95e9_0_52"/>
          <p:cNvSpPr txBox="1">
            <a:spLocks noGrp="1"/>
          </p:cNvSpPr>
          <p:nvPr>
            <p:ph type="body" idx="1"/>
          </p:nvPr>
        </p:nvSpPr>
        <p:spPr>
          <a:xfrm>
            <a:off x="3645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Introduction to CAT Kit</a:t>
            </a:r>
            <a:endParaRPr/>
          </a:p>
        </p:txBody>
      </p:sp>
      <p:pic>
        <p:nvPicPr>
          <p:cNvPr id="338" name="Google Shape;338;g1f1760e95e9_0_52"/>
          <p:cNvPicPr preferRelativeResize="0"/>
          <p:nvPr/>
        </p:nvPicPr>
        <p:blipFill rotWithShape="1">
          <a:blip r:embed="rId3">
            <a:alphaModFix/>
          </a:blip>
          <a:srcRect/>
          <a:stretch/>
        </p:blipFill>
        <p:spPr>
          <a:xfrm>
            <a:off x="8530333" y="1396885"/>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339" name="Google Shape;339;g1f1760e95e9_0_52" descr="A sleeping cat"/>
          <p:cNvPicPr preferRelativeResize="0"/>
          <p:nvPr/>
        </p:nvPicPr>
        <p:blipFill rotWithShape="1">
          <a:blip r:embed="rId4">
            <a:alphaModFix/>
          </a:blip>
          <a:srcRect/>
          <a:stretch/>
        </p:blipFill>
        <p:spPr>
          <a:xfrm rot="-374112">
            <a:off x="8887216" y="74485"/>
            <a:ext cx="1861440" cy="1886781"/>
          </a:xfrm>
          <a:prstGeom prst="rect">
            <a:avLst/>
          </a:prstGeom>
          <a:noFill/>
          <a:ln>
            <a:noFill/>
          </a:ln>
        </p:spPr>
      </p:pic>
      <p:pic>
        <p:nvPicPr>
          <p:cNvPr id="340" name="Google Shape;340;g1f1760e95e9_0_52" descr="A green and white logo&#10;&#10;Description automatically generated with low confidence"/>
          <p:cNvPicPr preferRelativeResize="0"/>
          <p:nvPr/>
        </p:nvPicPr>
        <p:blipFill rotWithShape="1">
          <a:blip r:embed="rId5">
            <a:alphaModFix/>
          </a:blip>
          <a:srcRect/>
          <a:stretch/>
        </p:blipFill>
        <p:spPr>
          <a:xfrm>
            <a:off x="643948" y="5913416"/>
            <a:ext cx="2451100" cy="749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1f1760e95e9_0_60"/>
          <p:cNvSpPr txBox="1">
            <a:spLocks noGrp="1"/>
          </p:cNvSpPr>
          <p:nvPr>
            <p:ph type="title"/>
          </p:nvPr>
        </p:nvSpPr>
        <p:spPr>
          <a:xfrm>
            <a:off x="364592" y="1165134"/>
            <a:ext cx="9918000" cy="1075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171616"/>
              </a:buClr>
              <a:buSzPct val="100000"/>
              <a:buFont typeface="Raleway"/>
              <a:buNone/>
            </a:pPr>
            <a:r>
              <a:rPr lang="en-US" sz="3000">
                <a:latin typeface="Raleway"/>
                <a:ea typeface="Raleway"/>
                <a:cs typeface="Raleway"/>
                <a:sym typeface="Raleway"/>
              </a:rPr>
              <a:t>Each </a:t>
            </a:r>
            <a:r>
              <a:rPr lang="en-US" sz="3000" b="1" i="1">
                <a:latin typeface="Raleway"/>
                <a:ea typeface="Raleway"/>
                <a:cs typeface="Raleway"/>
                <a:sym typeface="Raleway"/>
              </a:rPr>
              <a:t>Unit Theme </a:t>
            </a:r>
            <a:r>
              <a:rPr lang="en-US" sz="3000">
                <a:latin typeface="Raleway"/>
                <a:ea typeface="Raleway"/>
                <a:cs typeface="Raleway"/>
                <a:sym typeface="Raleway"/>
              </a:rPr>
              <a:t>contains statements </a:t>
            </a:r>
            <a:br>
              <a:rPr lang="en-US" sz="3000">
                <a:latin typeface="Raleway"/>
                <a:ea typeface="Raleway"/>
                <a:cs typeface="Raleway"/>
                <a:sym typeface="Raleway"/>
              </a:rPr>
            </a:br>
            <a:r>
              <a:rPr lang="en-US" sz="3000">
                <a:latin typeface="Raleway"/>
                <a:ea typeface="Raleway"/>
                <a:cs typeface="Raleway"/>
                <a:sym typeface="Raleway"/>
              </a:rPr>
              <a:t>for assessment:</a:t>
            </a:r>
            <a:br>
              <a:rPr lang="en-US" sz="3000" b="1">
                <a:latin typeface="Raleway"/>
                <a:ea typeface="Raleway"/>
                <a:cs typeface="Raleway"/>
                <a:sym typeface="Raleway"/>
              </a:rPr>
            </a:br>
            <a:br>
              <a:rPr lang="en-US" sz="3000" b="1" i="1">
                <a:latin typeface="Raleway"/>
                <a:ea typeface="Raleway"/>
                <a:cs typeface="Raleway"/>
                <a:sym typeface="Raleway"/>
              </a:rPr>
            </a:br>
            <a:endParaRPr sz="2000">
              <a:latin typeface="Raleway"/>
              <a:ea typeface="Raleway"/>
              <a:cs typeface="Raleway"/>
              <a:sym typeface="Raleway"/>
            </a:endParaRPr>
          </a:p>
        </p:txBody>
      </p:sp>
      <p:sp>
        <p:nvSpPr>
          <p:cNvPr id="346" name="Google Shape;346;g1f1760e95e9_0_60"/>
          <p:cNvSpPr txBox="1">
            <a:spLocks noGrp="1"/>
          </p:cNvSpPr>
          <p:nvPr>
            <p:ph type="body" idx="1"/>
          </p:nvPr>
        </p:nvSpPr>
        <p:spPr>
          <a:xfrm>
            <a:off x="3645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Introduction to CAT Kit</a:t>
            </a:r>
            <a:endParaRPr/>
          </a:p>
        </p:txBody>
      </p:sp>
      <p:pic>
        <p:nvPicPr>
          <p:cNvPr id="347" name="Google Shape;347;g1f1760e95e9_0_60"/>
          <p:cNvPicPr preferRelativeResize="0"/>
          <p:nvPr/>
        </p:nvPicPr>
        <p:blipFill rotWithShape="1">
          <a:blip r:embed="rId3">
            <a:alphaModFix/>
          </a:blip>
          <a:srcRect/>
          <a:stretch/>
        </p:blipFill>
        <p:spPr>
          <a:xfrm>
            <a:off x="8530333" y="1396885"/>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348" name="Google Shape;348;g1f1760e95e9_0_60"/>
          <p:cNvPicPr preferRelativeResize="0"/>
          <p:nvPr/>
        </p:nvPicPr>
        <p:blipFill rotWithShape="1">
          <a:blip r:embed="rId4">
            <a:alphaModFix/>
          </a:blip>
          <a:srcRect/>
          <a:stretch/>
        </p:blipFill>
        <p:spPr>
          <a:xfrm>
            <a:off x="640817" y="2309261"/>
            <a:ext cx="6823441" cy="3535408"/>
          </a:xfrm>
          <a:prstGeom prst="rect">
            <a:avLst/>
          </a:prstGeom>
          <a:noFill/>
          <a:ln>
            <a:noFill/>
          </a:ln>
        </p:spPr>
      </p:pic>
      <p:pic>
        <p:nvPicPr>
          <p:cNvPr id="349" name="Google Shape;349;g1f1760e95e9_0_60" descr="Smiling cat with a ball of string"/>
          <p:cNvPicPr preferRelativeResize="0"/>
          <p:nvPr/>
        </p:nvPicPr>
        <p:blipFill rotWithShape="1">
          <a:blip r:embed="rId5">
            <a:alphaModFix/>
          </a:blip>
          <a:srcRect/>
          <a:stretch/>
        </p:blipFill>
        <p:spPr>
          <a:xfrm rot="-268851">
            <a:off x="8474005" y="-305247"/>
            <a:ext cx="2354534" cy="2354534"/>
          </a:xfrm>
          <a:prstGeom prst="rect">
            <a:avLst/>
          </a:prstGeom>
          <a:noFill/>
          <a:ln>
            <a:noFill/>
          </a:ln>
        </p:spPr>
      </p:pic>
      <p:pic>
        <p:nvPicPr>
          <p:cNvPr id="350" name="Google Shape;350;g1f1760e95e9_0_60" descr="A green and white logo&#10;&#10;Description automatically generated with low confidence"/>
          <p:cNvPicPr preferRelativeResize="0"/>
          <p:nvPr/>
        </p:nvPicPr>
        <p:blipFill rotWithShape="1">
          <a:blip r:embed="rId6">
            <a:alphaModFix/>
          </a:blip>
          <a:srcRect/>
          <a:stretch/>
        </p:blipFill>
        <p:spPr>
          <a:xfrm>
            <a:off x="643948" y="5913416"/>
            <a:ext cx="2451100" cy="749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f1760e95e9_0_69"/>
          <p:cNvSpPr txBox="1">
            <a:spLocks noGrp="1"/>
          </p:cNvSpPr>
          <p:nvPr>
            <p:ph type="title"/>
          </p:nvPr>
        </p:nvSpPr>
        <p:spPr>
          <a:xfrm>
            <a:off x="250292" y="1193709"/>
            <a:ext cx="9918000" cy="1075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171616"/>
              </a:buClr>
              <a:buSzPct val="100000"/>
              <a:buFont typeface="Raleway"/>
              <a:buNone/>
            </a:pPr>
            <a:r>
              <a:rPr lang="en-US" sz="3000" b="1">
                <a:latin typeface="Raleway"/>
                <a:ea typeface="Raleway"/>
                <a:cs typeface="Raleway"/>
                <a:sym typeface="Raleway"/>
              </a:rPr>
              <a:t>As the Service Provider, you would ask:</a:t>
            </a:r>
            <a:br>
              <a:rPr lang="en-US" sz="3000" b="1">
                <a:latin typeface="Raleway"/>
                <a:ea typeface="Raleway"/>
                <a:cs typeface="Raleway"/>
                <a:sym typeface="Raleway"/>
              </a:rPr>
            </a:br>
            <a:r>
              <a:rPr lang="en-US" sz="2000" b="1" i="1">
                <a:latin typeface="Raleway"/>
                <a:ea typeface="Raleway"/>
                <a:cs typeface="Raleway"/>
                <a:sym typeface="Raleway"/>
              </a:rPr>
              <a:t>On a scale from 1 to 3 (1 being </a:t>
            </a:r>
            <a:r>
              <a:rPr lang="en-US" sz="2000" b="1" i="1" u="sng">
                <a:latin typeface="Raleway"/>
                <a:ea typeface="Raleway"/>
                <a:cs typeface="Raleway"/>
                <a:sym typeface="Raleway"/>
              </a:rPr>
              <a:t>disagree</a:t>
            </a:r>
            <a:r>
              <a:rPr lang="en-US" sz="2000" b="1" i="1">
                <a:latin typeface="Raleway"/>
                <a:ea typeface="Raleway"/>
                <a:cs typeface="Raleway"/>
                <a:sym typeface="Raleway"/>
              </a:rPr>
              <a:t> and 3 being</a:t>
            </a:r>
            <a:br>
              <a:rPr lang="en-US" sz="2000" b="1" i="1">
                <a:latin typeface="Raleway"/>
                <a:ea typeface="Raleway"/>
                <a:cs typeface="Raleway"/>
                <a:sym typeface="Raleway"/>
              </a:rPr>
            </a:br>
            <a:r>
              <a:rPr lang="en-US" sz="2000" b="1" i="1" u="sng">
                <a:latin typeface="Raleway"/>
                <a:ea typeface="Raleway"/>
                <a:cs typeface="Raleway"/>
                <a:sym typeface="Raleway"/>
              </a:rPr>
              <a:t>strongly agree</a:t>
            </a:r>
            <a:r>
              <a:rPr lang="en-US" sz="2000" b="1" i="1">
                <a:latin typeface="Raleway"/>
                <a:ea typeface="Raleway"/>
                <a:cs typeface="Raleway"/>
                <a:sym typeface="Raleway"/>
              </a:rPr>
              <a:t>), how would you score the following </a:t>
            </a:r>
            <a:br>
              <a:rPr lang="en-US" sz="2000" b="1" i="1">
                <a:latin typeface="Raleway"/>
                <a:ea typeface="Raleway"/>
                <a:cs typeface="Raleway"/>
                <a:sym typeface="Raleway"/>
              </a:rPr>
            </a:br>
            <a:r>
              <a:rPr lang="en-US" sz="2000" b="1" i="1">
                <a:latin typeface="Raleway"/>
                <a:ea typeface="Raleway"/>
                <a:cs typeface="Raleway"/>
                <a:sym typeface="Raleway"/>
              </a:rPr>
              <a:t>statement(s)?</a:t>
            </a:r>
            <a:br>
              <a:rPr lang="en-US" sz="3000" b="1">
                <a:latin typeface="Raleway"/>
                <a:ea typeface="Raleway"/>
                <a:cs typeface="Raleway"/>
                <a:sym typeface="Raleway"/>
              </a:rPr>
            </a:br>
            <a:br>
              <a:rPr lang="en-US" sz="3000" b="1" i="1">
                <a:latin typeface="Raleway"/>
                <a:ea typeface="Raleway"/>
                <a:cs typeface="Raleway"/>
                <a:sym typeface="Raleway"/>
              </a:rPr>
            </a:br>
            <a:endParaRPr sz="2000">
              <a:latin typeface="Raleway"/>
              <a:ea typeface="Raleway"/>
              <a:cs typeface="Raleway"/>
              <a:sym typeface="Raleway"/>
            </a:endParaRPr>
          </a:p>
        </p:txBody>
      </p:sp>
      <p:sp>
        <p:nvSpPr>
          <p:cNvPr id="356" name="Google Shape;356;g1f1760e95e9_0_69"/>
          <p:cNvSpPr txBox="1">
            <a:spLocks noGrp="1"/>
          </p:cNvSpPr>
          <p:nvPr>
            <p:ph type="body" idx="1"/>
          </p:nvPr>
        </p:nvSpPr>
        <p:spPr>
          <a:xfrm>
            <a:off x="2502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Introduction to CAT Kit</a:t>
            </a:r>
            <a:endParaRPr/>
          </a:p>
        </p:txBody>
      </p:sp>
      <p:pic>
        <p:nvPicPr>
          <p:cNvPr id="357" name="Google Shape;357;g1f1760e95e9_0_69"/>
          <p:cNvPicPr preferRelativeResize="0"/>
          <p:nvPr/>
        </p:nvPicPr>
        <p:blipFill rotWithShape="1">
          <a:blip r:embed="rId3">
            <a:alphaModFix/>
          </a:blip>
          <a:srcRect/>
          <a:stretch/>
        </p:blipFill>
        <p:spPr>
          <a:xfrm>
            <a:off x="8530333" y="1396885"/>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358" name="Google Shape;358;g1f1760e95e9_0_69"/>
          <p:cNvPicPr preferRelativeResize="0"/>
          <p:nvPr/>
        </p:nvPicPr>
        <p:blipFill rotWithShape="1">
          <a:blip r:embed="rId4">
            <a:alphaModFix/>
          </a:blip>
          <a:srcRect/>
          <a:stretch/>
        </p:blipFill>
        <p:spPr>
          <a:xfrm>
            <a:off x="640817" y="2684515"/>
            <a:ext cx="6823441" cy="3535408"/>
          </a:xfrm>
          <a:prstGeom prst="rect">
            <a:avLst/>
          </a:prstGeom>
          <a:noFill/>
          <a:ln>
            <a:noFill/>
          </a:ln>
        </p:spPr>
      </p:pic>
      <p:pic>
        <p:nvPicPr>
          <p:cNvPr id="359" name="Google Shape;359;g1f1760e95e9_0_69" descr="A cat"/>
          <p:cNvPicPr preferRelativeResize="0"/>
          <p:nvPr/>
        </p:nvPicPr>
        <p:blipFill rotWithShape="1">
          <a:blip r:embed="rId5">
            <a:alphaModFix/>
          </a:blip>
          <a:srcRect/>
          <a:stretch/>
        </p:blipFill>
        <p:spPr>
          <a:xfrm rot="-309980">
            <a:off x="8588472" y="-25116"/>
            <a:ext cx="1600438" cy="1600438"/>
          </a:xfrm>
          <a:prstGeom prst="rect">
            <a:avLst/>
          </a:prstGeom>
          <a:noFill/>
          <a:ln>
            <a:noFill/>
          </a:ln>
        </p:spPr>
      </p:pic>
      <p:pic>
        <p:nvPicPr>
          <p:cNvPr id="360" name="Google Shape;360;g1f1760e95e9_0_69" descr="A green and white logo&#10;&#10;Description automatically generated with low confidence"/>
          <p:cNvPicPr preferRelativeResize="0"/>
          <p:nvPr/>
        </p:nvPicPr>
        <p:blipFill rotWithShape="1">
          <a:blip r:embed="rId6">
            <a:alphaModFix/>
          </a:blip>
          <a:srcRect/>
          <a:stretch/>
        </p:blipFill>
        <p:spPr>
          <a:xfrm>
            <a:off x="643948" y="5913416"/>
            <a:ext cx="2451100" cy="749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1f1760e95e9_0_78"/>
          <p:cNvSpPr txBox="1">
            <a:spLocks noGrp="1"/>
          </p:cNvSpPr>
          <p:nvPr>
            <p:ph type="title"/>
          </p:nvPr>
        </p:nvSpPr>
        <p:spPr>
          <a:xfrm>
            <a:off x="250292" y="1193709"/>
            <a:ext cx="9918000" cy="1075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171616"/>
              </a:buClr>
              <a:buSzPct val="100000"/>
              <a:buFont typeface="Raleway"/>
              <a:buNone/>
            </a:pPr>
            <a:r>
              <a:rPr lang="en-US" sz="3000" b="1">
                <a:latin typeface="Raleway"/>
                <a:ea typeface="Raleway"/>
                <a:cs typeface="Raleway"/>
                <a:sym typeface="Raleway"/>
              </a:rPr>
              <a:t>As the Service Provider, you would ask,</a:t>
            </a:r>
            <a:br>
              <a:rPr lang="en-US" sz="3000" b="1">
                <a:latin typeface="Raleway"/>
                <a:ea typeface="Raleway"/>
                <a:cs typeface="Raleway"/>
                <a:sym typeface="Raleway"/>
              </a:rPr>
            </a:br>
            <a:r>
              <a:rPr lang="en-US" sz="2000" b="1" i="1">
                <a:latin typeface="Raleway"/>
                <a:ea typeface="Raleway"/>
                <a:cs typeface="Raleway"/>
                <a:sym typeface="Raleway"/>
              </a:rPr>
              <a:t>On a scale from</a:t>
            </a:r>
            <a:r>
              <a:rPr lang="en-US" sz="2000" b="1" i="1">
                <a:solidFill>
                  <a:srgbClr val="FCAF18"/>
                </a:solidFill>
                <a:latin typeface="Raleway"/>
                <a:ea typeface="Raleway"/>
                <a:cs typeface="Raleway"/>
                <a:sym typeface="Raleway"/>
              </a:rPr>
              <a:t> 1 </a:t>
            </a:r>
            <a:r>
              <a:rPr lang="en-US" sz="2000" b="1" i="1">
                <a:latin typeface="Raleway"/>
                <a:ea typeface="Raleway"/>
                <a:cs typeface="Raleway"/>
                <a:sym typeface="Raleway"/>
              </a:rPr>
              <a:t>to</a:t>
            </a:r>
            <a:r>
              <a:rPr lang="en-US" sz="2000" b="1" i="1">
                <a:solidFill>
                  <a:srgbClr val="FCAF18"/>
                </a:solidFill>
                <a:latin typeface="Raleway"/>
                <a:ea typeface="Raleway"/>
                <a:cs typeface="Raleway"/>
                <a:sym typeface="Raleway"/>
              </a:rPr>
              <a:t> 3 </a:t>
            </a:r>
            <a:r>
              <a:rPr lang="en-US" sz="2000" b="1" i="1">
                <a:latin typeface="Raleway"/>
                <a:ea typeface="Raleway"/>
                <a:cs typeface="Raleway"/>
                <a:sym typeface="Raleway"/>
              </a:rPr>
              <a:t>(1 being </a:t>
            </a:r>
            <a:r>
              <a:rPr lang="en-US" sz="2000" b="1" i="1" u="sng">
                <a:latin typeface="Raleway"/>
                <a:ea typeface="Raleway"/>
                <a:cs typeface="Raleway"/>
                <a:sym typeface="Raleway"/>
              </a:rPr>
              <a:t>disagree</a:t>
            </a:r>
            <a:r>
              <a:rPr lang="en-US" sz="2000" b="1" i="1">
                <a:latin typeface="Raleway"/>
                <a:ea typeface="Raleway"/>
                <a:cs typeface="Raleway"/>
                <a:sym typeface="Raleway"/>
              </a:rPr>
              <a:t> and 3 being</a:t>
            </a:r>
            <a:br>
              <a:rPr lang="en-US" sz="2000" b="1" i="1">
                <a:latin typeface="Raleway"/>
                <a:ea typeface="Raleway"/>
                <a:cs typeface="Raleway"/>
                <a:sym typeface="Raleway"/>
              </a:rPr>
            </a:br>
            <a:r>
              <a:rPr lang="en-US" sz="2000" b="1" i="1" u="sng">
                <a:latin typeface="Raleway"/>
                <a:ea typeface="Raleway"/>
                <a:cs typeface="Raleway"/>
                <a:sym typeface="Raleway"/>
              </a:rPr>
              <a:t>strongly agree</a:t>
            </a:r>
            <a:r>
              <a:rPr lang="en-US" sz="2000" b="1" i="1">
                <a:latin typeface="Raleway"/>
                <a:ea typeface="Raleway"/>
                <a:cs typeface="Raleway"/>
                <a:sym typeface="Raleway"/>
              </a:rPr>
              <a:t>), how would you score the following </a:t>
            </a:r>
            <a:br>
              <a:rPr lang="en-US" sz="2000" b="1" i="1">
                <a:latin typeface="Raleway"/>
                <a:ea typeface="Raleway"/>
                <a:cs typeface="Raleway"/>
                <a:sym typeface="Raleway"/>
              </a:rPr>
            </a:br>
            <a:r>
              <a:rPr lang="en-US" sz="2000" b="1" i="1">
                <a:latin typeface="Raleway"/>
                <a:ea typeface="Raleway"/>
                <a:cs typeface="Raleway"/>
                <a:sym typeface="Raleway"/>
              </a:rPr>
              <a:t>statement(s)?</a:t>
            </a:r>
            <a:br>
              <a:rPr lang="en-US" sz="3000" b="1">
                <a:latin typeface="Raleway"/>
                <a:ea typeface="Raleway"/>
                <a:cs typeface="Raleway"/>
                <a:sym typeface="Raleway"/>
              </a:rPr>
            </a:br>
            <a:br>
              <a:rPr lang="en-US" sz="3000" b="1" i="1">
                <a:latin typeface="Raleway"/>
                <a:ea typeface="Raleway"/>
                <a:cs typeface="Raleway"/>
                <a:sym typeface="Raleway"/>
              </a:rPr>
            </a:br>
            <a:endParaRPr sz="2000">
              <a:latin typeface="Raleway"/>
              <a:ea typeface="Raleway"/>
              <a:cs typeface="Raleway"/>
              <a:sym typeface="Raleway"/>
            </a:endParaRPr>
          </a:p>
        </p:txBody>
      </p:sp>
      <p:sp>
        <p:nvSpPr>
          <p:cNvPr id="366" name="Google Shape;366;g1f1760e95e9_0_78"/>
          <p:cNvSpPr txBox="1">
            <a:spLocks noGrp="1"/>
          </p:cNvSpPr>
          <p:nvPr>
            <p:ph type="body" idx="1"/>
          </p:nvPr>
        </p:nvSpPr>
        <p:spPr>
          <a:xfrm>
            <a:off x="2502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Introduction to CAT Kit</a:t>
            </a:r>
            <a:endParaRPr/>
          </a:p>
        </p:txBody>
      </p:sp>
      <p:pic>
        <p:nvPicPr>
          <p:cNvPr id="367" name="Google Shape;367;g1f1760e95e9_0_78"/>
          <p:cNvPicPr preferRelativeResize="0"/>
          <p:nvPr/>
        </p:nvPicPr>
        <p:blipFill rotWithShape="1">
          <a:blip r:embed="rId3">
            <a:alphaModFix/>
          </a:blip>
          <a:srcRect/>
          <a:stretch/>
        </p:blipFill>
        <p:spPr>
          <a:xfrm>
            <a:off x="8530333" y="1396885"/>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368" name="Google Shape;368;g1f1760e95e9_0_78"/>
          <p:cNvPicPr preferRelativeResize="0"/>
          <p:nvPr/>
        </p:nvPicPr>
        <p:blipFill rotWithShape="1">
          <a:blip r:embed="rId4">
            <a:alphaModFix/>
          </a:blip>
          <a:srcRect/>
          <a:stretch/>
        </p:blipFill>
        <p:spPr>
          <a:xfrm>
            <a:off x="640817" y="2671006"/>
            <a:ext cx="6823441" cy="3535408"/>
          </a:xfrm>
          <a:prstGeom prst="rect">
            <a:avLst/>
          </a:prstGeom>
          <a:noFill/>
          <a:ln>
            <a:noFill/>
          </a:ln>
        </p:spPr>
      </p:pic>
      <p:sp>
        <p:nvSpPr>
          <p:cNvPr id="369" name="Google Shape;369;g1f1760e95e9_0_78"/>
          <p:cNvSpPr txBox="1"/>
          <p:nvPr/>
        </p:nvSpPr>
        <p:spPr>
          <a:xfrm>
            <a:off x="3819525" y="4038600"/>
            <a:ext cx="295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FCAF18"/>
                </a:solidFill>
                <a:latin typeface="Raleway"/>
                <a:ea typeface="Raleway"/>
                <a:cs typeface="Raleway"/>
                <a:sym typeface="Raleway"/>
              </a:rPr>
              <a:t>1</a:t>
            </a:r>
            <a:endParaRPr sz="2000" b="1" i="0" u="none" strike="noStrike" cap="none">
              <a:solidFill>
                <a:srgbClr val="FCAF18"/>
              </a:solidFill>
              <a:latin typeface="Raleway"/>
              <a:ea typeface="Raleway"/>
              <a:cs typeface="Raleway"/>
              <a:sym typeface="Raleway"/>
            </a:endParaRPr>
          </a:p>
        </p:txBody>
      </p:sp>
      <p:pic>
        <p:nvPicPr>
          <p:cNvPr id="370" name="Google Shape;370;g1f1760e95e9_0_78" descr="Cursor with solid fill"/>
          <p:cNvPicPr preferRelativeResize="0"/>
          <p:nvPr/>
        </p:nvPicPr>
        <p:blipFill rotWithShape="1">
          <a:blip r:embed="rId5">
            <a:alphaModFix/>
          </a:blip>
          <a:srcRect/>
          <a:stretch/>
        </p:blipFill>
        <p:spPr>
          <a:xfrm>
            <a:off x="5781675" y="4086225"/>
            <a:ext cx="914400" cy="914400"/>
          </a:xfrm>
          <a:prstGeom prst="rect">
            <a:avLst/>
          </a:prstGeom>
          <a:noFill/>
          <a:ln>
            <a:noFill/>
          </a:ln>
        </p:spPr>
      </p:pic>
      <p:pic>
        <p:nvPicPr>
          <p:cNvPr id="371" name="Google Shape;371;g1f1760e95e9_0_78" descr="A cat"/>
          <p:cNvPicPr preferRelativeResize="0"/>
          <p:nvPr/>
        </p:nvPicPr>
        <p:blipFill rotWithShape="1">
          <a:blip r:embed="rId6">
            <a:alphaModFix/>
          </a:blip>
          <a:srcRect/>
          <a:stretch/>
        </p:blipFill>
        <p:spPr>
          <a:xfrm rot="-305930">
            <a:off x="8480199" y="-24606"/>
            <a:ext cx="2200276" cy="2200276"/>
          </a:xfrm>
          <a:prstGeom prst="rect">
            <a:avLst/>
          </a:prstGeom>
          <a:noFill/>
          <a:ln>
            <a:noFill/>
          </a:ln>
        </p:spPr>
      </p:pic>
      <p:pic>
        <p:nvPicPr>
          <p:cNvPr id="372" name="Google Shape;372;g1f1760e95e9_0_78" descr="A green and white logo&#10;&#10;Description automatically generated with low confidence"/>
          <p:cNvPicPr preferRelativeResize="0"/>
          <p:nvPr/>
        </p:nvPicPr>
        <p:blipFill rotWithShape="1">
          <a:blip r:embed="rId7">
            <a:alphaModFix/>
          </a:blip>
          <a:srcRect/>
          <a:stretch/>
        </p:blipFill>
        <p:spPr>
          <a:xfrm>
            <a:off x="643948" y="5913416"/>
            <a:ext cx="2451100" cy="749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f1760e95e9_0_89"/>
          <p:cNvSpPr txBox="1">
            <a:spLocks noGrp="1"/>
          </p:cNvSpPr>
          <p:nvPr>
            <p:ph type="title"/>
          </p:nvPr>
        </p:nvSpPr>
        <p:spPr>
          <a:xfrm>
            <a:off x="250292" y="1088379"/>
            <a:ext cx="11036700" cy="12177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171616"/>
              </a:buClr>
              <a:buSzPct val="100000"/>
              <a:buFont typeface="Raleway"/>
              <a:buNone/>
            </a:pPr>
            <a:r>
              <a:rPr lang="en-US" sz="2500" b="1">
                <a:latin typeface="Raleway"/>
                <a:ea typeface="Raleway"/>
                <a:cs typeface="Raleway"/>
                <a:sym typeface="Raleway"/>
              </a:rPr>
              <a:t>Service Provider </a:t>
            </a:r>
            <a:r>
              <a:rPr lang="en-US" sz="2500">
                <a:latin typeface="Raleway"/>
                <a:ea typeface="Raleway"/>
                <a:cs typeface="Raleway"/>
                <a:sym typeface="Raleway"/>
              </a:rPr>
              <a:t>reviews resource with </a:t>
            </a:r>
            <a:br>
              <a:rPr lang="en-US" sz="2500">
                <a:latin typeface="Raleway"/>
                <a:ea typeface="Raleway"/>
                <a:cs typeface="Raleway"/>
                <a:sym typeface="Raleway"/>
              </a:rPr>
            </a:br>
            <a:r>
              <a:rPr lang="en-US" sz="2500">
                <a:latin typeface="Raleway"/>
                <a:ea typeface="Raleway"/>
                <a:cs typeface="Raleway"/>
                <a:sym typeface="Raleway"/>
              </a:rPr>
              <a:t>student to enhance understanding regarding</a:t>
            </a:r>
            <a:br>
              <a:rPr lang="en-US" sz="2500">
                <a:latin typeface="Raleway"/>
                <a:ea typeface="Raleway"/>
                <a:cs typeface="Raleway"/>
                <a:sym typeface="Raleway"/>
              </a:rPr>
            </a:br>
            <a:r>
              <a:rPr lang="en-US" sz="2500">
                <a:latin typeface="Raleway"/>
                <a:ea typeface="Raleway"/>
                <a:cs typeface="Raleway"/>
                <a:sym typeface="Raleway"/>
              </a:rPr>
              <a:t>theme with intent that student will score </a:t>
            </a:r>
            <a:br>
              <a:rPr lang="en-US" sz="2500">
                <a:latin typeface="Raleway"/>
                <a:ea typeface="Raleway"/>
                <a:cs typeface="Raleway"/>
                <a:sym typeface="Raleway"/>
              </a:rPr>
            </a:br>
            <a:r>
              <a:rPr lang="en-US" sz="2500">
                <a:latin typeface="Raleway"/>
                <a:ea typeface="Raleway"/>
                <a:cs typeface="Raleway"/>
                <a:sym typeface="Raleway"/>
              </a:rPr>
              <a:t>themselves higher on post-score!</a:t>
            </a:r>
            <a:br>
              <a:rPr lang="en-US" sz="2500" b="1">
                <a:latin typeface="Raleway"/>
                <a:ea typeface="Raleway"/>
                <a:cs typeface="Raleway"/>
                <a:sym typeface="Raleway"/>
              </a:rPr>
            </a:br>
            <a:br>
              <a:rPr lang="en-US" sz="3000" b="1" i="1">
                <a:latin typeface="Raleway"/>
                <a:ea typeface="Raleway"/>
                <a:cs typeface="Raleway"/>
                <a:sym typeface="Raleway"/>
              </a:rPr>
            </a:br>
            <a:endParaRPr sz="2000">
              <a:latin typeface="Raleway"/>
              <a:ea typeface="Raleway"/>
              <a:cs typeface="Raleway"/>
              <a:sym typeface="Raleway"/>
            </a:endParaRPr>
          </a:p>
        </p:txBody>
      </p:sp>
      <p:sp>
        <p:nvSpPr>
          <p:cNvPr id="378" name="Google Shape;378;g1f1760e95e9_0_89"/>
          <p:cNvSpPr txBox="1">
            <a:spLocks noGrp="1"/>
          </p:cNvSpPr>
          <p:nvPr>
            <p:ph type="body" idx="1"/>
          </p:nvPr>
        </p:nvSpPr>
        <p:spPr>
          <a:xfrm>
            <a:off x="2502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Introduction to CAT Kit</a:t>
            </a:r>
            <a:endParaRPr/>
          </a:p>
        </p:txBody>
      </p:sp>
      <p:pic>
        <p:nvPicPr>
          <p:cNvPr id="379" name="Google Shape;379;g1f1760e95e9_0_89"/>
          <p:cNvPicPr preferRelativeResize="0"/>
          <p:nvPr/>
        </p:nvPicPr>
        <p:blipFill rotWithShape="1">
          <a:blip r:embed="rId3">
            <a:alphaModFix/>
          </a:blip>
          <a:srcRect/>
          <a:stretch/>
        </p:blipFill>
        <p:spPr>
          <a:xfrm>
            <a:off x="8530333" y="1396885"/>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sp>
        <p:nvSpPr>
          <p:cNvPr id="380" name="Google Shape;380;g1f1760e95e9_0_89"/>
          <p:cNvSpPr txBox="1"/>
          <p:nvPr/>
        </p:nvSpPr>
        <p:spPr>
          <a:xfrm>
            <a:off x="3819525" y="4038600"/>
            <a:ext cx="295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FCAF18"/>
                </a:solidFill>
                <a:latin typeface="Raleway"/>
                <a:ea typeface="Raleway"/>
                <a:cs typeface="Raleway"/>
                <a:sym typeface="Raleway"/>
              </a:rPr>
              <a:t>1</a:t>
            </a:r>
            <a:endParaRPr sz="2000" b="1" i="0" u="none" strike="noStrike" cap="none">
              <a:solidFill>
                <a:srgbClr val="FCAF18"/>
              </a:solidFill>
              <a:latin typeface="Raleway"/>
              <a:ea typeface="Raleway"/>
              <a:cs typeface="Raleway"/>
              <a:sym typeface="Raleway"/>
            </a:endParaRPr>
          </a:p>
        </p:txBody>
      </p:sp>
      <p:pic>
        <p:nvPicPr>
          <p:cNvPr id="381" name="Google Shape;381;g1f1760e95e9_0_89"/>
          <p:cNvPicPr preferRelativeResize="0"/>
          <p:nvPr/>
        </p:nvPicPr>
        <p:blipFill rotWithShape="1">
          <a:blip r:embed="rId4">
            <a:alphaModFix/>
          </a:blip>
          <a:srcRect/>
          <a:stretch/>
        </p:blipFill>
        <p:spPr>
          <a:xfrm>
            <a:off x="443276" y="2730207"/>
            <a:ext cx="7047772" cy="3246603"/>
          </a:xfrm>
          <a:prstGeom prst="rect">
            <a:avLst/>
          </a:prstGeom>
          <a:noFill/>
          <a:ln>
            <a:noFill/>
          </a:ln>
          <a:effectLst>
            <a:outerShdw blurRad="292100" dist="139700" dir="2700000" algn="tl" rotWithShape="0">
              <a:srgbClr val="333333">
                <a:alpha val="64709"/>
              </a:srgbClr>
            </a:outerShdw>
          </a:effectLst>
        </p:spPr>
      </p:pic>
      <p:pic>
        <p:nvPicPr>
          <p:cNvPr id="382" name="Google Shape;382;g1f1760e95e9_0_89" descr="A sleeping cat"/>
          <p:cNvPicPr preferRelativeResize="0"/>
          <p:nvPr/>
        </p:nvPicPr>
        <p:blipFill rotWithShape="1">
          <a:blip r:embed="rId5">
            <a:alphaModFix/>
          </a:blip>
          <a:srcRect/>
          <a:stretch/>
        </p:blipFill>
        <p:spPr>
          <a:xfrm rot="-298202">
            <a:off x="8887214" y="42954"/>
            <a:ext cx="1861440" cy="1886783"/>
          </a:xfrm>
          <a:prstGeom prst="rect">
            <a:avLst/>
          </a:prstGeom>
          <a:noFill/>
          <a:ln>
            <a:noFill/>
          </a:ln>
        </p:spPr>
      </p:pic>
      <p:pic>
        <p:nvPicPr>
          <p:cNvPr id="383" name="Google Shape;383;g1f1760e95e9_0_89" descr="A green and white logo&#10;&#10;Description automatically generated with low confidence"/>
          <p:cNvPicPr preferRelativeResize="0"/>
          <p:nvPr/>
        </p:nvPicPr>
        <p:blipFill rotWithShape="1">
          <a:blip r:embed="rId6">
            <a:alphaModFix/>
          </a:blip>
          <a:srcRect/>
          <a:stretch/>
        </p:blipFill>
        <p:spPr>
          <a:xfrm>
            <a:off x="643948" y="5913416"/>
            <a:ext cx="2451100" cy="749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1f1760e95e9_0_99"/>
          <p:cNvSpPr txBox="1">
            <a:spLocks noGrp="1"/>
          </p:cNvSpPr>
          <p:nvPr>
            <p:ph type="title"/>
          </p:nvPr>
        </p:nvSpPr>
        <p:spPr>
          <a:xfrm>
            <a:off x="250292" y="1193709"/>
            <a:ext cx="9918000" cy="10755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rgbClr val="171616"/>
              </a:buClr>
              <a:buSzPct val="100000"/>
              <a:buFont typeface="Raleway"/>
              <a:buNone/>
            </a:pPr>
            <a:r>
              <a:rPr lang="en-US" sz="3000" b="1">
                <a:latin typeface="Raleway"/>
                <a:ea typeface="Raleway"/>
                <a:cs typeface="Raleway"/>
                <a:sym typeface="Raleway"/>
              </a:rPr>
              <a:t>As the Service Provider, you would ask,</a:t>
            </a:r>
            <a:br>
              <a:rPr lang="en-US" sz="3000" b="1">
                <a:latin typeface="Raleway"/>
                <a:ea typeface="Raleway"/>
                <a:cs typeface="Raleway"/>
                <a:sym typeface="Raleway"/>
              </a:rPr>
            </a:br>
            <a:r>
              <a:rPr lang="en-US" sz="2000" b="1" i="1">
                <a:latin typeface="Raleway"/>
                <a:ea typeface="Raleway"/>
                <a:cs typeface="Raleway"/>
                <a:sym typeface="Raleway"/>
              </a:rPr>
              <a:t>On a scale from</a:t>
            </a:r>
            <a:r>
              <a:rPr lang="en-US" sz="2000" b="1" i="1">
                <a:solidFill>
                  <a:srgbClr val="FCAF18"/>
                </a:solidFill>
                <a:latin typeface="Raleway"/>
                <a:ea typeface="Raleway"/>
                <a:cs typeface="Raleway"/>
                <a:sym typeface="Raleway"/>
              </a:rPr>
              <a:t> 1 </a:t>
            </a:r>
            <a:r>
              <a:rPr lang="en-US" sz="2000" b="1" i="1">
                <a:latin typeface="Raleway"/>
                <a:ea typeface="Raleway"/>
                <a:cs typeface="Raleway"/>
                <a:sym typeface="Raleway"/>
              </a:rPr>
              <a:t>to</a:t>
            </a:r>
            <a:r>
              <a:rPr lang="en-US" sz="2000" b="1" i="1">
                <a:solidFill>
                  <a:srgbClr val="FCAF18"/>
                </a:solidFill>
                <a:latin typeface="Raleway"/>
                <a:ea typeface="Raleway"/>
                <a:cs typeface="Raleway"/>
                <a:sym typeface="Raleway"/>
              </a:rPr>
              <a:t> 3 </a:t>
            </a:r>
            <a:r>
              <a:rPr lang="en-US" sz="2000" b="1" i="1">
                <a:latin typeface="Raleway"/>
                <a:ea typeface="Raleway"/>
                <a:cs typeface="Raleway"/>
                <a:sym typeface="Raleway"/>
              </a:rPr>
              <a:t>(1 being </a:t>
            </a:r>
            <a:r>
              <a:rPr lang="en-US" sz="2000" b="1" i="1" u="sng">
                <a:latin typeface="Raleway"/>
                <a:ea typeface="Raleway"/>
                <a:cs typeface="Raleway"/>
                <a:sym typeface="Raleway"/>
              </a:rPr>
              <a:t>disagree</a:t>
            </a:r>
            <a:r>
              <a:rPr lang="en-US" sz="2000" b="1" i="1">
                <a:latin typeface="Raleway"/>
                <a:ea typeface="Raleway"/>
                <a:cs typeface="Raleway"/>
                <a:sym typeface="Raleway"/>
              </a:rPr>
              <a:t> and 3 being</a:t>
            </a:r>
            <a:br>
              <a:rPr lang="en-US" sz="2000" b="1" i="1">
                <a:latin typeface="Raleway"/>
                <a:ea typeface="Raleway"/>
                <a:cs typeface="Raleway"/>
                <a:sym typeface="Raleway"/>
              </a:rPr>
            </a:br>
            <a:r>
              <a:rPr lang="en-US" sz="2000" b="1" i="1" u="sng">
                <a:latin typeface="Raleway"/>
                <a:ea typeface="Raleway"/>
                <a:cs typeface="Raleway"/>
                <a:sym typeface="Raleway"/>
              </a:rPr>
              <a:t>strongly agree</a:t>
            </a:r>
            <a:r>
              <a:rPr lang="en-US" sz="2000" b="1" i="1">
                <a:latin typeface="Raleway"/>
                <a:ea typeface="Raleway"/>
                <a:cs typeface="Raleway"/>
                <a:sym typeface="Raleway"/>
              </a:rPr>
              <a:t>), how would you score the following </a:t>
            </a:r>
            <a:br>
              <a:rPr lang="en-US" sz="2000" b="1" i="1">
                <a:latin typeface="Raleway"/>
                <a:ea typeface="Raleway"/>
                <a:cs typeface="Raleway"/>
                <a:sym typeface="Raleway"/>
              </a:rPr>
            </a:br>
            <a:r>
              <a:rPr lang="en-US" sz="2000" b="1" i="1">
                <a:latin typeface="Raleway"/>
                <a:ea typeface="Raleway"/>
                <a:cs typeface="Raleway"/>
                <a:sym typeface="Raleway"/>
              </a:rPr>
              <a:t>statement(s) after having reviewed this resource?</a:t>
            </a:r>
            <a:br>
              <a:rPr lang="en-US" sz="3000" b="1">
                <a:latin typeface="Raleway"/>
                <a:ea typeface="Raleway"/>
                <a:cs typeface="Raleway"/>
                <a:sym typeface="Raleway"/>
              </a:rPr>
            </a:br>
            <a:br>
              <a:rPr lang="en-US" sz="3000" b="1" i="1">
                <a:latin typeface="Raleway"/>
                <a:ea typeface="Raleway"/>
                <a:cs typeface="Raleway"/>
                <a:sym typeface="Raleway"/>
              </a:rPr>
            </a:br>
            <a:endParaRPr sz="2000">
              <a:latin typeface="Raleway"/>
              <a:ea typeface="Raleway"/>
              <a:cs typeface="Raleway"/>
              <a:sym typeface="Raleway"/>
            </a:endParaRPr>
          </a:p>
        </p:txBody>
      </p:sp>
      <p:sp>
        <p:nvSpPr>
          <p:cNvPr id="389" name="Google Shape;389;g1f1760e95e9_0_99"/>
          <p:cNvSpPr txBox="1">
            <a:spLocks noGrp="1"/>
          </p:cNvSpPr>
          <p:nvPr>
            <p:ph type="body" idx="1"/>
          </p:nvPr>
        </p:nvSpPr>
        <p:spPr>
          <a:xfrm>
            <a:off x="2502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Introduction to CAT Kit</a:t>
            </a:r>
            <a:endParaRPr/>
          </a:p>
        </p:txBody>
      </p:sp>
      <p:pic>
        <p:nvPicPr>
          <p:cNvPr id="390" name="Google Shape;390;g1f1760e95e9_0_99"/>
          <p:cNvPicPr preferRelativeResize="0"/>
          <p:nvPr/>
        </p:nvPicPr>
        <p:blipFill rotWithShape="1">
          <a:blip r:embed="rId3">
            <a:alphaModFix/>
          </a:blip>
          <a:srcRect/>
          <a:stretch/>
        </p:blipFill>
        <p:spPr>
          <a:xfrm>
            <a:off x="8530333" y="1396885"/>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391" name="Google Shape;391;g1f1760e95e9_0_99"/>
          <p:cNvPicPr preferRelativeResize="0"/>
          <p:nvPr/>
        </p:nvPicPr>
        <p:blipFill rotWithShape="1">
          <a:blip r:embed="rId4">
            <a:alphaModFix/>
          </a:blip>
          <a:srcRect/>
          <a:stretch/>
        </p:blipFill>
        <p:spPr>
          <a:xfrm>
            <a:off x="640817" y="2661481"/>
            <a:ext cx="6823441" cy="3535408"/>
          </a:xfrm>
          <a:prstGeom prst="rect">
            <a:avLst/>
          </a:prstGeom>
          <a:noFill/>
          <a:ln>
            <a:noFill/>
          </a:ln>
        </p:spPr>
      </p:pic>
      <p:sp>
        <p:nvSpPr>
          <p:cNvPr id="392" name="Google Shape;392;g1f1760e95e9_0_99"/>
          <p:cNvSpPr txBox="1"/>
          <p:nvPr/>
        </p:nvSpPr>
        <p:spPr>
          <a:xfrm>
            <a:off x="3819525" y="4029075"/>
            <a:ext cx="295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FCAF18"/>
                </a:solidFill>
                <a:latin typeface="Raleway"/>
                <a:ea typeface="Raleway"/>
                <a:cs typeface="Raleway"/>
                <a:sym typeface="Raleway"/>
              </a:rPr>
              <a:t>1</a:t>
            </a:r>
            <a:endParaRPr sz="2000" b="1" i="0" u="none" strike="noStrike" cap="none">
              <a:solidFill>
                <a:srgbClr val="FCAF18"/>
              </a:solidFill>
              <a:latin typeface="Raleway"/>
              <a:ea typeface="Raleway"/>
              <a:cs typeface="Raleway"/>
              <a:sym typeface="Raleway"/>
            </a:endParaRPr>
          </a:p>
        </p:txBody>
      </p:sp>
      <p:pic>
        <p:nvPicPr>
          <p:cNvPr id="393" name="Google Shape;393;g1f1760e95e9_0_99" descr="Cursor with solid fill"/>
          <p:cNvPicPr preferRelativeResize="0"/>
          <p:nvPr/>
        </p:nvPicPr>
        <p:blipFill rotWithShape="1">
          <a:blip r:embed="rId5">
            <a:alphaModFix/>
          </a:blip>
          <a:srcRect/>
          <a:stretch/>
        </p:blipFill>
        <p:spPr>
          <a:xfrm>
            <a:off x="5781675" y="4086225"/>
            <a:ext cx="914400" cy="914400"/>
          </a:xfrm>
          <a:prstGeom prst="rect">
            <a:avLst/>
          </a:prstGeom>
          <a:noFill/>
          <a:ln>
            <a:noFill/>
          </a:ln>
        </p:spPr>
      </p:pic>
      <p:sp>
        <p:nvSpPr>
          <p:cNvPr id="394" name="Google Shape;394;g1f1760e95e9_0_99"/>
          <p:cNvSpPr txBox="1"/>
          <p:nvPr/>
        </p:nvSpPr>
        <p:spPr>
          <a:xfrm>
            <a:off x="6723937" y="4019550"/>
            <a:ext cx="2952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i="0" u="none" strike="noStrike" cap="none">
                <a:solidFill>
                  <a:srgbClr val="FCAF18"/>
                </a:solidFill>
                <a:latin typeface="Raleway"/>
                <a:ea typeface="Raleway"/>
                <a:cs typeface="Raleway"/>
                <a:sym typeface="Raleway"/>
              </a:rPr>
              <a:t>3</a:t>
            </a:r>
            <a:endParaRPr/>
          </a:p>
        </p:txBody>
      </p:sp>
      <p:pic>
        <p:nvPicPr>
          <p:cNvPr id="395" name="Google Shape;395;g1f1760e95e9_0_99" descr="Smiling cat with a ball of string"/>
          <p:cNvPicPr preferRelativeResize="0"/>
          <p:nvPr/>
        </p:nvPicPr>
        <p:blipFill rotWithShape="1">
          <a:blip r:embed="rId6">
            <a:alphaModFix/>
          </a:blip>
          <a:srcRect/>
          <a:stretch/>
        </p:blipFill>
        <p:spPr>
          <a:xfrm rot="-268851">
            <a:off x="8474005" y="-305247"/>
            <a:ext cx="2354534" cy="2354534"/>
          </a:xfrm>
          <a:prstGeom prst="rect">
            <a:avLst/>
          </a:prstGeom>
          <a:noFill/>
          <a:ln>
            <a:noFill/>
          </a:ln>
        </p:spPr>
      </p:pic>
      <p:pic>
        <p:nvPicPr>
          <p:cNvPr id="396" name="Google Shape;396;g1f1760e95e9_0_99" descr="A green and white logo&#10;&#10;Description automatically generated with low confidence"/>
          <p:cNvPicPr preferRelativeResize="0"/>
          <p:nvPr/>
        </p:nvPicPr>
        <p:blipFill rotWithShape="1">
          <a:blip r:embed="rId7">
            <a:alphaModFix/>
          </a:blip>
          <a:srcRect/>
          <a:stretch/>
        </p:blipFill>
        <p:spPr>
          <a:xfrm>
            <a:off x="643948" y="5913416"/>
            <a:ext cx="2451100" cy="749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g1f1760e95e9_0_111"/>
          <p:cNvSpPr txBox="1">
            <a:spLocks noGrp="1"/>
          </p:cNvSpPr>
          <p:nvPr>
            <p:ph type="title"/>
          </p:nvPr>
        </p:nvSpPr>
        <p:spPr>
          <a:xfrm>
            <a:off x="435612" y="1272597"/>
            <a:ext cx="6993900" cy="14034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50000"/>
              </a:lnSpc>
              <a:spcBef>
                <a:spcPts val="0"/>
              </a:spcBef>
              <a:spcAft>
                <a:spcPts val="0"/>
              </a:spcAft>
              <a:buClr>
                <a:srgbClr val="171616"/>
              </a:buClr>
              <a:buSzPct val="100000"/>
              <a:buFont typeface="Raleway"/>
              <a:buNone/>
            </a:pPr>
            <a:r>
              <a:rPr lang="en-US" sz="3000">
                <a:latin typeface="Raleway"/>
                <a:ea typeface="Raleway"/>
                <a:cs typeface="Raleway"/>
                <a:sym typeface="Raleway"/>
              </a:rPr>
              <a:t>The CAT Kit Workgroup will introduce CAT Kit to iSOSY members in April!</a:t>
            </a:r>
            <a:br>
              <a:rPr lang="en-US" sz="3000">
                <a:latin typeface="Raleway"/>
                <a:ea typeface="Raleway"/>
                <a:cs typeface="Raleway"/>
                <a:sym typeface="Raleway"/>
              </a:rPr>
            </a:br>
            <a:r>
              <a:rPr lang="en-US" sz="3000" b="1">
                <a:latin typeface="Raleway"/>
                <a:ea typeface="Raleway"/>
                <a:cs typeface="Raleway"/>
                <a:sym typeface="Raleway"/>
              </a:rPr>
              <a:t>When: </a:t>
            </a:r>
            <a:r>
              <a:rPr lang="en-US" sz="3000">
                <a:latin typeface="Raleway"/>
                <a:ea typeface="Raleway"/>
                <a:cs typeface="Raleway"/>
                <a:sym typeface="Raleway"/>
              </a:rPr>
              <a:t>April 12, 2023</a:t>
            </a:r>
            <a:br>
              <a:rPr lang="en-US" sz="3000">
                <a:latin typeface="Raleway"/>
                <a:ea typeface="Raleway"/>
                <a:cs typeface="Raleway"/>
                <a:sym typeface="Raleway"/>
              </a:rPr>
            </a:br>
            <a:r>
              <a:rPr lang="en-US" sz="3000" b="1">
                <a:latin typeface="Raleway"/>
                <a:ea typeface="Raleway"/>
                <a:cs typeface="Raleway"/>
                <a:sym typeface="Raleway"/>
              </a:rPr>
              <a:t>Time: </a:t>
            </a:r>
            <a:r>
              <a:rPr lang="en-US" sz="3000">
                <a:latin typeface="Raleway"/>
                <a:ea typeface="Raleway"/>
                <a:cs typeface="Raleway"/>
                <a:sym typeface="Raleway"/>
              </a:rPr>
              <a:t>12:00 – 1:00 PM (Central Time)</a:t>
            </a:r>
            <a:br>
              <a:rPr lang="en-US" sz="3000">
                <a:latin typeface="Raleway"/>
                <a:ea typeface="Raleway"/>
                <a:cs typeface="Raleway"/>
                <a:sym typeface="Raleway"/>
              </a:rPr>
            </a:br>
            <a:r>
              <a:rPr lang="en-US" sz="3000" b="1">
                <a:latin typeface="Raleway"/>
                <a:ea typeface="Raleway"/>
                <a:cs typeface="Raleway"/>
                <a:sym typeface="Raleway"/>
              </a:rPr>
              <a:t>Platform: </a:t>
            </a:r>
            <a:r>
              <a:rPr lang="en-US" sz="3000" u="sng">
                <a:solidFill>
                  <a:schemeClr val="hlink"/>
                </a:solidFill>
                <a:latin typeface="Raleway"/>
                <a:ea typeface="Raleway"/>
                <a:cs typeface="Raleway"/>
                <a:sym typeface="Raleway"/>
                <a:hlinkClick r:id="rId3"/>
              </a:rPr>
              <a:t>Zoom Link</a:t>
            </a:r>
            <a:endParaRPr sz="3000">
              <a:latin typeface="Raleway"/>
              <a:ea typeface="Raleway"/>
              <a:cs typeface="Raleway"/>
              <a:sym typeface="Raleway"/>
            </a:endParaRPr>
          </a:p>
        </p:txBody>
      </p:sp>
      <p:sp>
        <p:nvSpPr>
          <p:cNvPr id="402" name="Google Shape;402;g1f1760e95e9_0_111"/>
          <p:cNvSpPr txBox="1">
            <a:spLocks noGrp="1"/>
          </p:cNvSpPr>
          <p:nvPr>
            <p:ph type="body" idx="1"/>
          </p:nvPr>
        </p:nvSpPr>
        <p:spPr>
          <a:xfrm>
            <a:off x="364592" y="498430"/>
            <a:ext cx="6319800" cy="898500"/>
          </a:xfrm>
          <a:prstGeom prst="rect">
            <a:avLst/>
          </a:prstGeom>
          <a:noFill/>
          <a:ln>
            <a:noFill/>
          </a:ln>
        </p:spPr>
        <p:txBody>
          <a:bodyPr spcFirstLastPara="1" wrap="square" lIns="91425" tIns="45700" rIns="91425" bIns="45700" anchor="t" anchorCtr="0">
            <a:normAutofit lnSpcReduction="20000"/>
          </a:bodyPr>
          <a:lstStyle/>
          <a:p>
            <a:pPr marL="0" lvl="0" indent="0" algn="l" rtl="0">
              <a:lnSpc>
                <a:spcPct val="90000"/>
              </a:lnSpc>
              <a:spcBef>
                <a:spcPts val="0"/>
              </a:spcBef>
              <a:spcAft>
                <a:spcPts val="0"/>
              </a:spcAft>
              <a:buClr>
                <a:srgbClr val="FCAF18"/>
              </a:buClr>
              <a:buSzPts val="4000"/>
              <a:buNone/>
            </a:pPr>
            <a:r>
              <a:rPr lang="en-US" sz="4000">
                <a:latin typeface="Raleway"/>
                <a:ea typeface="Raleway"/>
                <a:cs typeface="Raleway"/>
                <a:sym typeface="Raleway"/>
              </a:rPr>
              <a:t>Next Steps</a:t>
            </a:r>
            <a:endParaRPr/>
          </a:p>
        </p:txBody>
      </p:sp>
      <p:pic>
        <p:nvPicPr>
          <p:cNvPr id="403" name="Google Shape;403;g1f1760e95e9_0_111"/>
          <p:cNvPicPr preferRelativeResize="0"/>
          <p:nvPr/>
        </p:nvPicPr>
        <p:blipFill rotWithShape="1">
          <a:blip r:embed="rId4">
            <a:alphaModFix/>
          </a:blip>
          <a:srcRect/>
          <a:stretch/>
        </p:blipFill>
        <p:spPr>
          <a:xfrm>
            <a:off x="8582314" y="1272597"/>
            <a:ext cx="3020851" cy="3422765"/>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54" ky="144987" algn="tl" rotWithShape="0">
              <a:srgbClr val="000000">
                <a:alpha val="29800"/>
              </a:srgbClr>
            </a:outerShdw>
          </a:effectLst>
        </p:spPr>
      </p:pic>
      <p:pic>
        <p:nvPicPr>
          <p:cNvPr id="404" name="Google Shape;404;g1f1760e95e9_0_111" descr="A cat"/>
          <p:cNvPicPr preferRelativeResize="0"/>
          <p:nvPr/>
        </p:nvPicPr>
        <p:blipFill rotWithShape="1">
          <a:blip r:embed="rId5">
            <a:alphaModFix/>
          </a:blip>
          <a:srcRect/>
          <a:stretch/>
        </p:blipFill>
        <p:spPr>
          <a:xfrm rot="-309970">
            <a:off x="8616091" y="-68386"/>
            <a:ext cx="1513492" cy="1513492"/>
          </a:xfrm>
          <a:prstGeom prst="rect">
            <a:avLst/>
          </a:prstGeom>
          <a:noFill/>
          <a:ln>
            <a:noFill/>
          </a:ln>
        </p:spPr>
      </p:pic>
      <p:pic>
        <p:nvPicPr>
          <p:cNvPr id="405" name="Google Shape;405;g1f1760e95e9_0_111" descr="A green and white logo&#10;&#10;Description automatically generated with low confidence"/>
          <p:cNvPicPr preferRelativeResize="0"/>
          <p:nvPr/>
        </p:nvPicPr>
        <p:blipFill rotWithShape="1">
          <a:blip r:embed="rId6">
            <a:alphaModFix/>
          </a:blip>
          <a:srcRect/>
          <a:stretch/>
        </p:blipFill>
        <p:spPr>
          <a:xfrm>
            <a:off x="643948" y="5913416"/>
            <a:ext cx="2451100" cy="749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cxnSp>
        <p:nvCxnSpPr>
          <p:cNvPr id="129" name="Google Shape;129;g20fba30c4e9_0_13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30" name="Google Shape;130;g20fba30c4e9_0_139"/>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31" name="Google Shape;131;g20fba30c4e9_0_13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32" name="Google Shape;132;g20fba30c4e9_0_139"/>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iSOSY SST Meeting</a:t>
            </a:r>
            <a:endParaRPr sz="1400" b="0" i="0" u="none" strike="noStrike" cap="none">
              <a:solidFill>
                <a:srgbClr val="000000"/>
              </a:solidFill>
              <a:latin typeface="Arial"/>
              <a:ea typeface="Arial"/>
              <a:cs typeface="Arial"/>
              <a:sym typeface="Arial"/>
            </a:endParaRPr>
          </a:p>
        </p:txBody>
      </p:sp>
      <p:sp>
        <p:nvSpPr>
          <p:cNvPr id="133" name="Google Shape;133;g20fba30c4e9_0_139"/>
          <p:cNvSpPr txBox="1"/>
          <p:nvPr/>
        </p:nvSpPr>
        <p:spPr>
          <a:xfrm>
            <a:off x="511029" y="1550981"/>
            <a:ext cx="11121900" cy="1325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6300">
                <a:solidFill>
                  <a:schemeClr val="dk1"/>
                </a:solidFill>
                <a:latin typeface="Calibri"/>
                <a:ea typeface="Calibri"/>
                <a:cs typeface="Calibri"/>
                <a:sym typeface="Calibri"/>
              </a:rPr>
              <a:t>Meeting Materials:</a:t>
            </a:r>
            <a:endParaRPr sz="3300" b="0" i="0" u="none" strike="noStrike" cap="none">
              <a:solidFill>
                <a:srgbClr val="000000"/>
              </a:solidFill>
              <a:latin typeface="Arial"/>
              <a:ea typeface="Arial"/>
              <a:cs typeface="Arial"/>
              <a:sym typeface="Arial"/>
            </a:endParaRPr>
          </a:p>
        </p:txBody>
      </p:sp>
      <p:sp>
        <p:nvSpPr>
          <p:cNvPr id="134" name="Google Shape;134;g20fba30c4e9_0_139"/>
          <p:cNvSpPr txBox="1">
            <a:spLocks noGrp="1"/>
          </p:cNvSpPr>
          <p:nvPr>
            <p:ph type="body" idx="4294967295"/>
          </p:nvPr>
        </p:nvSpPr>
        <p:spPr>
          <a:xfrm>
            <a:off x="838200" y="3551475"/>
            <a:ext cx="10515600" cy="258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700" u="sng">
                <a:solidFill>
                  <a:schemeClr val="hlink"/>
                </a:solidFill>
                <a:latin typeface="Arial"/>
                <a:ea typeface="Arial"/>
                <a:cs typeface="Arial"/>
                <a:sym typeface="Arial"/>
                <a:hlinkClick r:id="rId4"/>
              </a:rPr>
              <a:t>https://drive.google.com/drive/folders/1YanqUnvbhA6AWTbgqSIa1ZDl5C9yXNTU?usp=share_link</a:t>
            </a:r>
            <a:endParaRPr sz="5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g1f1760e95e9_0_119" descr="ANY QUESTIONS? I HOPE NOT - Grumpy Cat | Make a Meme"/>
          <p:cNvPicPr preferRelativeResize="0"/>
          <p:nvPr/>
        </p:nvPicPr>
        <p:blipFill rotWithShape="1">
          <a:blip r:embed="rId3">
            <a:alphaModFix/>
          </a:blip>
          <a:srcRect b="3232"/>
          <a:stretch/>
        </p:blipFill>
        <p:spPr>
          <a:xfrm>
            <a:off x="19" y="0"/>
            <a:ext cx="5871956" cy="6858000"/>
          </a:xfrm>
          <a:prstGeom prst="rect">
            <a:avLst/>
          </a:prstGeom>
          <a:solidFill>
            <a:srgbClr val="FFFFFF"/>
          </a:solidFill>
          <a:ln>
            <a:noFill/>
          </a:ln>
        </p:spPr>
      </p:pic>
      <p:sp>
        <p:nvSpPr>
          <p:cNvPr id="411" name="Google Shape;411;g1f1760e95e9_0_119"/>
          <p:cNvSpPr txBox="1">
            <a:spLocks noGrp="1"/>
          </p:cNvSpPr>
          <p:nvPr>
            <p:ph type="title"/>
          </p:nvPr>
        </p:nvSpPr>
        <p:spPr>
          <a:xfrm>
            <a:off x="6583128" y="2886073"/>
            <a:ext cx="5027700" cy="1086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32B64"/>
              </a:buClr>
              <a:buSzPts val="6000"/>
              <a:buFont typeface="Raleway"/>
              <a:buNone/>
            </a:pPr>
            <a:r>
              <a:rPr lang="en-US" sz="6000" b="1">
                <a:highlight>
                  <a:srgbClr val="FCAF18"/>
                </a:highlight>
                <a:latin typeface="Raleway"/>
                <a:ea typeface="Raleway"/>
                <a:cs typeface="Raleway"/>
                <a:sym typeface="Raleway"/>
              </a:rPr>
              <a:t>Questions</a:t>
            </a:r>
            <a:endParaRPr/>
          </a:p>
        </p:txBody>
      </p:sp>
      <p:pic>
        <p:nvPicPr>
          <p:cNvPr id="412" name="Google Shape;412;g1f1760e95e9_0_119" descr="A green and white logo&#10;&#10;Description automatically generated with low confidence"/>
          <p:cNvPicPr preferRelativeResize="0"/>
          <p:nvPr/>
        </p:nvPicPr>
        <p:blipFill rotWithShape="1">
          <a:blip r:embed="rId4">
            <a:alphaModFix/>
          </a:blip>
          <a:srcRect/>
          <a:stretch/>
        </p:blipFill>
        <p:spPr>
          <a:xfrm>
            <a:off x="8018782" y="5823964"/>
            <a:ext cx="2451100" cy="7493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cxnSp>
        <p:nvCxnSpPr>
          <p:cNvPr id="417" name="Google Shape;417;g2067c17d22e_0_18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418" name="Google Shape;418;g2067c17d22e_0_189"/>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419" name="Google Shape;419;g2067c17d22e_0_18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20" name="Google Shape;420;g2067c17d22e_0_189"/>
          <p:cNvSpPr txBox="1"/>
          <p:nvPr/>
        </p:nvSpPr>
        <p:spPr>
          <a:xfrm>
            <a:off x="3490007" y="2357164"/>
            <a:ext cx="6082800" cy="3717300"/>
          </a:xfrm>
          <a:prstGeom prst="rect">
            <a:avLst/>
          </a:prstGeom>
          <a:noFill/>
          <a:ln>
            <a:noFill/>
          </a:ln>
        </p:spPr>
        <p:txBody>
          <a:bodyPr spcFirstLastPara="1" wrap="square" lIns="91425" tIns="45700" rIns="91425" bIns="45700" anchor="t" anchorCtr="0">
            <a:noAutofit/>
          </a:bodyPr>
          <a:lstStyle/>
          <a:p>
            <a:pPr marL="800100" lvl="0" indent="-527050" algn="l" rtl="0">
              <a:lnSpc>
                <a:spcPct val="115000"/>
              </a:lnSpc>
              <a:spcBef>
                <a:spcPts val="1500"/>
              </a:spcBef>
              <a:spcAft>
                <a:spcPts val="0"/>
              </a:spcAft>
              <a:buClr>
                <a:schemeClr val="dk1"/>
              </a:buClr>
              <a:buSzPts val="3500"/>
              <a:buFont typeface="Calibri"/>
              <a:buChar char="●"/>
            </a:pPr>
            <a:r>
              <a:rPr lang="en-US" sz="3500">
                <a:solidFill>
                  <a:schemeClr val="dk1"/>
                </a:solidFill>
                <a:highlight>
                  <a:srgbClr val="FFFFFF"/>
                </a:highlight>
                <a:latin typeface="Calibri"/>
                <a:ea typeface="Calibri"/>
                <a:cs typeface="Calibri"/>
                <a:sym typeface="Calibri"/>
              </a:rPr>
              <a:t>Brenda Pessin (Lead)</a:t>
            </a:r>
            <a:endParaRPr sz="3500">
              <a:solidFill>
                <a:schemeClr val="dk1"/>
              </a:solidFill>
              <a:highlight>
                <a:srgbClr val="FFFFFF"/>
              </a:highlight>
              <a:latin typeface="Calibri"/>
              <a:ea typeface="Calibri"/>
              <a:cs typeface="Calibri"/>
              <a:sym typeface="Calibri"/>
            </a:endParaRPr>
          </a:p>
          <a:p>
            <a:pPr marL="800100" lvl="0" indent="-527050" algn="l" rtl="0">
              <a:lnSpc>
                <a:spcPct val="115000"/>
              </a:lnSpc>
              <a:spcBef>
                <a:spcPts val="0"/>
              </a:spcBef>
              <a:spcAft>
                <a:spcPts val="0"/>
              </a:spcAft>
              <a:buClr>
                <a:schemeClr val="dk1"/>
              </a:buClr>
              <a:buSzPts val="3500"/>
              <a:buFont typeface="Calibri"/>
              <a:buChar char="●"/>
            </a:pPr>
            <a:r>
              <a:rPr lang="en-US" sz="3500">
                <a:solidFill>
                  <a:schemeClr val="dk1"/>
                </a:solidFill>
                <a:highlight>
                  <a:srgbClr val="FFFFFF"/>
                </a:highlight>
                <a:latin typeface="Calibri"/>
                <a:ea typeface="Calibri"/>
                <a:cs typeface="Calibri"/>
                <a:sym typeface="Calibri"/>
              </a:rPr>
              <a:t>April Roberts (GA)</a:t>
            </a:r>
            <a:endParaRPr sz="3500">
              <a:solidFill>
                <a:schemeClr val="dk1"/>
              </a:solidFill>
              <a:highlight>
                <a:srgbClr val="FFFFFF"/>
              </a:highlight>
              <a:latin typeface="Calibri"/>
              <a:ea typeface="Calibri"/>
              <a:cs typeface="Calibri"/>
              <a:sym typeface="Calibri"/>
            </a:endParaRPr>
          </a:p>
          <a:p>
            <a:pPr marL="800100" lvl="0" indent="-527050" algn="l" rtl="0">
              <a:lnSpc>
                <a:spcPct val="115000"/>
              </a:lnSpc>
              <a:spcBef>
                <a:spcPts val="0"/>
              </a:spcBef>
              <a:spcAft>
                <a:spcPts val="0"/>
              </a:spcAft>
              <a:buClr>
                <a:schemeClr val="dk1"/>
              </a:buClr>
              <a:buSzPts val="3500"/>
              <a:buFont typeface="Calibri"/>
              <a:buChar char="●"/>
            </a:pPr>
            <a:r>
              <a:rPr lang="en-US" sz="3500">
                <a:solidFill>
                  <a:schemeClr val="dk1"/>
                </a:solidFill>
                <a:highlight>
                  <a:srgbClr val="FFFFFF"/>
                </a:highlight>
                <a:latin typeface="Calibri"/>
                <a:ea typeface="Calibri"/>
                <a:cs typeface="Calibri"/>
                <a:sym typeface="Calibri"/>
              </a:rPr>
              <a:t>Erin Lamboi (IL)</a:t>
            </a:r>
            <a:endParaRPr sz="3500">
              <a:solidFill>
                <a:schemeClr val="dk1"/>
              </a:solidFill>
              <a:highlight>
                <a:srgbClr val="FFFFFF"/>
              </a:highlight>
              <a:latin typeface="Calibri"/>
              <a:ea typeface="Calibri"/>
              <a:cs typeface="Calibri"/>
              <a:sym typeface="Calibri"/>
            </a:endParaRPr>
          </a:p>
          <a:p>
            <a:pPr marL="800100" lvl="0" indent="-527050" algn="l" rtl="0">
              <a:lnSpc>
                <a:spcPct val="115000"/>
              </a:lnSpc>
              <a:spcBef>
                <a:spcPts val="0"/>
              </a:spcBef>
              <a:spcAft>
                <a:spcPts val="0"/>
              </a:spcAft>
              <a:buClr>
                <a:schemeClr val="dk1"/>
              </a:buClr>
              <a:buSzPts val="3500"/>
              <a:buFont typeface="Calibri"/>
              <a:buChar char="●"/>
            </a:pPr>
            <a:r>
              <a:rPr lang="en-US" sz="3500">
                <a:solidFill>
                  <a:schemeClr val="dk1"/>
                </a:solidFill>
                <a:highlight>
                  <a:srgbClr val="FFFFFF"/>
                </a:highlight>
                <a:latin typeface="Calibri"/>
                <a:ea typeface="Calibri"/>
                <a:cs typeface="Calibri"/>
                <a:sym typeface="Calibri"/>
              </a:rPr>
              <a:t>Laurie Stewart (LA)</a:t>
            </a:r>
            <a:endParaRPr sz="3500">
              <a:solidFill>
                <a:schemeClr val="dk1"/>
              </a:solidFill>
              <a:highlight>
                <a:srgbClr val="FFFFFF"/>
              </a:highlight>
              <a:latin typeface="Calibri"/>
              <a:ea typeface="Calibri"/>
              <a:cs typeface="Calibri"/>
              <a:sym typeface="Calibri"/>
            </a:endParaRPr>
          </a:p>
          <a:p>
            <a:pPr marL="800100" lvl="0" indent="-527050" algn="l" rtl="0">
              <a:lnSpc>
                <a:spcPct val="115000"/>
              </a:lnSpc>
              <a:spcBef>
                <a:spcPts val="0"/>
              </a:spcBef>
              <a:spcAft>
                <a:spcPts val="0"/>
              </a:spcAft>
              <a:buClr>
                <a:schemeClr val="dk1"/>
              </a:buClr>
              <a:buSzPts val="3500"/>
              <a:buFont typeface="Calibri"/>
              <a:buChar char="●"/>
            </a:pPr>
            <a:r>
              <a:rPr lang="en-US" sz="3500">
                <a:solidFill>
                  <a:schemeClr val="dk1"/>
                </a:solidFill>
                <a:highlight>
                  <a:srgbClr val="FFFFFF"/>
                </a:highlight>
                <a:latin typeface="Calibri"/>
                <a:ea typeface="Calibri"/>
                <a:cs typeface="Calibri"/>
                <a:sym typeface="Calibri"/>
              </a:rPr>
              <a:t>Wilson Kendrick (MS)</a:t>
            </a:r>
            <a:endParaRPr sz="3500">
              <a:solidFill>
                <a:schemeClr val="dk1"/>
              </a:solidFill>
              <a:highlight>
                <a:srgbClr val="FFFFFF"/>
              </a:highlight>
              <a:latin typeface="Calibri"/>
              <a:ea typeface="Calibri"/>
              <a:cs typeface="Calibri"/>
              <a:sym typeface="Calibri"/>
            </a:endParaRPr>
          </a:p>
          <a:p>
            <a:pPr marL="800100" lvl="0" indent="-527050" algn="l" rtl="0">
              <a:lnSpc>
                <a:spcPct val="115000"/>
              </a:lnSpc>
              <a:spcBef>
                <a:spcPts val="0"/>
              </a:spcBef>
              <a:spcAft>
                <a:spcPts val="0"/>
              </a:spcAft>
              <a:buClr>
                <a:schemeClr val="dk1"/>
              </a:buClr>
              <a:buSzPts val="3500"/>
              <a:buFont typeface="Calibri"/>
              <a:buChar char="●"/>
            </a:pPr>
            <a:r>
              <a:rPr lang="en-US" sz="3500">
                <a:solidFill>
                  <a:schemeClr val="dk1"/>
                </a:solidFill>
                <a:highlight>
                  <a:srgbClr val="FFFFFF"/>
                </a:highlight>
                <a:latin typeface="Calibri"/>
                <a:ea typeface="Calibri"/>
                <a:cs typeface="Calibri"/>
                <a:sym typeface="Calibri"/>
              </a:rPr>
              <a:t>Astrid Poulton (NY)</a:t>
            </a:r>
            <a:endParaRPr sz="5100">
              <a:solidFill>
                <a:schemeClr val="dk1"/>
              </a:solidFill>
              <a:latin typeface="Calibri"/>
              <a:ea typeface="Calibri"/>
              <a:cs typeface="Calibri"/>
              <a:sym typeface="Calibri"/>
            </a:endParaRPr>
          </a:p>
        </p:txBody>
      </p:sp>
      <p:sp>
        <p:nvSpPr>
          <p:cNvPr id="421" name="Google Shape;421;g2067c17d22e_0_189"/>
          <p:cNvSpPr txBox="1"/>
          <p:nvPr/>
        </p:nvSpPr>
        <p:spPr>
          <a:xfrm>
            <a:off x="487017" y="857506"/>
            <a:ext cx="11121900" cy="1325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highlight>
                  <a:srgbClr val="FFE599"/>
                </a:highlight>
                <a:latin typeface="Calibri"/>
                <a:ea typeface="Calibri"/>
                <a:cs typeface="Calibri"/>
                <a:sym typeface="Calibri"/>
              </a:rPr>
              <a:t>Curriculum and Materials Work Group</a:t>
            </a:r>
            <a:endParaRPr sz="1500">
              <a:highlight>
                <a:srgbClr val="FFE599"/>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067c17d22e_0_197"/>
          <p:cNvSpPr txBox="1"/>
          <p:nvPr/>
        </p:nvSpPr>
        <p:spPr>
          <a:xfrm>
            <a:off x="526773" y="6096001"/>
            <a:ext cx="11211300" cy="3231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0" i="0" u="none" strike="noStrike" cap="none">
                <a:solidFill>
                  <a:schemeClr val="lt1"/>
                </a:solidFill>
                <a:latin typeface="Calibri"/>
                <a:ea typeface="Calibri"/>
                <a:cs typeface="Calibri"/>
                <a:sym typeface="Calibri"/>
              </a:rPr>
              <a:t>www.osymigrant.org</a:t>
            </a:r>
            <a:endParaRPr sz="1500" b="0" i="0" u="none" strike="noStrike" cap="none">
              <a:solidFill>
                <a:schemeClr val="lt1"/>
              </a:solidFill>
              <a:latin typeface="Calibri"/>
              <a:ea typeface="Calibri"/>
              <a:cs typeface="Calibri"/>
              <a:sym typeface="Calibri"/>
            </a:endParaRPr>
          </a:p>
        </p:txBody>
      </p:sp>
      <p:sp>
        <p:nvSpPr>
          <p:cNvPr id="427" name="Google Shape;427;g2067c17d22e_0_197"/>
          <p:cNvSpPr txBox="1"/>
          <p:nvPr/>
        </p:nvSpPr>
        <p:spPr>
          <a:xfrm>
            <a:off x="1560442" y="4248192"/>
            <a:ext cx="9144000" cy="1655700"/>
          </a:xfrm>
          <a:prstGeom prst="rect">
            <a:avLst/>
          </a:prstGeom>
          <a:noFill/>
          <a:ln>
            <a:noFill/>
          </a:ln>
        </p:spPr>
        <p:txBody>
          <a:bodyPr spcFirstLastPara="1" wrap="square" lIns="91425" tIns="45700" rIns="91425" bIns="45700" anchor="t" anchorCtr="0">
            <a:normAutofit lnSpcReduction="20000"/>
          </a:bodyPr>
          <a:lstStyle/>
          <a:p>
            <a:pPr marL="0" marR="0" lvl="0" indent="0" algn="ctr" rtl="0">
              <a:lnSpc>
                <a:spcPct val="90000"/>
              </a:lnSpc>
              <a:spcBef>
                <a:spcPts val="0"/>
              </a:spcBef>
              <a:spcAft>
                <a:spcPts val="0"/>
              </a:spcAft>
              <a:buClr>
                <a:schemeClr val="dk1"/>
              </a:buClr>
              <a:buSzPts val="2800"/>
              <a:buFont typeface="Arial"/>
              <a:buNone/>
            </a:pPr>
            <a:endParaRPr sz="2800" b="1" i="0" u="none" strike="noStrike" cap="none">
              <a:solidFill>
                <a:schemeClr val="dk1"/>
              </a:solidFill>
              <a:latin typeface="Calibri"/>
              <a:ea typeface="Calibri"/>
              <a:cs typeface="Calibri"/>
              <a:sym typeface="Calibri"/>
            </a:endParaRPr>
          </a:p>
          <a:p>
            <a:pPr marL="0" marR="0" lvl="0" indent="0" algn="ctr" rtl="0">
              <a:lnSpc>
                <a:spcPct val="90000"/>
              </a:lnSpc>
              <a:spcBef>
                <a:spcPts val="110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Lessons Designed Specifically for </a:t>
            </a:r>
            <a:endParaRPr sz="1500"/>
          </a:p>
          <a:p>
            <a:pPr marL="0" marR="0" lvl="0" indent="0" algn="ctr" rtl="0">
              <a:lnSpc>
                <a:spcPct val="90000"/>
              </a:lnSpc>
              <a:spcBef>
                <a:spcPts val="1100"/>
              </a:spcBef>
              <a:spcAft>
                <a:spcPts val="0"/>
              </a:spcAft>
              <a:buClr>
                <a:schemeClr val="dk1"/>
              </a:buClr>
              <a:buSzPts val="4000"/>
              <a:buFont typeface="Arial"/>
              <a:buNone/>
            </a:pPr>
            <a:r>
              <a:rPr lang="en-US" sz="4000" b="1" i="0" u="none" strike="noStrike" cap="none">
                <a:solidFill>
                  <a:schemeClr val="dk1"/>
                </a:solidFill>
                <a:latin typeface="Calibri"/>
                <a:ea typeface="Calibri"/>
                <a:cs typeface="Calibri"/>
                <a:sym typeface="Calibri"/>
              </a:rPr>
              <a:t>Out-of-School Youth</a:t>
            </a:r>
            <a:endParaRPr sz="1500"/>
          </a:p>
        </p:txBody>
      </p:sp>
      <p:pic>
        <p:nvPicPr>
          <p:cNvPr id="428" name="Google Shape;428;g2067c17d22e_0_197" descr="Text&#10;&#10;Description automatically generated"/>
          <p:cNvPicPr preferRelativeResize="0"/>
          <p:nvPr/>
        </p:nvPicPr>
        <p:blipFill rotWithShape="1">
          <a:blip r:embed="rId3">
            <a:alphaModFix/>
          </a:blip>
          <a:srcRect/>
          <a:stretch/>
        </p:blipFill>
        <p:spPr>
          <a:xfrm>
            <a:off x="2284566" y="1882735"/>
            <a:ext cx="7695749" cy="2448649"/>
          </a:xfrm>
          <a:prstGeom prst="rect">
            <a:avLst/>
          </a:prstGeom>
          <a:noFill/>
          <a:ln>
            <a:noFill/>
          </a:ln>
        </p:spPr>
      </p:pic>
      <p:cxnSp>
        <p:nvCxnSpPr>
          <p:cNvPr id="429" name="Google Shape;429;g2067c17d22e_0_197"/>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430" name="Google Shape;430;g2067c17d22e_0_197"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067c17d22e_0_205"/>
          <p:cNvSpPr txBox="1">
            <a:spLocks noGrp="1"/>
          </p:cNvSpPr>
          <p:nvPr>
            <p:ph type="body" idx="1"/>
          </p:nvPr>
        </p:nvSpPr>
        <p:spPr>
          <a:xfrm>
            <a:off x="1713581" y="2229244"/>
            <a:ext cx="10100100" cy="4046700"/>
          </a:xfrm>
          <a:prstGeom prst="rect">
            <a:avLst/>
          </a:prstGeom>
          <a:noFill/>
          <a:ln>
            <a:noFill/>
          </a:ln>
        </p:spPr>
        <p:txBody>
          <a:bodyPr spcFirstLastPara="1" wrap="square" lIns="91425" tIns="45700" rIns="91425" bIns="45700" anchor="t" anchorCtr="0">
            <a:noAutofit/>
          </a:bodyPr>
          <a:lstStyle/>
          <a:p>
            <a:pPr marL="241300" lvl="0" indent="-50800" algn="l" rtl="0">
              <a:lnSpc>
                <a:spcPct val="70000"/>
              </a:lnSpc>
              <a:spcBef>
                <a:spcPts val="0"/>
              </a:spcBef>
              <a:spcAft>
                <a:spcPts val="0"/>
              </a:spcAft>
              <a:buClr>
                <a:schemeClr val="dk1"/>
              </a:buClr>
              <a:buSzPts val="1800"/>
              <a:buNone/>
            </a:pPr>
            <a:endParaRPr sz="2700">
              <a:latin typeface="Calibri"/>
              <a:ea typeface="Calibri"/>
              <a:cs typeface="Calibri"/>
              <a:sym typeface="Calibri"/>
            </a:endParaRPr>
          </a:p>
          <a:p>
            <a:pPr marL="241300" lvl="0" indent="-241300" algn="l" rtl="0">
              <a:lnSpc>
                <a:spcPct val="70000"/>
              </a:lnSpc>
              <a:spcBef>
                <a:spcPts val="1100"/>
              </a:spcBef>
              <a:spcAft>
                <a:spcPts val="0"/>
              </a:spcAft>
              <a:buClr>
                <a:schemeClr val="dk1"/>
              </a:buClr>
              <a:buSzPts val="3000"/>
              <a:buFont typeface="Calibri"/>
              <a:buChar char="•"/>
            </a:pPr>
            <a:r>
              <a:rPr lang="en-US" sz="2700">
                <a:latin typeface="Calibri"/>
                <a:ea typeface="Calibri"/>
                <a:cs typeface="Calibri"/>
                <a:sym typeface="Calibri"/>
              </a:rPr>
              <a:t>Practical and relevant to the needs and interests of OSY</a:t>
            </a:r>
            <a:endParaRPr sz="2700">
              <a:latin typeface="Calibri"/>
              <a:ea typeface="Calibri"/>
              <a:cs typeface="Calibri"/>
              <a:sym typeface="Calibri"/>
            </a:endParaRPr>
          </a:p>
          <a:p>
            <a:pPr marL="241300" lvl="0" indent="-241300" algn="l" rtl="0">
              <a:lnSpc>
                <a:spcPct val="70000"/>
              </a:lnSpc>
              <a:spcBef>
                <a:spcPts val="1100"/>
              </a:spcBef>
              <a:spcAft>
                <a:spcPts val="0"/>
              </a:spcAft>
              <a:buClr>
                <a:schemeClr val="dk1"/>
              </a:buClr>
              <a:buSzPts val="3000"/>
              <a:buFont typeface="Calibri"/>
              <a:buChar char="•"/>
            </a:pPr>
            <a:r>
              <a:rPr lang="en-US" sz="2700">
                <a:latin typeface="Calibri"/>
                <a:ea typeface="Calibri"/>
                <a:cs typeface="Calibri"/>
                <a:sym typeface="Calibri"/>
              </a:rPr>
              <a:t>Designed to be delivered in 45-60 minute sessions</a:t>
            </a:r>
            <a:endParaRPr sz="2700">
              <a:latin typeface="Calibri"/>
              <a:ea typeface="Calibri"/>
              <a:cs typeface="Calibri"/>
              <a:sym typeface="Calibri"/>
            </a:endParaRPr>
          </a:p>
          <a:p>
            <a:pPr marL="241300" lvl="0" indent="-241300" algn="l" rtl="0">
              <a:lnSpc>
                <a:spcPct val="70000"/>
              </a:lnSpc>
              <a:spcBef>
                <a:spcPts val="1100"/>
              </a:spcBef>
              <a:spcAft>
                <a:spcPts val="0"/>
              </a:spcAft>
              <a:buClr>
                <a:schemeClr val="dk1"/>
              </a:buClr>
              <a:buSzPts val="3000"/>
              <a:buFont typeface="Calibri"/>
              <a:buChar char="•"/>
            </a:pPr>
            <a:r>
              <a:rPr lang="en-US" sz="2700">
                <a:latin typeface="Calibri"/>
                <a:ea typeface="Calibri"/>
                <a:cs typeface="Calibri"/>
                <a:sym typeface="Calibri"/>
              </a:rPr>
              <a:t>Interactive</a:t>
            </a:r>
            <a:endParaRPr sz="2700">
              <a:latin typeface="Calibri"/>
              <a:ea typeface="Calibri"/>
              <a:cs typeface="Calibri"/>
              <a:sym typeface="Calibri"/>
            </a:endParaRPr>
          </a:p>
          <a:p>
            <a:pPr marL="241300" lvl="0" indent="-241300" algn="l" rtl="0">
              <a:lnSpc>
                <a:spcPct val="70000"/>
              </a:lnSpc>
              <a:spcBef>
                <a:spcPts val="1100"/>
              </a:spcBef>
              <a:spcAft>
                <a:spcPts val="0"/>
              </a:spcAft>
              <a:buClr>
                <a:schemeClr val="dk1"/>
              </a:buClr>
              <a:buSzPts val="3000"/>
              <a:buFont typeface="Calibri"/>
              <a:buChar char="•"/>
            </a:pPr>
            <a:r>
              <a:rPr lang="en-US" sz="2700">
                <a:latin typeface="Calibri"/>
                <a:ea typeface="Calibri"/>
                <a:cs typeface="Calibri"/>
                <a:sym typeface="Calibri"/>
              </a:rPr>
              <a:t>Adaptable to setting</a:t>
            </a:r>
            <a:endParaRPr sz="2700">
              <a:latin typeface="Calibri"/>
              <a:ea typeface="Calibri"/>
              <a:cs typeface="Calibri"/>
              <a:sym typeface="Calibri"/>
            </a:endParaRPr>
          </a:p>
          <a:p>
            <a:pPr marL="698500" lvl="1" indent="-260350" algn="l" rtl="0">
              <a:lnSpc>
                <a:spcPct val="70000"/>
              </a:lnSpc>
              <a:spcBef>
                <a:spcPts val="500"/>
              </a:spcBef>
              <a:spcAft>
                <a:spcPts val="0"/>
              </a:spcAft>
              <a:buClr>
                <a:schemeClr val="dk1"/>
              </a:buClr>
              <a:buSzPts val="2700"/>
              <a:buFont typeface="Calibri"/>
              <a:buChar char="✔"/>
            </a:pPr>
            <a:r>
              <a:rPr lang="en-US" sz="2400">
                <a:latin typeface="Calibri"/>
                <a:ea typeface="Calibri"/>
                <a:cs typeface="Calibri"/>
                <a:sym typeface="Calibri"/>
              </a:rPr>
              <a:t>In a classroom or out in the field</a:t>
            </a:r>
            <a:endParaRPr sz="2400">
              <a:latin typeface="Calibri"/>
              <a:ea typeface="Calibri"/>
              <a:cs typeface="Calibri"/>
              <a:sym typeface="Calibri"/>
            </a:endParaRPr>
          </a:p>
          <a:p>
            <a:pPr marL="698500" lvl="1" indent="-260350" algn="l" rtl="0">
              <a:lnSpc>
                <a:spcPct val="70000"/>
              </a:lnSpc>
              <a:spcBef>
                <a:spcPts val="500"/>
              </a:spcBef>
              <a:spcAft>
                <a:spcPts val="0"/>
              </a:spcAft>
              <a:buClr>
                <a:schemeClr val="dk1"/>
              </a:buClr>
              <a:buSzPts val="2700"/>
              <a:buFont typeface="Calibri"/>
              <a:buChar char="✔"/>
            </a:pPr>
            <a:r>
              <a:rPr lang="en-US" sz="2400">
                <a:latin typeface="Calibri"/>
                <a:ea typeface="Calibri"/>
                <a:cs typeface="Calibri"/>
                <a:sym typeface="Calibri"/>
              </a:rPr>
              <a:t>Longer or shorter relative to available time</a:t>
            </a:r>
            <a:endParaRPr sz="2400">
              <a:latin typeface="Calibri"/>
              <a:ea typeface="Calibri"/>
              <a:cs typeface="Calibri"/>
              <a:sym typeface="Calibri"/>
            </a:endParaRPr>
          </a:p>
          <a:p>
            <a:pPr marL="698500" lvl="1" indent="-260350" algn="l" rtl="0">
              <a:lnSpc>
                <a:spcPct val="70000"/>
              </a:lnSpc>
              <a:spcBef>
                <a:spcPts val="500"/>
              </a:spcBef>
              <a:spcAft>
                <a:spcPts val="0"/>
              </a:spcAft>
              <a:buClr>
                <a:schemeClr val="dk1"/>
              </a:buClr>
              <a:buSzPts val="2700"/>
              <a:buFont typeface="Calibri"/>
              <a:buChar char="✔"/>
            </a:pPr>
            <a:r>
              <a:rPr lang="en-US" sz="2400">
                <a:latin typeface="Calibri"/>
                <a:ea typeface="Calibri"/>
                <a:cs typeface="Calibri"/>
                <a:sym typeface="Calibri"/>
              </a:rPr>
              <a:t>Digital and/or print materials</a:t>
            </a:r>
            <a:endParaRPr sz="2400">
              <a:latin typeface="Calibri"/>
              <a:ea typeface="Calibri"/>
              <a:cs typeface="Calibri"/>
              <a:sym typeface="Calibri"/>
            </a:endParaRPr>
          </a:p>
          <a:p>
            <a:pPr marL="698500" lvl="1" indent="-260350" algn="l" rtl="0">
              <a:lnSpc>
                <a:spcPct val="70000"/>
              </a:lnSpc>
              <a:spcBef>
                <a:spcPts val="500"/>
              </a:spcBef>
              <a:spcAft>
                <a:spcPts val="0"/>
              </a:spcAft>
              <a:buClr>
                <a:schemeClr val="dk1"/>
              </a:buClr>
              <a:buSzPts val="2700"/>
              <a:buFont typeface="Calibri"/>
              <a:buChar char="✔"/>
            </a:pPr>
            <a:r>
              <a:rPr lang="en-US" sz="2400">
                <a:latin typeface="Calibri"/>
                <a:ea typeface="Calibri"/>
                <a:cs typeface="Calibri"/>
                <a:sym typeface="Calibri"/>
              </a:rPr>
              <a:t>Individually/small group/ large group</a:t>
            </a:r>
            <a:endParaRPr sz="2400">
              <a:latin typeface="Calibri"/>
              <a:ea typeface="Calibri"/>
              <a:cs typeface="Calibri"/>
              <a:sym typeface="Calibri"/>
            </a:endParaRPr>
          </a:p>
          <a:p>
            <a:pPr marL="0" lvl="0" indent="0" algn="l" rtl="0">
              <a:lnSpc>
                <a:spcPct val="70000"/>
              </a:lnSpc>
              <a:spcBef>
                <a:spcPts val="1100"/>
              </a:spcBef>
              <a:spcAft>
                <a:spcPts val="0"/>
              </a:spcAft>
              <a:buClr>
                <a:schemeClr val="dk1"/>
              </a:buClr>
              <a:buSzPts val="1800"/>
              <a:buNone/>
            </a:pPr>
            <a:endParaRPr sz="2700">
              <a:latin typeface="Calibri"/>
              <a:ea typeface="Calibri"/>
              <a:cs typeface="Calibri"/>
              <a:sym typeface="Calibri"/>
            </a:endParaRPr>
          </a:p>
          <a:p>
            <a:pPr marL="0" lvl="0" indent="0" algn="ctr" rtl="0">
              <a:lnSpc>
                <a:spcPct val="70000"/>
              </a:lnSpc>
              <a:spcBef>
                <a:spcPts val="1100"/>
              </a:spcBef>
              <a:spcAft>
                <a:spcPts val="0"/>
              </a:spcAft>
              <a:buClr>
                <a:schemeClr val="dk1"/>
              </a:buClr>
              <a:buSzPts val="4500"/>
              <a:buNone/>
            </a:pPr>
            <a:endParaRPr sz="5700">
              <a:latin typeface="Calibri"/>
              <a:ea typeface="Calibri"/>
              <a:cs typeface="Calibri"/>
              <a:sym typeface="Calibri"/>
            </a:endParaRPr>
          </a:p>
          <a:p>
            <a:pPr marL="0" lvl="0" indent="0" algn="l" rtl="0">
              <a:lnSpc>
                <a:spcPct val="70000"/>
              </a:lnSpc>
              <a:spcBef>
                <a:spcPts val="1100"/>
              </a:spcBef>
              <a:spcAft>
                <a:spcPts val="0"/>
              </a:spcAft>
              <a:buClr>
                <a:schemeClr val="dk1"/>
              </a:buClr>
              <a:buSzPts val="1800"/>
              <a:buNone/>
            </a:pPr>
            <a:endParaRPr sz="2700">
              <a:latin typeface="Calibri"/>
              <a:ea typeface="Calibri"/>
              <a:cs typeface="Calibri"/>
              <a:sym typeface="Calibri"/>
            </a:endParaRPr>
          </a:p>
          <a:p>
            <a:pPr marL="241300" lvl="0" indent="-50800" algn="l" rtl="0">
              <a:lnSpc>
                <a:spcPct val="70000"/>
              </a:lnSpc>
              <a:spcBef>
                <a:spcPts val="1100"/>
              </a:spcBef>
              <a:spcAft>
                <a:spcPts val="0"/>
              </a:spcAft>
              <a:buClr>
                <a:schemeClr val="dk1"/>
              </a:buClr>
              <a:buSzPts val="1800"/>
              <a:buNone/>
            </a:pPr>
            <a:endParaRPr sz="2700">
              <a:latin typeface="Calibri"/>
              <a:ea typeface="Calibri"/>
              <a:cs typeface="Calibri"/>
              <a:sym typeface="Calibri"/>
            </a:endParaRPr>
          </a:p>
        </p:txBody>
      </p:sp>
      <p:sp>
        <p:nvSpPr>
          <p:cNvPr id="437" name="Google Shape;437;g2067c17d22e_0_205"/>
          <p:cNvSpPr txBox="1"/>
          <p:nvPr/>
        </p:nvSpPr>
        <p:spPr>
          <a:xfrm>
            <a:off x="838200" y="309940"/>
            <a:ext cx="10899900" cy="13257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1900"/>
              <a:buFont typeface="Calibri"/>
              <a:buNone/>
            </a:pPr>
            <a:endParaRPr sz="4400" b="0" i="0" u="none" strike="noStrike" cap="none">
              <a:solidFill>
                <a:schemeClr val="dk1"/>
              </a:solidFill>
              <a:latin typeface="Calibri"/>
              <a:ea typeface="Calibri"/>
              <a:cs typeface="Calibri"/>
              <a:sym typeface="Calibri"/>
            </a:endParaRPr>
          </a:p>
        </p:txBody>
      </p:sp>
      <p:sp>
        <p:nvSpPr>
          <p:cNvPr id="438" name="Google Shape;438;g2067c17d22e_0_205"/>
          <p:cNvSpPr txBox="1"/>
          <p:nvPr/>
        </p:nvSpPr>
        <p:spPr>
          <a:xfrm>
            <a:off x="526773" y="6240283"/>
            <a:ext cx="11211300" cy="3231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0" i="0" u="none" strike="noStrike" cap="none">
                <a:solidFill>
                  <a:schemeClr val="lt1"/>
                </a:solidFill>
                <a:latin typeface="Calibri"/>
                <a:ea typeface="Calibri"/>
                <a:cs typeface="Calibri"/>
                <a:sym typeface="Calibri"/>
              </a:rPr>
              <a:t>www.osymigrant.org</a:t>
            </a:r>
            <a:endParaRPr sz="1500" b="0" i="0" u="none" strike="noStrike" cap="none">
              <a:solidFill>
                <a:schemeClr val="lt1"/>
              </a:solidFill>
              <a:latin typeface="Calibri"/>
              <a:ea typeface="Calibri"/>
              <a:cs typeface="Calibri"/>
              <a:sym typeface="Calibri"/>
            </a:endParaRPr>
          </a:p>
        </p:txBody>
      </p:sp>
      <p:sp>
        <p:nvSpPr>
          <p:cNvPr id="439" name="Google Shape;439;g2067c17d22e_0_205"/>
          <p:cNvSpPr/>
          <p:nvPr/>
        </p:nvSpPr>
        <p:spPr>
          <a:xfrm>
            <a:off x="838201" y="1597046"/>
            <a:ext cx="104013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dk1"/>
                </a:solidFill>
                <a:latin typeface="Calibri"/>
                <a:ea typeface="Calibri"/>
                <a:cs typeface="Calibri"/>
                <a:sym typeface="Calibri"/>
              </a:rPr>
              <a:t>Short Targeted and Timely (STAT) Lessons</a:t>
            </a:r>
            <a:endParaRPr sz="1500"/>
          </a:p>
        </p:txBody>
      </p:sp>
      <p:cxnSp>
        <p:nvCxnSpPr>
          <p:cNvPr id="440" name="Google Shape;440;g2067c17d22e_0_205"/>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441" name="Google Shape;441;g2067c17d22e_0_20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42" name="Google Shape;442;g2067c17d22e_0_205"/>
          <p:cNvSpPr txBox="1"/>
          <p:nvPr/>
        </p:nvSpPr>
        <p:spPr>
          <a:xfrm>
            <a:off x="1121436" y="-13138"/>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r" rtl="0">
              <a:lnSpc>
                <a:spcPct val="90000"/>
              </a:lnSpc>
              <a:spcBef>
                <a:spcPts val="0"/>
              </a:spcBef>
              <a:spcAft>
                <a:spcPts val="0"/>
              </a:spcAft>
              <a:buClr>
                <a:schemeClr val="dk1"/>
              </a:buClr>
              <a:buSzPct val="100000"/>
              <a:buFont typeface="Calibri"/>
              <a:buNone/>
            </a:pPr>
            <a:endParaRPr sz="6000" b="0" i="0" u="none" strike="noStrike" cap="none">
              <a:solidFill>
                <a:schemeClr val="dk1"/>
              </a:solidFill>
              <a:latin typeface="Calibri"/>
              <a:ea typeface="Calibri"/>
              <a:cs typeface="Calibri"/>
              <a:sym typeface="Calibri"/>
            </a:endParaRPr>
          </a:p>
          <a:p>
            <a:pPr marL="0" marR="0" lvl="0" indent="0" algn="r" rtl="0">
              <a:lnSpc>
                <a:spcPct val="90000"/>
              </a:lnSpc>
              <a:spcBef>
                <a:spcPts val="0"/>
              </a:spcBef>
              <a:spcAft>
                <a:spcPts val="0"/>
              </a:spcAft>
              <a:buClr>
                <a:schemeClr val="dk1"/>
              </a:buClr>
              <a:buSzPct val="100000"/>
              <a:buFont typeface="Calibri"/>
              <a:buNone/>
            </a:pPr>
            <a:r>
              <a:rPr lang="en-US" sz="6000" b="0" i="0" u="none" strike="noStrike" cap="none">
                <a:solidFill>
                  <a:schemeClr val="dk1"/>
                </a:solidFill>
                <a:latin typeface="Calibri"/>
                <a:ea typeface="Calibri"/>
                <a:cs typeface="Calibri"/>
                <a:sym typeface="Calibri"/>
              </a:rPr>
              <a:t>STAT Lessons</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g2067c17d22e_0_216"/>
          <p:cNvPicPr preferRelativeResize="0"/>
          <p:nvPr/>
        </p:nvPicPr>
        <p:blipFill rotWithShape="1">
          <a:blip r:embed="rId3">
            <a:alphaModFix/>
          </a:blip>
          <a:srcRect/>
          <a:stretch/>
        </p:blipFill>
        <p:spPr>
          <a:xfrm flipH="1">
            <a:off x="1113186" y="2311570"/>
            <a:ext cx="3995528" cy="3428999"/>
          </a:xfrm>
          <a:prstGeom prst="rect">
            <a:avLst/>
          </a:prstGeom>
          <a:noFill/>
          <a:ln>
            <a:noFill/>
          </a:ln>
        </p:spPr>
      </p:pic>
      <p:sp>
        <p:nvSpPr>
          <p:cNvPr id="449" name="Google Shape;449;g2067c17d22e_0_216"/>
          <p:cNvSpPr txBox="1">
            <a:spLocks noGrp="1"/>
          </p:cNvSpPr>
          <p:nvPr>
            <p:ph type="body" idx="1"/>
          </p:nvPr>
        </p:nvSpPr>
        <p:spPr>
          <a:xfrm>
            <a:off x="4542182" y="2347611"/>
            <a:ext cx="6984000" cy="4046700"/>
          </a:xfrm>
          <a:prstGeom prst="rect">
            <a:avLst/>
          </a:prstGeom>
          <a:noFill/>
          <a:ln>
            <a:noFill/>
          </a:ln>
        </p:spPr>
        <p:txBody>
          <a:bodyPr spcFirstLastPara="1" wrap="square" lIns="91425" tIns="45700" rIns="91425" bIns="45700" anchor="t" anchorCtr="0">
            <a:noAutofit/>
          </a:bodyPr>
          <a:lstStyle/>
          <a:p>
            <a:pPr marL="241300" lvl="0" indent="-215900" algn="l" rtl="0">
              <a:lnSpc>
                <a:spcPct val="70000"/>
              </a:lnSpc>
              <a:spcBef>
                <a:spcPts val="0"/>
              </a:spcBef>
              <a:spcAft>
                <a:spcPts val="0"/>
              </a:spcAft>
              <a:buClr>
                <a:schemeClr val="dk1"/>
              </a:buClr>
              <a:buSzPts val="2200"/>
              <a:buChar char="•"/>
            </a:pPr>
            <a:r>
              <a:rPr lang="en-US" sz="2200"/>
              <a:t>Standard Format</a:t>
            </a:r>
            <a:endParaRPr sz="1500"/>
          </a:p>
          <a:p>
            <a:pPr marL="241300" lvl="0" indent="-215900" algn="l" rtl="0">
              <a:lnSpc>
                <a:spcPct val="70000"/>
              </a:lnSpc>
              <a:spcBef>
                <a:spcPts val="1100"/>
              </a:spcBef>
              <a:spcAft>
                <a:spcPts val="0"/>
              </a:spcAft>
              <a:buClr>
                <a:schemeClr val="dk1"/>
              </a:buClr>
              <a:buSzPts val="2200"/>
              <a:buChar char="•"/>
            </a:pPr>
            <a:r>
              <a:rPr lang="en-US" sz="2200"/>
              <a:t>Lesson Plan</a:t>
            </a:r>
            <a:endParaRPr sz="1500"/>
          </a:p>
          <a:p>
            <a:pPr marL="241300" lvl="0" indent="-215900" algn="l" rtl="0">
              <a:lnSpc>
                <a:spcPct val="70000"/>
              </a:lnSpc>
              <a:spcBef>
                <a:spcPts val="1100"/>
              </a:spcBef>
              <a:spcAft>
                <a:spcPts val="0"/>
              </a:spcAft>
              <a:buClr>
                <a:schemeClr val="dk1"/>
              </a:buClr>
              <a:buSzPts val="2200"/>
              <a:buChar char="•"/>
            </a:pPr>
            <a:r>
              <a:rPr lang="en-US" sz="2200"/>
              <a:t>Targeted Vocabulary</a:t>
            </a:r>
            <a:endParaRPr sz="1500"/>
          </a:p>
          <a:p>
            <a:pPr marL="241300" lvl="0" indent="-215900" algn="l" rtl="0">
              <a:lnSpc>
                <a:spcPct val="70000"/>
              </a:lnSpc>
              <a:spcBef>
                <a:spcPts val="1100"/>
              </a:spcBef>
              <a:spcAft>
                <a:spcPts val="0"/>
              </a:spcAft>
              <a:buClr>
                <a:schemeClr val="dk1"/>
              </a:buClr>
              <a:buSzPts val="2200"/>
              <a:buChar char="•"/>
            </a:pPr>
            <a:r>
              <a:rPr lang="en-US" sz="2200"/>
              <a:t>Interactive Activities</a:t>
            </a:r>
            <a:endParaRPr sz="1500"/>
          </a:p>
          <a:p>
            <a:pPr marL="1155700" lvl="2" indent="-215900" algn="l" rtl="0">
              <a:lnSpc>
                <a:spcPct val="70000"/>
              </a:lnSpc>
              <a:spcBef>
                <a:spcPts val="500"/>
              </a:spcBef>
              <a:spcAft>
                <a:spcPts val="0"/>
              </a:spcAft>
              <a:buClr>
                <a:schemeClr val="dk1"/>
              </a:buClr>
              <a:buSzPts val="2200"/>
              <a:buChar char="•"/>
            </a:pPr>
            <a:r>
              <a:rPr lang="en-US" sz="2200"/>
              <a:t>Quizlet</a:t>
            </a:r>
            <a:endParaRPr sz="1300"/>
          </a:p>
          <a:p>
            <a:pPr marL="1155700" lvl="2" indent="-215900" algn="l" rtl="0">
              <a:lnSpc>
                <a:spcPct val="70000"/>
              </a:lnSpc>
              <a:spcBef>
                <a:spcPts val="500"/>
              </a:spcBef>
              <a:spcAft>
                <a:spcPts val="0"/>
              </a:spcAft>
              <a:buClr>
                <a:schemeClr val="dk1"/>
              </a:buClr>
              <a:buSzPts val="2200"/>
              <a:buChar char="•"/>
            </a:pPr>
            <a:r>
              <a:rPr lang="en-US" sz="2200"/>
              <a:t>Quia</a:t>
            </a:r>
            <a:endParaRPr sz="1300"/>
          </a:p>
          <a:p>
            <a:pPr marL="1155700" lvl="2" indent="-215900" algn="l" rtl="0">
              <a:lnSpc>
                <a:spcPct val="70000"/>
              </a:lnSpc>
              <a:spcBef>
                <a:spcPts val="500"/>
              </a:spcBef>
              <a:spcAft>
                <a:spcPts val="0"/>
              </a:spcAft>
              <a:buClr>
                <a:schemeClr val="dk1"/>
              </a:buClr>
              <a:buSzPts val="2200"/>
              <a:buChar char="•"/>
            </a:pPr>
            <a:r>
              <a:rPr lang="en-US" sz="2200"/>
              <a:t>EdPuzzle</a:t>
            </a:r>
            <a:endParaRPr sz="1300"/>
          </a:p>
          <a:p>
            <a:pPr marL="241300" lvl="0" indent="-215900" algn="l" rtl="0">
              <a:lnSpc>
                <a:spcPct val="70000"/>
              </a:lnSpc>
              <a:spcBef>
                <a:spcPts val="1100"/>
              </a:spcBef>
              <a:spcAft>
                <a:spcPts val="0"/>
              </a:spcAft>
              <a:buClr>
                <a:schemeClr val="dk1"/>
              </a:buClr>
              <a:buSzPts val="2200"/>
              <a:buChar char="•"/>
            </a:pPr>
            <a:r>
              <a:rPr lang="en-US" sz="2200"/>
              <a:t>Print and Virtual Worksheets</a:t>
            </a:r>
            <a:endParaRPr sz="1500"/>
          </a:p>
          <a:p>
            <a:pPr marL="241300" lvl="0" indent="-215900" algn="l" rtl="0">
              <a:lnSpc>
                <a:spcPct val="70000"/>
              </a:lnSpc>
              <a:spcBef>
                <a:spcPts val="1100"/>
              </a:spcBef>
              <a:spcAft>
                <a:spcPts val="0"/>
              </a:spcAft>
              <a:buClr>
                <a:schemeClr val="dk1"/>
              </a:buClr>
              <a:buSzPts val="2200"/>
              <a:buChar char="•"/>
            </a:pPr>
            <a:r>
              <a:rPr lang="en-US" sz="2200"/>
              <a:t>Videos</a:t>
            </a:r>
            <a:endParaRPr sz="1500"/>
          </a:p>
          <a:p>
            <a:pPr marL="241300" lvl="0" indent="-215900" algn="l" rtl="0">
              <a:lnSpc>
                <a:spcPct val="70000"/>
              </a:lnSpc>
              <a:spcBef>
                <a:spcPts val="1100"/>
              </a:spcBef>
              <a:spcAft>
                <a:spcPts val="0"/>
              </a:spcAft>
              <a:buClr>
                <a:schemeClr val="dk1"/>
              </a:buClr>
              <a:buSzPts val="2200"/>
              <a:buChar char="•"/>
            </a:pPr>
            <a:r>
              <a:rPr lang="en-US" sz="2200"/>
              <a:t>Pre- and Post-Tests and Answer Keys</a:t>
            </a:r>
            <a:endParaRPr sz="1500"/>
          </a:p>
          <a:p>
            <a:pPr marL="241300" lvl="0" indent="-127000" algn="l" rtl="0">
              <a:lnSpc>
                <a:spcPct val="70000"/>
              </a:lnSpc>
              <a:spcBef>
                <a:spcPts val="1100"/>
              </a:spcBef>
              <a:spcAft>
                <a:spcPts val="0"/>
              </a:spcAft>
              <a:buClr>
                <a:schemeClr val="dk1"/>
              </a:buClr>
              <a:buSzPts val="1100"/>
              <a:buNone/>
            </a:pPr>
            <a:endParaRPr sz="1500"/>
          </a:p>
          <a:p>
            <a:pPr marL="0" lvl="0" indent="0" algn="ctr" rtl="0">
              <a:lnSpc>
                <a:spcPct val="70000"/>
              </a:lnSpc>
              <a:spcBef>
                <a:spcPts val="1100"/>
              </a:spcBef>
              <a:spcAft>
                <a:spcPts val="0"/>
              </a:spcAft>
              <a:buClr>
                <a:schemeClr val="dk1"/>
              </a:buClr>
              <a:buSzPts val="2900"/>
              <a:buNone/>
            </a:pPr>
            <a:endParaRPr sz="3400"/>
          </a:p>
          <a:p>
            <a:pPr marL="0" lvl="0" indent="0" algn="l" rtl="0">
              <a:lnSpc>
                <a:spcPct val="70000"/>
              </a:lnSpc>
              <a:spcBef>
                <a:spcPts val="1100"/>
              </a:spcBef>
              <a:spcAft>
                <a:spcPts val="0"/>
              </a:spcAft>
              <a:buClr>
                <a:schemeClr val="dk1"/>
              </a:buClr>
              <a:buSzPts val="1100"/>
              <a:buNone/>
            </a:pPr>
            <a:endParaRPr sz="1500"/>
          </a:p>
          <a:p>
            <a:pPr marL="241300" lvl="0" indent="-127000" algn="l" rtl="0">
              <a:lnSpc>
                <a:spcPct val="70000"/>
              </a:lnSpc>
              <a:spcBef>
                <a:spcPts val="1100"/>
              </a:spcBef>
              <a:spcAft>
                <a:spcPts val="0"/>
              </a:spcAft>
              <a:buClr>
                <a:schemeClr val="dk1"/>
              </a:buClr>
              <a:buSzPts val="1100"/>
              <a:buNone/>
            </a:pPr>
            <a:endParaRPr sz="1500"/>
          </a:p>
        </p:txBody>
      </p:sp>
      <p:sp>
        <p:nvSpPr>
          <p:cNvPr id="450" name="Google Shape;450;g2067c17d22e_0_216"/>
          <p:cNvSpPr txBox="1"/>
          <p:nvPr/>
        </p:nvSpPr>
        <p:spPr>
          <a:xfrm>
            <a:off x="838200" y="309940"/>
            <a:ext cx="10899900" cy="13257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1900"/>
              <a:buFont typeface="Calibri"/>
              <a:buNone/>
            </a:pPr>
            <a:endParaRPr sz="4400" b="0" i="0" u="none" strike="noStrike" cap="none">
              <a:solidFill>
                <a:schemeClr val="dk1"/>
              </a:solidFill>
              <a:latin typeface="Calibri"/>
              <a:ea typeface="Calibri"/>
              <a:cs typeface="Calibri"/>
              <a:sym typeface="Calibri"/>
            </a:endParaRPr>
          </a:p>
        </p:txBody>
      </p:sp>
      <p:sp>
        <p:nvSpPr>
          <p:cNvPr id="451" name="Google Shape;451;g2067c17d22e_0_216"/>
          <p:cNvSpPr txBox="1"/>
          <p:nvPr/>
        </p:nvSpPr>
        <p:spPr>
          <a:xfrm>
            <a:off x="526773" y="6240283"/>
            <a:ext cx="11211300" cy="3231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0" i="0" u="none" strike="noStrike" cap="none">
                <a:solidFill>
                  <a:schemeClr val="lt1"/>
                </a:solidFill>
                <a:latin typeface="Calibri"/>
                <a:ea typeface="Calibri"/>
                <a:cs typeface="Calibri"/>
                <a:sym typeface="Calibri"/>
              </a:rPr>
              <a:t>www.osymigrant.org</a:t>
            </a:r>
            <a:endParaRPr sz="1500" b="0" i="0" u="none" strike="noStrike" cap="none">
              <a:solidFill>
                <a:schemeClr val="lt1"/>
              </a:solidFill>
              <a:latin typeface="Calibri"/>
              <a:ea typeface="Calibri"/>
              <a:cs typeface="Calibri"/>
              <a:sym typeface="Calibri"/>
            </a:endParaRPr>
          </a:p>
        </p:txBody>
      </p:sp>
      <p:sp>
        <p:nvSpPr>
          <p:cNvPr id="452" name="Google Shape;452;g2067c17d22e_0_216"/>
          <p:cNvSpPr/>
          <p:nvPr/>
        </p:nvSpPr>
        <p:spPr>
          <a:xfrm>
            <a:off x="838200" y="1485770"/>
            <a:ext cx="104013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dk1"/>
                </a:solidFill>
                <a:latin typeface="Calibri"/>
                <a:ea typeface="Calibri"/>
                <a:cs typeface="Calibri"/>
                <a:sym typeface="Calibri"/>
              </a:rPr>
              <a:t>STAT Lesson Features</a:t>
            </a:r>
            <a:endParaRPr sz="1500"/>
          </a:p>
        </p:txBody>
      </p:sp>
      <p:cxnSp>
        <p:nvCxnSpPr>
          <p:cNvPr id="453" name="Google Shape;453;g2067c17d22e_0_216"/>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454" name="Google Shape;454;g2067c17d22e_0_216"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455" name="Google Shape;455;g2067c17d22e_0_216"/>
          <p:cNvSpPr txBox="1"/>
          <p:nvPr/>
        </p:nvSpPr>
        <p:spPr>
          <a:xfrm>
            <a:off x="1121436" y="-13138"/>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r" rtl="0">
              <a:lnSpc>
                <a:spcPct val="90000"/>
              </a:lnSpc>
              <a:spcBef>
                <a:spcPts val="0"/>
              </a:spcBef>
              <a:spcAft>
                <a:spcPts val="0"/>
              </a:spcAft>
              <a:buClr>
                <a:schemeClr val="dk1"/>
              </a:buClr>
              <a:buSzPct val="100000"/>
              <a:buFont typeface="Calibri"/>
              <a:buNone/>
            </a:pPr>
            <a:endParaRPr sz="6000" b="0" i="0" u="none" strike="noStrike" cap="none">
              <a:solidFill>
                <a:schemeClr val="dk1"/>
              </a:solidFill>
              <a:latin typeface="Calibri"/>
              <a:ea typeface="Calibri"/>
              <a:cs typeface="Calibri"/>
              <a:sym typeface="Calibri"/>
            </a:endParaRPr>
          </a:p>
          <a:p>
            <a:pPr marL="0" marR="0" lvl="0" indent="0" algn="r" rtl="0">
              <a:lnSpc>
                <a:spcPct val="90000"/>
              </a:lnSpc>
              <a:spcBef>
                <a:spcPts val="0"/>
              </a:spcBef>
              <a:spcAft>
                <a:spcPts val="0"/>
              </a:spcAft>
              <a:buClr>
                <a:schemeClr val="dk1"/>
              </a:buClr>
              <a:buSzPct val="100000"/>
              <a:buFont typeface="Calibri"/>
              <a:buNone/>
            </a:pPr>
            <a:r>
              <a:rPr lang="en-US" sz="6000" b="0" i="0" u="none" strike="noStrike" cap="none">
                <a:solidFill>
                  <a:schemeClr val="dk1"/>
                </a:solidFill>
                <a:latin typeface="Calibri"/>
                <a:ea typeface="Calibri"/>
                <a:cs typeface="Calibri"/>
                <a:sym typeface="Calibri"/>
              </a:rPr>
              <a:t>STAT Lessons</a:t>
            </a: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067c17d22e_0_228"/>
          <p:cNvSpPr txBox="1">
            <a:spLocks noGrp="1"/>
          </p:cNvSpPr>
          <p:nvPr>
            <p:ph type="body" idx="1"/>
          </p:nvPr>
        </p:nvSpPr>
        <p:spPr>
          <a:xfrm>
            <a:off x="6348434" y="2159967"/>
            <a:ext cx="5979600" cy="4046700"/>
          </a:xfrm>
          <a:prstGeom prst="rect">
            <a:avLst/>
          </a:prstGeom>
          <a:noFill/>
          <a:ln>
            <a:noFill/>
          </a:ln>
        </p:spPr>
        <p:txBody>
          <a:bodyPr spcFirstLastPara="1" wrap="square" lIns="91425" tIns="45700" rIns="91425" bIns="45700" anchor="t" anchorCtr="0">
            <a:normAutofit/>
          </a:bodyPr>
          <a:lstStyle/>
          <a:p>
            <a:pPr marL="241300" lvl="0" indent="-228600" algn="l" rtl="0">
              <a:lnSpc>
                <a:spcPct val="90000"/>
              </a:lnSpc>
              <a:spcBef>
                <a:spcPts val="0"/>
              </a:spcBef>
              <a:spcAft>
                <a:spcPts val="0"/>
              </a:spcAft>
              <a:buClr>
                <a:schemeClr val="dk1"/>
              </a:buClr>
              <a:buSzPts val="3200"/>
              <a:buChar char="•"/>
            </a:pPr>
            <a:r>
              <a:rPr lang="en-US" sz="3200"/>
              <a:t>Heat Stress</a:t>
            </a:r>
            <a:endParaRPr sz="1500"/>
          </a:p>
          <a:p>
            <a:pPr marL="241300" lvl="0" indent="-228600" algn="l" rtl="0">
              <a:lnSpc>
                <a:spcPct val="90000"/>
              </a:lnSpc>
              <a:spcBef>
                <a:spcPts val="1100"/>
              </a:spcBef>
              <a:spcAft>
                <a:spcPts val="0"/>
              </a:spcAft>
              <a:buClr>
                <a:schemeClr val="dk1"/>
              </a:buClr>
              <a:buSzPts val="3200"/>
              <a:buChar char="•"/>
            </a:pPr>
            <a:r>
              <a:rPr lang="en-US" sz="3200"/>
              <a:t>Staying in a Hotel 1 &amp; 2</a:t>
            </a:r>
            <a:endParaRPr sz="3200"/>
          </a:p>
          <a:p>
            <a:pPr marL="241300" lvl="0" indent="-228600" algn="l" rtl="0">
              <a:lnSpc>
                <a:spcPct val="90000"/>
              </a:lnSpc>
              <a:spcBef>
                <a:spcPts val="1100"/>
              </a:spcBef>
              <a:spcAft>
                <a:spcPts val="0"/>
              </a:spcAft>
              <a:buClr>
                <a:schemeClr val="dk1"/>
              </a:buClr>
              <a:buSzPts val="3200"/>
              <a:buChar char="•"/>
            </a:pPr>
            <a:r>
              <a:rPr lang="en-US" sz="3200"/>
              <a:t>At Work</a:t>
            </a:r>
            <a:endParaRPr sz="2800"/>
          </a:p>
          <a:p>
            <a:pPr marL="241300" lvl="0" indent="-228600" algn="l" rtl="0">
              <a:lnSpc>
                <a:spcPct val="90000"/>
              </a:lnSpc>
              <a:spcBef>
                <a:spcPts val="1100"/>
              </a:spcBef>
              <a:spcAft>
                <a:spcPts val="0"/>
              </a:spcAft>
              <a:buClr>
                <a:schemeClr val="dk1"/>
              </a:buClr>
              <a:buSzPts val="3200"/>
              <a:buChar char="•"/>
            </a:pPr>
            <a:r>
              <a:rPr lang="en-US" sz="3200"/>
              <a:t>Handwashing</a:t>
            </a:r>
            <a:endParaRPr sz="1500"/>
          </a:p>
          <a:p>
            <a:pPr marL="241300" lvl="0" indent="-228600" algn="l" rtl="0">
              <a:lnSpc>
                <a:spcPct val="90000"/>
              </a:lnSpc>
              <a:spcBef>
                <a:spcPts val="1100"/>
              </a:spcBef>
              <a:spcAft>
                <a:spcPts val="0"/>
              </a:spcAft>
              <a:buClr>
                <a:schemeClr val="dk1"/>
              </a:buClr>
              <a:buSzPts val="3200"/>
              <a:buChar char="•"/>
            </a:pPr>
            <a:r>
              <a:rPr lang="en-US" sz="3200"/>
              <a:t>Following Directions</a:t>
            </a:r>
            <a:endParaRPr sz="3200"/>
          </a:p>
          <a:p>
            <a:pPr marL="241300" lvl="0" indent="-228600" algn="l" rtl="0">
              <a:lnSpc>
                <a:spcPct val="90000"/>
              </a:lnSpc>
              <a:spcBef>
                <a:spcPts val="1100"/>
              </a:spcBef>
              <a:spcAft>
                <a:spcPts val="0"/>
              </a:spcAft>
              <a:buClr>
                <a:schemeClr val="dk1"/>
              </a:buClr>
              <a:buSzPts val="3200"/>
              <a:buChar char="•"/>
            </a:pPr>
            <a:r>
              <a:rPr lang="en-US" sz="3200"/>
              <a:t>Ordering Fast Food</a:t>
            </a:r>
            <a:endParaRPr sz="1500"/>
          </a:p>
          <a:p>
            <a:pPr marL="0" lvl="0" indent="0" algn="l" rtl="0">
              <a:lnSpc>
                <a:spcPct val="90000"/>
              </a:lnSpc>
              <a:spcBef>
                <a:spcPts val="1100"/>
              </a:spcBef>
              <a:spcAft>
                <a:spcPts val="0"/>
              </a:spcAft>
              <a:buClr>
                <a:schemeClr val="dk1"/>
              </a:buClr>
              <a:buSzPts val="4100"/>
              <a:buNone/>
            </a:pPr>
            <a:endParaRPr sz="1500"/>
          </a:p>
        </p:txBody>
      </p:sp>
      <p:sp>
        <p:nvSpPr>
          <p:cNvPr id="462" name="Google Shape;462;g2067c17d22e_0_228"/>
          <p:cNvSpPr txBox="1"/>
          <p:nvPr/>
        </p:nvSpPr>
        <p:spPr>
          <a:xfrm>
            <a:off x="838200" y="309940"/>
            <a:ext cx="10899900" cy="13257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1900"/>
              <a:buFont typeface="Calibri"/>
              <a:buNone/>
            </a:pPr>
            <a:endParaRPr sz="4400" b="0" i="0" u="none" strike="noStrike" cap="none">
              <a:solidFill>
                <a:schemeClr val="dk1"/>
              </a:solidFill>
              <a:latin typeface="Calibri"/>
              <a:ea typeface="Calibri"/>
              <a:cs typeface="Calibri"/>
              <a:sym typeface="Calibri"/>
            </a:endParaRPr>
          </a:p>
        </p:txBody>
      </p:sp>
      <p:cxnSp>
        <p:nvCxnSpPr>
          <p:cNvPr id="463" name="Google Shape;463;g2067c17d22e_0_228"/>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464" name="Google Shape;464;g2067c17d22e_0_22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65" name="Google Shape;465;g2067c17d22e_0_228"/>
          <p:cNvSpPr txBox="1"/>
          <p:nvPr/>
        </p:nvSpPr>
        <p:spPr>
          <a:xfrm>
            <a:off x="1121436" y="-13138"/>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r" rtl="0">
              <a:lnSpc>
                <a:spcPct val="90000"/>
              </a:lnSpc>
              <a:spcBef>
                <a:spcPts val="0"/>
              </a:spcBef>
              <a:spcAft>
                <a:spcPts val="0"/>
              </a:spcAft>
              <a:buClr>
                <a:schemeClr val="dk1"/>
              </a:buClr>
              <a:buSzPct val="100000"/>
              <a:buFont typeface="Calibri"/>
              <a:buNone/>
            </a:pPr>
            <a:endParaRPr sz="6000" b="0" i="0" u="none" strike="noStrike" cap="none">
              <a:solidFill>
                <a:schemeClr val="dk1"/>
              </a:solidFill>
              <a:latin typeface="Calibri"/>
              <a:ea typeface="Calibri"/>
              <a:cs typeface="Calibri"/>
              <a:sym typeface="Calibri"/>
            </a:endParaRPr>
          </a:p>
          <a:p>
            <a:pPr marL="0" marR="0" lvl="0" indent="0" algn="r" rtl="0">
              <a:lnSpc>
                <a:spcPct val="90000"/>
              </a:lnSpc>
              <a:spcBef>
                <a:spcPts val="0"/>
              </a:spcBef>
              <a:spcAft>
                <a:spcPts val="0"/>
              </a:spcAft>
              <a:buClr>
                <a:schemeClr val="dk1"/>
              </a:buClr>
              <a:buSzPct val="100000"/>
              <a:buFont typeface="Calibri"/>
              <a:buNone/>
            </a:pPr>
            <a:r>
              <a:rPr lang="en-US" sz="6000" b="0" i="0" u="none" strike="noStrike" cap="none">
                <a:solidFill>
                  <a:schemeClr val="dk1"/>
                </a:solidFill>
                <a:latin typeface="Calibri"/>
                <a:ea typeface="Calibri"/>
                <a:cs typeface="Calibri"/>
                <a:sym typeface="Calibri"/>
              </a:rPr>
              <a:t>STAT Lessons</a:t>
            </a:r>
            <a:endParaRPr sz="4400" b="0" i="0" u="none" strike="noStrike" cap="none">
              <a:solidFill>
                <a:schemeClr val="dk1"/>
              </a:solidFill>
              <a:latin typeface="Calibri"/>
              <a:ea typeface="Calibri"/>
              <a:cs typeface="Calibri"/>
              <a:sym typeface="Calibri"/>
            </a:endParaRPr>
          </a:p>
        </p:txBody>
      </p:sp>
      <p:sp>
        <p:nvSpPr>
          <p:cNvPr id="466" name="Google Shape;466;g2067c17d22e_0_228"/>
          <p:cNvSpPr/>
          <p:nvPr/>
        </p:nvSpPr>
        <p:spPr>
          <a:xfrm>
            <a:off x="1873525" y="1372064"/>
            <a:ext cx="104013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Recent</a:t>
            </a:r>
            <a:r>
              <a:rPr lang="en-US" sz="4000" b="1" i="0" u="none" strike="noStrike" cap="none">
                <a:solidFill>
                  <a:schemeClr val="dk1"/>
                </a:solidFill>
                <a:latin typeface="Calibri"/>
                <a:ea typeface="Calibri"/>
                <a:cs typeface="Calibri"/>
                <a:sym typeface="Calibri"/>
              </a:rPr>
              <a:t> STAT Lessons </a:t>
            </a:r>
            <a:endParaRPr sz="1500"/>
          </a:p>
          <a:p>
            <a:pPr marL="0" marR="0" lvl="0" indent="0" algn="ctr" rtl="0">
              <a:spcBef>
                <a:spcPts val="0"/>
              </a:spcBef>
              <a:spcAft>
                <a:spcPts val="0"/>
              </a:spcAft>
              <a:buNone/>
            </a:pPr>
            <a:endParaRPr sz="4000" b="1" i="0" u="none" strike="noStrike" cap="none">
              <a:solidFill>
                <a:schemeClr val="dk1"/>
              </a:solidFill>
              <a:latin typeface="Calibri"/>
              <a:ea typeface="Calibri"/>
              <a:cs typeface="Calibri"/>
              <a:sym typeface="Calibri"/>
            </a:endParaRPr>
          </a:p>
        </p:txBody>
      </p:sp>
      <p:pic>
        <p:nvPicPr>
          <p:cNvPr id="467" name="Google Shape;467;g2067c17d22e_0_228"/>
          <p:cNvPicPr preferRelativeResize="0"/>
          <p:nvPr/>
        </p:nvPicPr>
        <p:blipFill>
          <a:blip r:embed="rId4">
            <a:alphaModFix/>
          </a:blip>
          <a:stretch>
            <a:fillRect/>
          </a:stretch>
        </p:blipFill>
        <p:spPr>
          <a:xfrm>
            <a:off x="674526" y="1506050"/>
            <a:ext cx="2887166" cy="3845898"/>
          </a:xfrm>
          <a:prstGeom prst="rect">
            <a:avLst/>
          </a:prstGeom>
          <a:noFill/>
          <a:ln>
            <a:noFill/>
          </a:ln>
        </p:spPr>
      </p:pic>
      <p:pic>
        <p:nvPicPr>
          <p:cNvPr id="468" name="Google Shape;468;g2067c17d22e_0_228"/>
          <p:cNvPicPr preferRelativeResize="0"/>
          <p:nvPr/>
        </p:nvPicPr>
        <p:blipFill>
          <a:blip r:embed="rId5">
            <a:alphaModFix/>
          </a:blip>
          <a:stretch>
            <a:fillRect/>
          </a:stretch>
        </p:blipFill>
        <p:spPr>
          <a:xfrm>
            <a:off x="2930183" y="2971397"/>
            <a:ext cx="3032116" cy="375633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g2067c17d22e_0_240"/>
          <p:cNvPicPr preferRelativeResize="0"/>
          <p:nvPr/>
        </p:nvPicPr>
        <p:blipFill>
          <a:blip r:embed="rId3">
            <a:alphaModFix/>
          </a:blip>
          <a:stretch>
            <a:fillRect/>
          </a:stretch>
        </p:blipFill>
        <p:spPr>
          <a:xfrm>
            <a:off x="1873533" y="3593667"/>
            <a:ext cx="3086834" cy="3086834"/>
          </a:xfrm>
          <a:prstGeom prst="rect">
            <a:avLst/>
          </a:prstGeom>
          <a:noFill/>
          <a:ln>
            <a:noFill/>
          </a:ln>
        </p:spPr>
      </p:pic>
      <p:sp>
        <p:nvSpPr>
          <p:cNvPr id="475" name="Google Shape;475;g2067c17d22e_0_240"/>
          <p:cNvSpPr txBox="1">
            <a:spLocks noGrp="1"/>
          </p:cNvSpPr>
          <p:nvPr>
            <p:ph type="body" idx="1"/>
          </p:nvPr>
        </p:nvSpPr>
        <p:spPr>
          <a:xfrm>
            <a:off x="5297167" y="2112900"/>
            <a:ext cx="5560500" cy="4567500"/>
          </a:xfrm>
          <a:prstGeom prst="rect">
            <a:avLst/>
          </a:prstGeom>
          <a:noFill/>
          <a:ln>
            <a:noFill/>
          </a:ln>
        </p:spPr>
        <p:txBody>
          <a:bodyPr spcFirstLastPara="1" wrap="square" lIns="91425" tIns="45700" rIns="91425" bIns="45700" anchor="t" anchorCtr="0">
            <a:normAutofit/>
          </a:bodyPr>
          <a:lstStyle/>
          <a:p>
            <a:pPr marL="800100" lvl="0" indent="-508000" algn="l" rtl="0">
              <a:lnSpc>
                <a:spcPct val="115000"/>
              </a:lnSpc>
              <a:spcBef>
                <a:spcPts val="1500"/>
              </a:spcBef>
              <a:spcAft>
                <a:spcPts val="0"/>
              </a:spcAft>
              <a:buSzPts val="3200"/>
              <a:buFont typeface="Arial"/>
              <a:buChar char="•"/>
            </a:pPr>
            <a:r>
              <a:rPr lang="en-US" sz="3200">
                <a:solidFill>
                  <a:schemeClr val="dk1"/>
                </a:solidFill>
              </a:rPr>
              <a:t>Convenience Store and Gas Station (2)</a:t>
            </a:r>
            <a:br>
              <a:rPr lang="en-US" sz="3200">
                <a:solidFill>
                  <a:schemeClr val="dk1"/>
                </a:solidFill>
              </a:rPr>
            </a:br>
            <a:r>
              <a:rPr lang="en-US" sz="3200">
                <a:solidFill>
                  <a:schemeClr val="dk1"/>
                </a:solidFill>
              </a:rPr>
              <a:t>(Primary shopping venue for many OSY)</a:t>
            </a:r>
            <a:endParaRPr sz="3200">
              <a:solidFill>
                <a:schemeClr val="dk1"/>
              </a:solidFill>
            </a:endParaRPr>
          </a:p>
          <a:p>
            <a:pPr marL="800100" lvl="0" indent="-508000" algn="l" rtl="0">
              <a:lnSpc>
                <a:spcPct val="115000"/>
              </a:lnSpc>
              <a:spcBef>
                <a:spcPts val="0"/>
              </a:spcBef>
              <a:spcAft>
                <a:spcPts val="0"/>
              </a:spcAft>
              <a:buSzPts val="3200"/>
              <a:buFont typeface="Arial"/>
              <a:buChar char="•"/>
            </a:pPr>
            <a:r>
              <a:rPr lang="en-US" sz="3200">
                <a:solidFill>
                  <a:schemeClr val="dk1"/>
                </a:solidFill>
              </a:rPr>
              <a:t>Dairy (2)</a:t>
            </a:r>
            <a:endParaRPr sz="3200">
              <a:solidFill>
                <a:schemeClr val="dk1"/>
              </a:solidFill>
            </a:endParaRPr>
          </a:p>
          <a:p>
            <a:pPr marL="1409700" lvl="1" indent="-508000" algn="l" rtl="0">
              <a:lnSpc>
                <a:spcPct val="115000"/>
              </a:lnSpc>
              <a:spcBef>
                <a:spcPts val="0"/>
              </a:spcBef>
              <a:spcAft>
                <a:spcPts val="0"/>
              </a:spcAft>
              <a:buSzPts val="3200"/>
              <a:buFont typeface="Arial"/>
              <a:buChar char="•"/>
            </a:pPr>
            <a:r>
              <a:rPr lang="en-US" sz="3200">
                <a:solidFill>
                  <a:schemeClr val="dk1"/>
                </a:solidFill>
              </a:rPr>
              <a:t>Working on a Dairy Farm</a:t>
            </a:r>
            <a:endParaRPr sz="3200">
              <a:solidFill>
                <a:schemeClr val="dk1"/>
              </a:solidFill>
            </a:endParaRPr>
          </a:p>
          <a:p>
            <a:pPr marL="1409700" lvl="1" indent="-508000" algn="l" rtl="0">
              <a:lnSpc>
                <a:spcPct val="115000"/>
              </a:lnSpc>
              <a:spcBef>
                <a:spcPts val="0"/>
              </a:spcBef>
              <a:spcAft>
                <a:spcPts val="0"/>
              </a:spcAft>
              <a:buSzPts val="3200"/>
              <a:buFont typeface="Arial"/>
              <a:buChar char="•"/>
            </a:pPr>
            <a:r>
              <a:rPr lang="en-US" sz="3200">
                <a:solidFill>
                  <a:schemeClr val="dk1"/>
                </a:solidFill>
              </a:rPr>
              <a:t>Equipment</a:t>
            </a:r>
            <a:endParaRPr sz="3200"/>
          </a:p>
        </p:txBody>
      </p:sp>
      <p:sp>
        <p:nvSpPr>
          <p:cNvPr id="476" name="Google Shape;476;g2067c17d22e_0_240"/>
          <p:cNvSpPr txBox="1"/>
          <p:nvPr/>
        </p:nvSpPr>
        <p:spPr>
          <a:xfrm>
            <a:off x="838200" y="309940"/>
            <a:ext cx="10899900" cy="13257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1900"/>
              <a:buFont typeface="Calibri"/>
              <a:buNone/>
            </a:pPr>
            <a:endParaRPr sz="4400" b="0" i="0" u="none" strike="noStrike" cap="none">
              <a:solidFill>
                <a:schemeClr val="dk1"/>
              </a:solidFill>
              <a:latin typeface="Calibri"/>
              <a:ea typeface="Calibri"/>
              <a:cs typeface="Calibri"/>
              <a:sym typeface="Calibri"/>
            </a:endParaRPr>
          </a:p>
        </p:txBody>
      </p:sp>
      <p:cxnSp>
        <p:nvCxnSpPr>
          <p:cNvPr id="477" name="Google Shape;477;g2067c17d22e_0_240"/>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478" name="Google Shape;478;g2067c17d22e_0_240"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479" name="Google Shape;479;g2067c17d22e_0_240"/>
          <p:cNvSpPr txBox="1"/>
          <p:nvPr/>
        </p:nvSpPr>
        <p:spPr>
          <a:xfrm>
            <a:off x="1121436" y="-13138"/>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r" rtl="0">
              <a:lnSpc>
                <a:spcPct val="90000"/>
              </a:lnSpc>
              <a:spcBef>
                <a:spcPts val="0"/>
              </a:spcBef>
              <a:spcAft>
                <a:spcPts val="0"/>
              </a:spcAft>
              <a:buClr>
                <a:schemeClr val="dk1"/>
              </a:buClr>
              <a:buSzPct val="100000"/>
              <a:buFont typeface="Calibri"/>
              <a:buNone/>
            </a:pPr>
            <a:endParaRPr sz="6000" b="0" i="0" u="none" strike="noStrike" cap="none">
              <a:solidFill>
                <a:schemeClr val="dk1"/>
              </a:solidFill>
              <a:latin typeface="Calibri"/>
              <a:ea typeface="Calibri"/>
              <a:cs typeface="Calibri"/>
              <a:sym typeface="Calibri"/>
            </a:endParaRPr>
          </a:p>
          <a:p>
            <a:pPr marL="0" marR="0" lvl="0" indent="0" algn="r" rtl="0">
              <a:lnSpc>
                <a:spcPct val="90000"/>
              </a:lnSpc>
              <a:spcBef>
                <a:spcPts val="0"/>
              </a:spcBef>
              <a:spcAft>
                <a:spcPts val="0"/>
              </a:spcAft>
              <a:buClr>
                <a:schemeClr val="dk1"/>
              </a:buClr>
              <a:buSzPct val="100000"/>
              <a:buFont typeface="Calibri"/>
              <a:buNone/>
            </a:pPr>
            <a:r>
              <a:rPr lang="en-US" sz="6000" b="0" i="0" u="none" strike="noStrike" cap="none">
                <a:solidFill>
                  <a:schemeClr val="dk1"/>
                </a:solidFill>
                <a:latin typeface="Calibri"/>
                <a:ea typeface="Calibri"/>
                <a:cs typeface="Calibri"/>
                <a:sym typeface="Calibri"/>
              </a:rPr>
              <a:t>STAT Lessons</a:t>
            </a:r>
            <a:endParaRPr sz="4400" b="0" i="0" u="none" strike="noStrike" cap="none">
              <a:solidFill>
                <a:schemeClr val="dk1"/>
              </a:solidFill>
              <a:latin typeface="Calibri"/>
              <a:ea typeface="Calibri"/>
              <a:cs typeface="Calibri"/>
              <a:sym typeface="Calibri"/>
            </a:endParaRPr>
          </a:p>
        </p:txBody>
      </p:sp>
      <p:sp>
        <p:nvSpPr>
          <p:cNvPr id="480" name="Google Shape;480;g2067c17d22e_0_240"/>
          <p:cNvSpPr/>
          <p:nvPr/>
        </p:nvSpPr>
        <p:spPr>
          <a:xfrm>
            <a:off x="1873525" y="1372064"/>
            <a:ext cx="104013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dk1"/>
                </a:solidFill>
                <a:latin typeface="Calibri"/>
                <a:ea typeface="Calibri"/>
                <a:cs typeface="Calibri"/>
                <a:sym typeface="Calibri"/>
              </a:rPr>
              <a:t>STAT Lessons Currently in Progress</a:t>
            </a:r>
            <a:endParaRPr sz="1500"/>
          </a:p>
          <a:p>
            <a:pPr marL="0" marR="0" lvl="0" indent="0" algn="ctr" rtl="0">
              <a:spcBef>
                <a:spcPts val="0"/>
              </a:spcBef>
              <a:spcAft>
                <a:spcPts val="0"/>
              </a:spcAft>
              <a:buNone/>
            </a:pPr>
            <a:endParaRPr sz="4000" b="1" i="0" u="none" strike="noStrike" cap="none">
              <a:solidFill>
                <a:schemeClr val="dk1"/>
              </a:solidFill>
              <a:latin typeface="Calibri"/>
              <a:ea typeface="Calibri"/>
              <a:cs typeface="Calibri"/>
              <a:sym typeface="Calibri"/>
            </a:endParaRPr>
          </a:p>
        </p:txBody>
      </p:sp>
      <p:pic>
        <p:nvPicPr>
          <p:cNvPr id="481" name="Google Shape;481;g2067c17d22e_0_240"/>
          <p:cNvPicPr preferRelativeResize="0"/>
          <p:nvPr/>
        </p:nvPicPr>
        <p:blipFill>
          <a:blip r:embed="rId5">
            <a:alphaModFix/>
          </a:blip>
          <a:stretch>
            <a:fillRect/>
          </a:stretch>
        </p:blipFill>
        <p:spPr>
          <a:xfrm>
            <a:off x="406400" y="2168568"/>
            <a:ext cx="3608663" cy="23399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2067c17d22e_0_252"/>
          <p:cNvSpPr txBox="1">
            <a:spLocks noGrp="1"/>
          </p:cNvSpPr>
          <p:nvPr>
            <p:ph type="body" idx="1"/>
          </p:nvPr>
        </p:nvSpPr>
        <p:spPr>
          <a:xfrm>
            <a:off x="1334000" y="2553633"/>
            <a:ext cx="9524100" cy="4567500"/>
          </a:xfrm>
          <a:prstGeom prst="rect">
            <a:avLst/>
          </a:prstGeom>
          <a:noFill/>
          <a:ln>
            <a:noFill/>
          </a:ln>
        </p:spPr>
        <p:txBody>
          <a:bodyPr spcFirstLastPara="1" wrap="square" lIns="91425" tIns="45700" rIns="91425" bIns="45700" anchor="t" anchorCtr="0">
            <a:normAutofit/>
          </a:bodyPr>
          <a:lstStyle/>
          <a:p>
            <a:pPr marL="609600" lvl="0" indent="-508000" algn="l" rtl="0">
              <a:lnSpc>
                <a:spcPct val="115000"/>
              </a:lnSpc>
              <a:spcBef>
                <a:spcPts val="1500"/>
              </a:spcBef>
              <a:spcAft>
                <a:spcPts val="0"/>
              </a:spcAft>
              <a:buSzPts val="3200"/>
              <a:buFont typeface="Arial"/>
              <a:buChar char="•"/>
            </a:pPr>
            <a:r>
              <a:rPr lang="en-US" sz="3200">
                <a:solidFill>
                  <a:schemeClr val="dk1"/>
                </a:solidFill>
              </a:rPr>
              <a:t>Revisions to Pronunciation Guides utilizing the Spanish alphabet</a:t>
            </a:r>
            <a:endParaRPr sz="3200">
              <a:solidFill>
                <a:schemeClr val="dk1"/>
              </a:solidFill>
            </a:endParaRPr>
          </a:p>
          <a:p>
            <a:pPr marL="609600" lvl="0" indent="-508000" algn="l" rtl="0">
              <a:lnSpc>
                <a:spcPct val="115000"/>
              </a:lnSpc>
              <a:spcBef>
                <a:spcPts val="0"/>
              </a:spcBef>
              <a:spcAft>
                <a:spcPts val="0"/>
              </a:spcAft>
              <a:buSzPts val="3200"/>
              <a:buFont typeface="Arial"/>
              <a:buChar char="•"/>
            </a:pPr>
            <a:r>
              <a:rPr lang="en-US" sz="3200">
                <a:solidFill>
                  <a:schemeClr val="dk1"/>
                </a:solidFill>
              </a:rPr>
              <a:t>Suggested strategies for increasing the level of difficulty of lessons for use with more advanced English learners</a:t>
            </a:r>
            <a:endParaRPr sz="4900">
              <a:solidFill>
                <a:schemeClr val="dk1"/>
              </a:solidFill>
            </a:endParaRPr>
          </a:p>
        </p:txBody>
      </p:sp>
      <p:sp>
        <p:nvSpPr>
          <p:cNvPr id="488" name="Google Shape;488;g2067c17d22e_0_252"/>
          <p:cNvSpPr txBox="1"/>
          <p:nvPr/>
        </p:nvSpPr>
        <p:spPr>
          <a:xfrm>
            <a:off x="838200" y="309940"/>
            <a:ext cx="10899900" cy="13257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1900"/>
              <a:buFont typeface="Calibri"/>
              <a:buNone/>
            </a:pPr>
            <a:endParaRPr sz="4400" b="0" i="0" u="none" strike="noStrike" cap="none">
              <a:solidFill>
                <a:schemeClr val="dk1"/>
              </a:solidFill>
              <a:latin typeface="Calibri"/>
              <a:ea typeface="Calibri"/>
              <a:cs typeface="Calibri"/>
              <a:sym typeface="Calibri"/>
            </a:endParaRPr>
          </a:p>
        </p:txBody>
      </p:sp>
      <p:cxnSp>
        <p:nvCxnSpPr>
          <p:cNvPr id="489" name="Google Shape;489;g2067c17d22e_0_252"/>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490" name="Google Shape;490;g2067c17d22e_0_25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91" name="Google Shape;491;g2067c17d22e_0_252"/>
          <p:cNvSpPr txBox="1"/>
          <p:nvPr/>
        </p:nvSpPr>
        <p:spPr>
          <a:xfrm>
            <a:off x="1121436" y="-13138"/>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r" rtl="0">
              <a:lnSpc>
                <a:spcPct val="90000"/>
              </a:lnSpc>
              <a:spcBef>
                <a:spcPts val="0"/>
              </a:spcBef>
              <a:spcAft>
                <a:spcPts val="0"/>
              </a:spcAft>
              <a:buClr>
                <a:schemeClr val="dk1"/>
              </a:buClr>
              <a:buSzPct val="100000"/>
              <a:buFont typeface="Calibri"/>
              <a:buNone/>
            </a:pPr>
            <a:endParaRPr sz="6000" b="0" i="0" u="none" strike="noStrike" cap="none">
              <a:solidFill>
                <a:schemeClr val="dk1"/>
              </a:solidFill>
              <a:latin typeface="Calibri"/>
              <a:ea typeface="Calibri"/>
              <a:cs typeface="Calibri"/>
              <a:sym typeface="Calibri"/>
            </a:endParaRPr>
          </a:p>
          <a:p>
            <a:pPr marL="0" marR="0" lvl="0" indent="0" algn="r" rtl="0">
              <a:lnSpc>
                <a:spcPct val="90000"/>
              </a:lnSpc>
              <a:spcBef>
                <a:spcPts val="0"/>
              </a:spcBef>
              <a:spcAft>
                <a:spcPts val="0"/>
              </a:spcAft>
              <a:buClr>
                <a:schemeClr val="dk1"/>
              </a:buClr>
              <a:buSzPct val="100000"/>
              <a:buFont typeface="Calibri"/>
              <a:buNone/>
            </a:pPr>
            <a:r>
              <a:rPr lang="en-US" sz="6000" b="0" i="0" u="none" strike="noStrike" cap="none">
                <a:solidFill>
                  <a:schemeClr val="dk1"/>
                </a:solidFill>
                <a:latin typeface="Calibri"/>
                <a:ea typeface="Calibri"/>
                <a:cs typeface="Calibri"/>
                <a:sym typeface="Calibri"/>
              </a:rPr>
              <a:t>STAT Lessons</a:t>
            </a:r>
            <a:endParaRPr sz="4400" b="0" i="0" u="none" strike="noStrike" cap="none">
              <a:solidFill>
                <a:schemeClr val="dk1"/>
              </a:solidFill>
              <a:latin typeface="Calibri"/>
              <a:ea typeface="Calibri"/>
              <a:cs typeface="Calibri"/>
              <a:sym typeface="Calibri"/>
            </a:endParaRPr>
          </a:p>
        </p:txBody>
      </p:sp>
      <p:sp>
        <p:nvSpPr>
          <p:cNvPr id="492" name="Google Shape;492;g2067c17d22e_0_252"/>
          <p:cNvSpPr/>
          <p:nvPr/>
        </p:nvSpPr>
        <p:spPr>
          <a:xfrm>
            <a:off x="487033" y="1702533"/>
            <a:ext cx="111219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dk1"/>
                </a:solidFill>
                <a:latin typeface="Calibri"/>
                <a:ea typeface="Calibri"/>
                <a:cs typeface="Calibri"/>
                <a:sym typeface="Calibri"/>
              </a:rPr>
              <a:t>STAT Lesson</a:t>
            </a:r>
            <a:r>
              <a:rPr lang="en-US" sz="4000" b="1">
                <a:solidFill>
                  <a:schemeClr val="dk1"/>
                </a:solidFill>
                <a:latin typeface="Calibri"/>
                <a:ea typeface="Calibri"/>
                <a:cs typeface="Calibri"/>
                <a:sym typeface="Calibri"/>
              </a:rPr>
              <a:t> Enhancements</a:t>
            </a:r>
            <a:endParaRPr sz="1500"/>
          </a:p>
          <a:p>
            <a:pPr marL="0" marR="0" lvl="0" indent="0" algn="ctr" rtl="0">
              <a:spcBef>
                <a:spcPts val="0"/>
              </a:spcBef>
              <a:spcAft>
                <a:spcPts val="0"/>
              </a:spcAft>
              <a:buNone/>
            </a:pPr>
            <a:endParaRPr sz="4000" b="1" i="0" u="none" strike="noStrike" cap="none">
              <a:solidFill>
                <a:schemeClr val="dk1"/>
              </a:solidFill>
              <a:latin typeface="Calibri"/>
              <a:ea typeface="Calibri"/>
              <a:cs typeface="Calibri"/>
              <a:sym typeface="Calibri"/>
            </a:endParaRPr>
          </a:p>
        </p:txBody>
      </p:sp>
      <p:sp>
        <p:nvSpPr>
          <p:cNvPr id="493" name="Google Shape;493;g2067c17d22e_0_252"/>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1f426ff8316_0_0"/>
          <p:cNvPicPr preferRelativeResize="0"/>
          <p:nvPr/>
        </p:nvPicPr>
        <p:blipFill>
          <a:blip r:embed="rId3">
            <a:alphaModFix/>
          </a:blip>
          <a:stretch>
            <a:fillRect/>
          </a:stretch>
        </p:blipFill>
        <p:spPr>
          <a:xfrm>
            <a:off x="6759355" y="1249375"/>
            <a:ext cx="4897600" cy="3499349"/>
          </a:xfrm>
          <a:prstGeom prst="rect">
            <a:avLst/>
          </a:prstGeom>
          <a:noFill/>
          <a:ln>
            <a:noFill/>
          </a:ln>
        </p:spPr>
      </p:pic>
      <p:sp>
        <p:nvSpPr>
          <p:cNvPr id="500" name="Google Shape;500;g1f426ff8316_0_0"/>
          <p:cNvSpPr txBox="1">
            <a:spLocks noGrp="1"/>
          </p:cNvSpPr>
          <p:nvPr>
            <p:ph type="body" idx="1"/>
          </p:nvPr>
        </p:nvSpPr>
        <p:spPr>
          <a:xfrm>
            <a:off x="963550" y="2648930"/>
            <a:ext cx="9524100" cy="1796100"/>
          </a:xfrm>
          <a:prstGeom prst="rect">
            <a:avLst/>
          </a:prstGeom>
          <a:noFill/>
          <a:ln>
            <a:noFill/>
          </a:ln>
        </p:spPr>
        <p:txBody>
          <a:bodyPr spcFirstLastPara="1" wrap="square" lIns="91425" tIns="45700" rIns="91425" bIns="45700" anchor="t" anchorCtr="0">
            <a:normAutofit/>
          </a:bodyPr>
          <a:lstStyle/>
          <a:p>
            <a:pPr marL="609600" lvl="0" indent="-508000" algn="l" rtl="0">
              <a:spcBef>
                <a:spcPts val="1000"/>
              </a:spcBef>
              <a:spcAft>
                <a:spcPts val="0"/>
              </a:spcAft>
              <a:buSzPts val="3200"/>
              <a:buFont typeface="Arial"/>
              <a:buChar char="•"/>
            </a:pPr>
            <a:r>
              <a:rPr lang="en-US"/>
              <a:t>Handling Extreme Weather</a:t>
            </a:r>
            <a:endParaRPr/>
          </a:p>
          <a:p>
            <a:pPr marL="609600" lvl="0" indent="-508000" algn="l" rtl="0">
              <a:spcBef>
                <a:spcPts val="1000"/>
              </a:spcBef>
              <a:spcAft>
                <a:spcPts val="0"/>
              </a:spcAft>
              <a:buSzPts val="3200"/>
              <a:buFont typeface="Arial"/>
              <a:buChar char="•"/>
            </a:pPr>
            <a:r>
              <a:rPr lang="en-US"/>
              <a:t>Preventing Frostbite</a:t>
            </a:r>
            <a:endParaRPr/>
          </a:p>
          <a:p>
            <a:pPr marL="609600" lvl="0" indent="-508000" algn="l" rtl="0">
              <a:spcBef>
                <a:spcPts val="1000"/>
              </a:spcBef>
              <a:spcAft>
                <a:spcPts val="0"/>
              </a:spcAft>
              <a:buSzPts val="3200"/>
              <a:buFont typeface="Arial"/>
              <a:buChar char="•"/>
            </a:pPr>
            <a:r>
              <a:rPr lang="en-US"/>
              <a:t>Dealing with Sub-Zero Temperature</a:t>
            </a:r>
            <a:endParaRPr sz="3200"/>
          </a:p>
        </p:txBody>
      </p:sp>
      <p:cxnSp>
        <p:nvCxnSpPr>
          <p:cNvPr id="501" name="Google Shape;501;g1f426ff8316_0_0"/>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502" name="Google Shape;502;g1f426ff8316_0_0"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503" name="Google Shape;503;g1f426ff8316_0_0"/>
          <p:cNvSpPr txBox="1"/>
          <p:nvPr/>
        </p:nvSpPr>
        <p:spPr>
          <a:xfrm>
            <a:off x="1121436" y="-13138"/>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r" rtl="0">
              <a:lnSpc>
                <a:spcPct val="90000"/>
              </a:lnSpc>
              <a:spcBef>
                <a:spcPts val="0"/>
              </a:spcBef>
              <a:spcAft>
                <a:spcPts val="0"/>
              </a:spcAft>
              <a:buClr>
                <a:schemeClr val="dk1"/>
              </a:buClr>
              <a:buSzPct val="100000"/>
              <a:buFont typeface="Calibri"/>
              <a:buNone/>
            </a:pPr>
            <a:endParaRPr sz="6000" b="0" i="0" u="none" strike="noStrike" cap="none">
              <a:solidFill>
                <a:schemeClr val="dk1"/>
              </a:solidFill>
              <a:latin typeface="Calibri"/>
              <a:ea typeface="Calibri"/>
              <a:cs typeface="Calibri"/>
              <a:sym typeface="Calibri"/>
            </a:endParaRPr>
          </a:p>
          <a:p>
            <a:pPr marL="0" marR="0" lvl="0" indent="0" algn="r" rtl="0">
              <a:lnSpc>
                <a:spcPct val="90000"/>
              </a:lnSpc>
              <a:spcBef>
                <a:spcPts val="0"/>
              </a:spcBef>
              <a:spcAft>
                <a:spcPts val="0"/>
              </a:spcAft>
              <a:buClr>
                <a:schemeClr val="dk1"/>
              </a:buClr>
              <a:buSzPct val="100000"/>
              <a:buFont typeface="Calibri"/>
              <a:buNone/>
            </a:pPr>
            <a:r>
              <a:rPr lang="en-US" sz="6000" b="0" i="0" u="none" strike="noStrike" cap="none">
                <a:solidFill>
                  <a:schemeClr val="dk1"/>
                </a:solidFill>
                <a:latin typeface="Calibri"/>
                <a:ea typeface="Calibri"/>
                <a:cs typeface="Calibri"/>
                <a:sym typeface="Calibri"/>
              </a:rPr>
              <a:t>STAT Lessons</a:t>
            </a:r>
            <a:endParaRPr sz="4400" b="0" i="0" u="none" strike="noStrike" cap="none">
              <a:solidFill>
                <a:schemeClr val="dk1"/>
              </a:solidFill>
              <a:latin typeface="Calibri"/>
              <a:ea typeface="Calibri"/>
              <a:cs typeface="Calibri"/>
              <a:sym typeface="Calibri"/>
            </a:endParaRPr>
          </a:p>
        </p:txBody>
      </p:sp>
      <p:sp>
        <p:nvSpPr>
          <p:cNvPr id="504" name="Google Shape;504;g1f426ff8316_0_0"/>
          <p:cNvSpPr/>
          <p:nvPr/>
        </p:nvSpPr>
        <p:spPr>
          <a:xfrm>
            <a:off x="535058" y="1404408"/>
            <a:ext cx="111219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Ideas for Future </a:t>
            </a:r>
            <a:r>
              <a:rPr lang="en-US" sz="4000" b="1" i="0" u="none" strike="noStrike" cap="none">
                <a:solidFill>
                  <a:schemeClr val="dk1"/>
                </a:solidFill>
                <a:latin typeface="Calibri"/>
                <a:ea typeface="Calibri"/>
                <a:cs typeface="Calibri"/>
                <a:sym typeface="Calibri"/>
              </a:rPr>
              <a:t>STAT Lessons</a:t>
            </a:r>
            <a:r>
              <a:rPr lang="en-US" sz="4000" b="1">
                <a:solidFill>
                  <a:schemeClr val="dk1"/>
                </a:solidFill>
                <a:latin typeface="Calibri"/>
                <a:ea typeface="Calibri"/>
                <a:cs typeface="Calibri"/>
                <a:sym typeface="Calibri"/>
              </a:rPr>
              <a:t> </a:t>
            </a:r>
            <a:endParaRPr sz="1500"/>
          </a:p>
          <a:p>
            <a:pPr marL="0" marR="0" lvl="0" indent="0" algn="ctr" rtl="0">
              <a:spcBef>
                <a:spcPts val="0"/>
              </a:spcBef>
              <a:spcAft>
                <a:spcPts val="0"/>
              </a:spcAft>
              <a:buNone/>
            </a:pPr>
            <a:endParaRPr sz="4000" b="1" i="0" u="none" strike="noStrike" cap="none">
              <a:solidFill>
                <a:schemeClr val="dk1"/>
              </a:solidFill>
              <a:latin typeface="Calibri"/>
              <a:ea typeface="Calibri"/>
              <a:cs typeface="Calibri"/>
              <a:sym typeface="Calibri"/>
            </a:endParaRPr>
          </a:p>
        </p:txBody>
      </p:sp>
      <p:sp>
        <p:nvSpPr>
          <p:cNvPr id="505" name="Google Shape;505;g1f426ff8316_0_0"/>
          <p:cNvSpPr txBox="1"/>
          <p:nvPr/>
        </p:nvSpPr>
        <p:spPr>
          <a:xfrm>
            <a:off x="2040175" y="5253700"/>
            <a:ext cx="8678100" cy="57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000"/>
              </a:spcBef>
              <a:spcAft>
                <a:spcPts val="0"/>
              </a:spcAft>
              <a:buNone/>
            </a:pPr>
            <a:r>
              <a:rPr lang="en-US" sz="2800">
                <a:solidFill>
                  <a:schemeClr val="dk1"/>
                </a:solidFill>
                <a:latin typeface="Calibri"/>
                <a:ea typeface="Calibri"/>
                <a:cs typeface="Calibri"/>
                <a:sym typeface="Calibri"/>
              </a:rPr>
              <a:t>Do you have additional suggestions for future lessons?</a:t>
            </a:r>
            <a:endParaRPr/>
          </a:p>
        </p:txBody>
      </p:sp>
      <p:sp>
        <p:nvSpPr>
          <p:cNvPr id="506" name="Google Shape;506;g1f426ff8316_0_0"/>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cxnSp>
        <p:nvCxnSpPr>
          <p:cNvPr id="512" name="Google Shape;512;g1f49638968e_0_601"/>
          <p:cNvCxnSpPr/>
          <p:nvPr/>
        </p:nvCxnSpPr>
        <p:spPr>
          <a:xfrm>
            <a:off x="487017" y="124936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513" name="Google Shape;513;g1f49638968e_0_60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514" name="Google Shape;514;g1f49638968e_0_601"/>
          <p:cNvSpPr txBox="1"/>
          <p:nvPr/>
        </p:nvSpPr>
        <p:spPr>
          <a:xfrm>
            <a:off x="1121436" y="-13138"/>
            <a:ext cx="10515600" cy="13257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r" rtl="0">
              <a:lnSpc>
                <a:spcPct val="90000"/>
              </a:lnSpc>
              <a:spcBef>
                <a:spcPts val="0"/>
              </a:spcBef>
              <a:spcAft>
                <a:spcPts val="0"/>
              </a:spcAft>
              <a:buClr>
                <a:schemeClr val="dk1"/>
              </a:buClr>
              <a:buSzPct val="100000"/>
              <a:buFont typeface="Calibri"/>
              <a:buNone/>
            </a:pPr>
            <a:endParaRPr sz="6000" b="0" i="0" u="none" strike="noStrike" cap="none">
              <a:solidFill>
                <a:schemeClr val="dk1"/>
              </a:solidFill>
              <a:latin typeface="Calibri"/>
              <a:ea typeface="Calibri"/>
              <a:cs typeface="Calibri"/>
              <a:sym typeface="Calibri"/>
            </a:endParaRPr>
          </a:p>
          <a:p>
            <a:pPr marL="0" marR="0" lvl="0" indent="0" algn="r" rtl="0">
              <a:lnSpc>
                <a:spcPct val="90000"/>
              </a:lnSpc>
              <a:spcBef>
                <a:spcPts val="0"/>
              </a:spcBef>
              <a:spcAft>
                <a:spcPts val="0"/>
              </a:spcAft>
              <a:buClr>
                <a:schemeClr val="dk1"/>
              </a:buClr>
              <a:buSzPct val="100000"/>
              <a:buFont typeface="Calibri"/>
              <a:buNone/>
            </a:pPr>
            <a:r>
              <a:rPr lang="en-US" sz="6000" b="0" i="0" u="none" strike="noStrike" cap="none">
                <a:solidFill>
                  <a:schemeClr val="dk1"/>
                </a:solidFill>
                <a:latin typeface="Calibri"/>
                <a:ea typeface="Calibri"/>
                <a:cs typeface="Calibri"/>
                <a:sym typeface="Calibri"/>
              </a:rPr>
              <a:t>STAT Lessons</a:t>
            </a:r>
            <a:endParaRPr sz="4400" b="0" i="0" u="none" strike="noStrike" cap="none">
              <a:solidFill>
                <a:schemeClr val="dk1"/>
              </a:solidFill>
              <a:latin typeface="Calibri"/>
              <a:ea typeface="Calibri"/>
              <a:cs typeface="Calibri"/>
              <a:sym typeface="Calibri"/>
            </a:endParaRPr>
          </a:p>
        </p:txBody>
      </p:sp>
      <p:sp>
        <p:nvSpPr>
          <p:cNvPr id="515" name="Google Shape;515;g1f49638968e_0_601"/>
          <p:cNvSpPr/>
          <p:nvPr/>
        </p:nvSpPr>
        <p:spPr>
          <a:xfrm>
            <a:off x="535058" y="1312558"/>
            <a:ext cx="11121900" cy="1323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chemeClr val="dk1"/>
                </a:solidFill>
                <a:latin typeface="Calibri"/>
                <a:ea typeface="Calibri"/>
                <a:cs typeface="Calibri"/>
                <a:sym typeface="Calibri"/>
              </a:rPr>
              <a:t>STAT Lessons</a:t>
            </a:r>
            <a:r>
              <a:rPr lang="en-US" sz="4000" b="1">
                <a:solidFill>
                  <a:schemeClr val="dk1"/>
                </a:solidFill>
                <a:latin typeface="Calibri"/>
                <a:ea typeface="Calibri"/>
                <a:cs typeface="Calibri"/>
                <a:sym typeface="Calibri"/>
              </a:rPr>
              <a:t> Analytics</a:t>
            </a:r>
            <a:endParaRPr sz="1500"/>
          </a:p>
          <a:p>
            <a:pPr marL="0" marR="0" lvl="0" indent="0" algn="ctr" rtl="0">
              <a:spcBef>
                <a:spcPts val="0"/>
              </a:spcBef>
              <a:spcAft>
                <a:spcPts val="0"/>
              </a:spcAft>
              <a:buNone/>
            </a:pPr>
            <a:endParaRPr sz="4000" b="1" i="0" u="none" strike="noStrike" cap="none">
              <a:solidFill>
                <a:schemeClr val="dk1"/>
              </a:solidFill>
              <a:latin typeface="Calibri"/>
              <a:ea typeface="Calibri"/>
              <a:cs typeface="Calibri"/>
              <a:sym typeface="Calibri"/>
            </a:endParaRPr>
          </a:p>
        </p:txBody>
      </p:sp>
      <p:pic>
        <p:nvPicPr>
          <p:cNvPr id="516" name="Google Shape;516;g1f49638968e_0_601"/>
          <p:cNvPicPr preferRelativeResize="0"/>
          <p:nvPr/>
        </p:nvPicPr>
        <p:blipFill>
          <a:blip r:embed="rId4">
            <a:alphaModFix/>
          </a:blip>
          <a:stretch>
            <a:fillRect/>
          </a:stretch>
        </p:blipFill>
        <p:spPr>
          <a:xfrm>
            <a:off x="1809450" y="2159299"/>
            <a:ext cx="8169127" cy="4476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cxnSp>
        <p:nvCxnSpPr>
          <p:cNvPr id="139" name="Google Shape;139;g15048294bd6_1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40" name="Google Shape;140;g15048294bd6_1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41" name="Google Shape;141;g15048294bd6_1_0"/>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iSOSY Website Analytics</a:t>
            </a:r>
            <a:endParaRPr sz="1400" b="0" i="0" u="none" strike="noStrike" cap="none">
              <a:solidFill>
                <a:srgbClr val="000000"/>
              </a:solidFill>
              <a:latin typeface="Arial"/>
              <a:ea typeface="Arial"/>
              <a:cs typeface="Arial"/>
              <a:sym typeface="Arial"/>
            </a:endParaRPr>
          </a:p>
        </p:txBody>
      </p:sp>
      <p:pic>
        <p:nvPicPr>
          <p:cNvPr id="142" name="Google Shape;142;g15048294bd6_1_0"/>
          <p:cNvPicPr preferRelativeResize="0"/>
          <p:nvPr/>
        </p:nvPicPr>
        <p:blipFill>
          <a:blip r:embed="rId4">
            <a:alphaModFix/>
          </a:blip>
          <a:stretch>
            <a:fillRect/>
          </a:stretch>
        </p:blipFill>
        <p:spPr>
          <a:xfrm>
            <a:off x="8101602" y="1358781"/>
            <a:ext cx="3507320" cy="5320594"/>
          </a:xfrm>
          <a:prstGeom prst="rect">
            <a:avLst/>
          </a:prstGeom>
          <a:noFill/>
          <a:ln>
            <a:noFill/>
          </a:ln>
        </p:spPr>
      </p:pic>
      <p:pic>
        <p:nvPicPr>
          <p:cNvPr id="143" name="Google Shape;143;g15048294bd6_1_0"/>
          <p:cNvPicPr preferRelativeResize="0"/>
          <p:nvPr/>
        </p:nvPicPr>
        <p:blipFill>
          <a:blip r:embed="rId5">
            <a:alphaModFix/>
          </a:blip>
          <a:stretch>
            <a:fillRect/>
          </a:stretch>
        </p:blipFill>
        <p:spPr>
          <a:xfrm>
            <a:off x="401550" y="1614806"/>
            <a:ext cx="7600651" cy="40783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g1f333a6f5f3_0_0"/>
          <p:cNvPicPr preferRelativeResize="0"/>
          <p:nvPr/>
        </p:nvPicPr>
        <p:blipFill rotWithShape="1">
          <a:blip r:embed="rId3">
            <a:alphaModFix/>
          </a:blip>
          <a:srcRect l="9991" b="36114"/>
          <a:stretch/>
        </p:blipFill>
        <p:spPr>
          <a:xfrm flipH="1">
            <a:off x="7682708" y="2251600"/>
            <a:ext cx="1496500" cy="2171733"/>
          </a:xfrm>
          <a:prstGeom prst="rect">
            <a:avLst/>
          </a:prstGeom>
          <a:noFill/>
          <a:ln>
            <a:noFill/>
          </a:ln>
        </p:spPr>
      </p:pic>
      <p:cxnSp>
        <p:nvCxnSpPr>
          <p:cNvPr id="522" name="Google Shape;522;g1f333a6f5f3_0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523" name="Google Shape;523;g1f333a6f5f3_0_0"/>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524" name="Google Shape;524;g1f333a6f5f3_0_0"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525" name="Google Shape;525;g1f333a6f5f3_0_0"/>
          <p:cNvSpPr txBox="1"/>
          <p:nvPr/>
        </p:nvSpPr>
        <p:spPr>
          <a:xfrm>
            <a:off x="3358533" y="2139249"/>
            <a:ext cx="6082800" cy="3899100"/>
          </a:xfrm>
          <a:prstGeom prst="rect">
            <a:avLst/>
          </a:prstGeom>
          <a:noFill/>
          <a:ln>
            <a:noFill/>
          </a:ln>
        </p:spPr>
        <p:txBody>
          <a:bodyPr spcFirstLastPara="1" wrap="square" lIns="91425" tIns="45700" rIns="91425" bIns="45700" anchor="t" anchorCtr="0">
            <a:noAutofit/>
          </a:bodyPr>
          <a:lstStyle/>
          <a:p>
            <a:pPr marL="342900" marR="0" lvl="0" indent="-279400" algn="l" rtl="0">
              <a:lnSpc>
                <a:spcPct val="90000"/>
              </a:lnSpc>
              <a:spcBef>
                <a:spcPts val="0"/>
              </a:spcBef>
              <a:spcAft>
                <a:spcPts val="0"/>
              </a:spcAft>
              <a:buClr>
                <a:schemeClr val="dk1"/>
              </a:buClr>
              <a:buSzPts val="2000"/>
              <a:buChar char="•"/>
            </a:pPr>
            <a:r>
              <a:rPr lang="en-US" sz="3100">
                <a:solidFill>
                  <a:schemeClr val="dk1"/>
                </a:solidFill>
                <a:latin typeface="Calibri"/>
                <a:ea typeface="Calibri"/>
                <a:cs typeface="Calibri"/>
                <a:sym typeface="Calibri"/>
              </a:rPr>
              <a:t>Travis Williamson </a:t>
            </a:r>
            <a:r>
              <a:rPr lang="en-US" sz="3100" b="0" i="0" u="none" strike="noStrike" cap="none">
                <a:solidFill>
                  <a:schemeClr val="dk1"/>
                </a:solidFill>
                <a:latin typeface="Calibri"/>
                <a:ea typeface="Calibri"/>
                <a:cs typeface="Calibri"/>
                <a:sym typeface="Calibri"/>
              </a:rPr>
              <a:t>(</a:t>
            </a:r>
            <a:r>
              <a:rPr lang="en-US" sz="3100">
                <a:solidFill>
                  <a:schemeClr val="dk1"/>
                </a:solidFill>
                <a:latin typeface="Calibri"/>
                <a:ea typeface="Calibri"/>
                <a:cs typeface="Calibri"/>
                <a:sym typeface="Calibri"/>
              </a:rPr>
              <a:t>NY</a:t>
            </a:r>
            <a:r>
              <a:rPr lang="en-US" sz="3100" b="0" i="0" u="none" strike="noStrike" cap="none">
                <a:solidFill>
                  <a:schemeClr val="dk1"/>
                </a:solidFill>
                <a:latin typeface="Calibri"/>
                <a:ea typeface="Calibri"/>
                <a:cs typeface="Calibri"/>
                <a:sym typeface="Calibri"/>
              </a:rPr>
              <a:t> - Lead)</a:t>
            </a:r>
            <a:endParaRPr sz="1500"/>
          </a:p>
          <a:p>
            <a:pPr marL="342900" marR="0" lvl="0" indent="-279400" algn="l" rtl="0">
              <a:lnSpc>
                <a:spcPct val="90000"/>
              </a:lnSpc>
              <a:spcBef>
                <a:spcPts val="1100"/>
              </a:spcBef>
              <a:spcAft>
                <a:spcPts val="0"/>
              </a:spcAft>
              <a:buClr>
                <a:schemeClr val="dk1"/>
              </a:buClr>
              <a:buSzPts val="2000"/>
              <a:buChar char="•"/>
            </a:pPr>
            <a:r>
              <a:rPr lang="en-US" sz="3100">
                <a:solidFill>
                  <a:schemeClr val="dk1"/>
                </a:solidFill>
                <a:latin typeface="Calibri"/>
                <a:ea typeface="Calibri"/>
                <a:cs typeface="Calibri"/>
                <a:sym typeface="Calibri"/>
              </a:rPr>
              <a:t>Andy Wallace</a:t>
            </a:r>
            <a:r>
              <a:rPr lang="en-US" sz="3100" b="0" i="0" u="none" strike="noStrike" cap="none">
                <a:solidFill>
                  <a:schemeClr val="dk1"/>
                </a:solidFill>
                <a:latin typeface="Calibri"/>
                <a:ea typeface="Calibri"/>
                <a:cs typeface="Calibri"/>
                <a:sym typeface="Calibri"/>
              </a:rPr>
              <a:t> (</a:t>
            </a:r>
            <a:r>
              <a:rPr lang="en-US" sz="3100">
                <a:solidFill>
                  <a:schemeClr val="dk1"/>
                </a:solidFill>
                <a:latin typeface="Calibri"/>
                <a:ea typeface="Calibri"/>
                <a:cs typeface="Calibri"/>
                <a:sym typeface="Calibri"/>
              </a:rPr>
              <a:t>IN)</a:t>
            </a:r>
            <a:endParaRPr sz="1500"/>
          </a:p>
          <a:p>
            <a:pPr marL="342900" marR="0" lvl="0" indent="-279400" algn="l" rtl="0">
              <a:lnSpc>
                <a:spcPct val="90000"/>
              </a:lnSpc>
              <a:spcBef>
                <a:spcPts val="1100"/>
              </a:spcBef>
              <a:spcAft>
                <a:spcPts val="0"/>
              </a:spcAft>
              <a:buClr>
                <a:schemeClr val="dk1"/>
              </a:buClr>
              <a:buSzPts val="2000"/>
              <a:buChar char="•"/>
            </a:pPr>
            <a:r>
              <a:rPr lang="en-US" sz="3100">
                <a:solidFill>
                  <a:schemeClr val="dk1"/>
                </a:solidFill>
                <a:latin typeface="Calibri"/>
                <a:ea typeface="Calibri"/>
                <a:cs typeface="Calibri"/>
                <a:sym typeface="Calibri"/>
              </a:rPr>
              <a:t>César Durán</a:t>
            </a:r>
            <a:r>
              <a:rPr lang="en-US" sz="3100" b="0" i="0" u="none" strike="noStrike" cap="none">
                <a:solidFill>
                  <a:schemeClr val="dk1"/>
                </a:solidFill>
                <a:latin typeface="Calibri"/>
                <a:ea typeface="Calibri"/>
                <a:cs typeface="Calibri"/>
                <a:sym typeface="Calibri"/>
              </a:rPr>
              <a:t> (</a:t>
            </a:r>
            <a:r>
              <a:rPr lang="en-US" sz="3100">
                <a:solidFill>
                  <a:schemeClr val="dk1"/>
                </a:solidFill>
                <a:latin typeface="Calibri"/>
                <a:ea typeface="Calibri"/>
                <a:cs typeface="Calibri"/>
                <a:sym typeface="Calibri"/>
              </a:rPr>
              <a:t>NE</a:t>
            </a:r>
            <a:r>
              <a:rPr lang="en-US" sz="3100" b="0" i="0" u="none" strike="noStrike" cap="none">
                <a:solidFill>
                  <a:schemeClr val="dk1"/>
                </a:solidFill>
                <a:latin typeface="Calibri"/>
                <a:ea typeface="Calibri"/>
                <a:cs typeface="Calibri"/>
                <a:sym typeface="Calibri"/>
              </a:rPr>
              <a:t>)</a:t>
            </a:r>
            <a:endParaRPr sz="3100">
              <a:solidFill>
                <a:schemeClr val="dk1"/>
              </a:solidFill>
              <a:latin typeface="Calibri"/>
              <a:ea typeface="Calibri"/>
              <a:cs typeface="Calibri"/>
              <a:sym typeface="Calibri"/>
            </a:endParaRPr>
          </a:p>
          <a:p>
            <a:pPr marL="342900" lvl="0" indent="-279400" algn="l" rtl="0">
              <a:lnSpc>
                <a:spcPct val="90000"/>
              </a:lnSpc>
              <a:spcBef>
                <a:spcPts val="1100"/>
              </a:spcBef>
              <a:spcAft>
                <a:spcPts val="0"/>
              </a:spcAft>
              <a:buClr>
                <a:schemeClr val="dk1"/>
              </a:buClr>
              <a:buSzPts val="2000"/>
              <a:buChar char="•"/>
            </a:pPr>
            <a:r>
              <a:rPr lang="en-US" sz="3100">
                <a:solidFill>
                  <a:schemeClr val="dk1"/>
                </a:solidFill>
                <a:latin typeface="Calibri"/>
                <a:ea typeface="Calibri"/>
                <a:cs typeface="Calibri"/>
                <a:sym typeface="Calibri"/>
              </a:rPr>
              <a:t>Iggy Campos (NM)</a:t>
            </a:r>
            <a:endParaRPr sz="3100">
              <a:solidFill>
                <a:schemeClr val="dk1"/>
              </a:solidFill>
              <a:latin typeface="Calibri"/>
              <a:ea typeface="Calibri"/>
              <a:cs typeface="Calibri"/>
              <a:sym typeface="Calibri"/>
            </a:endParaRPr>
          </a:p>
          <a:p>
            <a:pPr marL="342900" lvl="0" indent="-279400" algn="l" rtl="0">
              <a:lnSpc>
                <a:spcPct val="90000"/>
              </a:lnSpc>
              <a:spcBef>
                <a:spcPts val="1100"/>
              </a:spcBef>
              <a:spcAft>
                <a:spcPts val="0"/>
              </a:spcAft>
              <a:buClr>
                <a:schemeClr val="dk1"/>
              </a:buClr>
              <a:buSzPts val="2000"/>
              <a:buChar char="•"/>
            </a:pPr>
            <a:r>
              <a:rPr lang="en-US" sz="3100">
                <a:solidFill>
                  <a:schemeClr val="dk1"/>
                </a:solidFill>
                <a:latin typeface="Calibri"/>
                <a:ea typeface="Calibri"/>
                <a:cs typeface="Calibri"/>
                <a:sym typeface="Calibri"/>
              </a:rPr>
              <a:t>Bernardo Lopez Casas (NM)</a:t>
            </a:r>
            <a:endParaRPr sz="3100">
              <a:solidFill>
                <a:schemeClr val="dk1"/>
              </a:solidFill>
              <a:latin typeface="Calibri"/>
              <a:ea typeface="Calibri"/>
              <a:cs typeface="Calibri"/>
              <a:sym typeface="Calibri"/>
            </a:endParaRPr>
          </a:p>
          <a:p>
            <a:pPr marL="342900" lvl="0" indent="-260350" algn="l" rtl="0">
              <a:lnSpc>
                <a:spcPct val="90000"/>
              </a:lnSpc>
              <a:spcBef>
                <a:spcPts val="1100"/>
              </a:spcBef>
              <a:spcAft>
                <a:spcPts val="0"/>
              </a:spcAft>
              <a:buClr>
                <a:schemeClr val="dk1"/>
              </a:buClr>
              <a:buSzPts val="1700"/>
              <a:buFont typeface="Calibri"/>
              <a:buChar char="•"/>
            </a:pPr>
            <a:r>
              <a:rPr lang="en-US" sz="3100">
                <a:solidFill>
                  <a:schemeClr val="dk1"/>
                </a:solidFill>
                <a:latin typeface="Calibri"/>
                <a:ea typeface="Calibri"/>
                <a:cs typeface="Calibri"/>
                <a:sym typeface="Calibri"/>
              </a:rPr>
              <a:t>Luis Beltrán (PA)</a:t>
            </a:r>
            <a:endParaRPr sz="3100">
              <a:solidFill>
                <a:schemeClr val="dk1"/>
              </a:solidFill>
              <a:latin typeface="Calibri"/>
              <a:ea typeface="Calibri"/>
              <a:cs typeface="Calibri"/>
              <a:sym typeface="Calibri"/>
            </a:endParaRPr>
          </a:p>
          <a:p>
            <a:pPr marL="342900" lvl="0" indent="-298450" algn="l" rtl="0">
              <a:lnSpc>
                <a:spcPct val="90000"/>
              </a:lnSpc>
              <a:spcBef>
                <a:spcPts val="1100"/>
              </a:spcBef>
              <a:spcAft>
                <a:spcPts val="0"/>
              </a:spcAft>
              <a:buClr>
                <a:schemeClr val="dk1"/>
              </a:buClr>
              <a:buSzPts val="2300"/>
              <a:buFont typeface="Calibri"/>
              <a:buChar char="•"/>
            </a:pPr>
            <a:r>
              <a:rPr lang="en-US" sz="3100">
                <a:solidFill>
                  <a:schemeClr val="dk1"/>
                </a:solidFill>
                <a:latin typeface="Calibri"/>
                <a:ea typeface="Calibri"/>
                <a:cs typeface="Calibri"/>
                <a:sym typeface="Calibri"/>
              </a:rPr>
              <a:t>Carlos Valle (NC)</a:t>
            </a:r>
            <a:endParaRPr sz="3100">
              <a:solidFill>
                <a:schemeClr val="dk1"/>
              </a:solidFill>
              <a:latin typeface="Calibri"/>
              <a:ea typeface="Calibri"/>
              <a:cs typeface="Calibri"/>
              <a:sym typeface="Calibri"/>
            </a:endParaRPr>
          </a:p>
          <a:p>
            <a:pPr marL="342900" marR="0" lvl="0" indent="-152400" algn="l" rtl="0">
              <a:lnSpc>
                <a:spcPct val="90000"/>
              </a:lnSpc>
              <a:spcBef>
                <a:spcPts val="1100"/>
              </a:spcBef>
              <a:spcAft>
                <a:spcPts val="0"/>
              </a:spcAft>
              <a:buClr>
                <a:schemeClr val="dk1"/>
              </a:buClr>
              <a:buSzPts val="3100"/>
              <a:buFont typeface="Arial"/>
              <a:buNone/>
            </a:pPr>
            <a:endParaRPr sz="3100" b="0" i="0" u="none" strike="noStrike" cap="none">
              <a:solidFill>
                <a:schemeClr val="dk1"/>
              </a:solidFill>
              <a:latin typeface="Calibri"/>
              <a:ea typeface="Calibri"/>
              <a:cs typeface="Calibri"/>
              <a:sym typeface="Calibri"/>
            </a:endParaRPr>
          </a:p>
        </p:txBody>
      </p:sp>
      <p:sp>
        <p:nvSpPr>
          <p:cNvPr id="526" name="Google Shape;526;g1f333a6f5f3_0_0"/>
          <p:cNvSpPr txBox="1"/>
          <p:nvPr/>
        </p:nvSpPr>
        <p:spPr>
          <a:xfrm>
            <a:off x="487017" y="813556"/>
            <a:ext cx="11121900" cy="1325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b="1">
                <a:solidFill>
                  <a:schemeClr val="dk1"/>
                </a:solidFill>
                <a:highlight>
                  <a:srgbClr val="FFE599"/>
                </a:highlight>
                <a:latin typeface="Calibri"/>
                <a:ea typeface="Calibri"/>
                <a:cs typeface="Calibri"/>
                <a:sym typeface="Calibri"/>
              </a:rPr>
              <a:t>Student Portal </a:t>
            </a:r>
            <a:r>
              <a:rPr lang="en-US" sz="4400" b="1" i="0" u="none" strike="noStrike" cap="none">
                <a:solidFill>
                  <a:schemeClr val="dk1"/>
                </a:solidFill>
                <a:highlight>
                  <a:srgbClr val="FFE599"/>
                </a:highlight>
                <a:latin typeface="Calibri"/>
                <a:ea typeface="Calibri"/>
                <a:cs typeface="Calibri"/>
                <a:sym typeface="Calibri"/>
              </a:rPr>
              <a:t>Work Group</a:t>
            </a:r>
            <a:endParaRPr sz="1500">
              <a:highlight>
                <a:srgbClr val="FFE599"/>
              </a:highlight>
            </a:endParaRPr>
          </a:p>
        </p:txBody>
      </p:sp>
      <p:pic>
        <p:nvPicPr>
          <p:cNvPr id="527" name="Google Shape;527;g1f333a6f5f3_0_0"/>
          <p:cNvPicPr preferRelativeResize="0"/>
          <p:nvPr/>
        </p:nvPicPr>
        <p:blipFill>
          <a:blip r:embed="rId5">
            <a:alphaModFix/>
          </a:blip>
          <a:stretch>
            <a:fillRect/>
          </a:stretch>
        </p:blipFill>
        <p:spPr>
          <a:xfrm>
            <a:off x="0" y="1306673"/>
            <a:ext cx="2226166" cy="2226166"/>
          </a:xfrm>
          <a:prstGeom prst="rect">
            <a:avLst/>
          </a:prstGeom>
          <a:noFill/>
          <a:ln>
            <a:noFill/>
          </a:ln>
        </p:spPr>
      </p:pic>
      <p:pic>
        <p:nvPicPr>
          <p:cNvPr id="528" name="Google Shape;528;g1f333a6f5f3_0_0"/>
          <p:cNvPicPr preferRelativeResize="0"/>
          <p:nvPr/>
        </p:nvPicPr>
        <p:blipFill rotWithShape="1">
          <a:blip r:embed="rId6">
            <a:alphaModFix/>
          </a:blip>
          <a:srcRect l="45724" t="10319" r="5580" b="1403"/>
          <a:stretch/>
        </p:blipFill>
        <p:spPr>
          <a:xfrm flipH="1">
            <a:off x="372332" y="3215833"/>
            <a:ext cx="1672801" cy="3032566"/>
          </a:xfrm>
          <a:prstGeom prst="rect">
            <a:avLst/>
          </a:prstGeom>
          <a:noFill/>
          <a:ln>
            <a:noFill/>
          </a:ln>
        </p:spPr>
      </p:pic>
      <p:pic>
        <p:nvPicPr>
          <p:cNvPr id="529" name="Google Shape;529;g1f333a6f5f3_0_0"/>
          <p:cNvPicPr preferRelativeResize="0"/>
          <p:nvPr/>
        </p:nvPicPr>
        <p:blipFill rotWithShape="1">
          <a:blip r:embed="rId7">
            <a:alphaModFix/>
          </a:blip>
          <a:srcRect l="62647" b="1088"/>
          <a:stretch/>
        </p:blipFill>
        <p:spPr>
          <a:xfrm>
            <a:off x="2045133" y="2234400"/>
            <a:ext cx="1496500" cy="3962700"/>
          </a:xfrm>
          <a:prstGeom prst="rect">
            <a:avLst/>
          </a:prstGeom>
          <a:noFill/>
          <a:ln>
            <a:noFill/>
          </a:ln>
        </p:spPr>
      </p:pic>
      <p:pic>
        <p:nvPicPr>
          <p:cNvPr id="530" name="Google Shape;530;g1f333a6f5f3_0_0"/>
          <p:cNvPicPr preferRelativeResize="0"/>
          <p:nvPr/>
        </p:nvPicPr>
        <p:blipFill rotWithShape="1">
          <a:blip r:embed="rId8">
            <a:alphaModFix/>
          </a:blip>
          <a:srcRect l="64054" b="1458"/>
          <a:stretch/>
        </p:blipFill>
        <p:spPr>
          <a:xfrm>
            <a:off x="10754733" y="2753683"/>
            <a:ext cx="1324967" cy="3397133"/>
          </a:xfrm>
          <a:prstGeom prst="rect">
            <a:avLst/>
          </a:prstGeom>
          <a:noFill/>
          <a:ln>
            <a:noFill/>
          </a:ln>
        </p:spPr>
      </p:pic>
      <p:pic>
        <p:nvPicPr>
          <p:cNvPr id="531" name="Google Shape;531;g1f333a6f5f3_0_0"/>
          <p:cNvPicPr preferRelativeResize="0"/>
          <p:nvPr/>
        </p:nvPicPr>
        <p:blipFill>
          <a:blip r:embed="rId9">
            <a:alphaModFix/>
          </a:blip>
          <a:stretch>
            <a:fillRect/>
          </a:stretch>
        </p:blipFill>
        <p:spPr>
          <a:xfrm>
            <a:off x="9179200" y="70050"/>
            <a:ext cx="2900501" cy="2900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cxnSp>
        <p:nvCxnSpPr>
          <p:cNvPr id="536" name="Google Shape;536;g1f333a6f5f3_0_14"/>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537" name="Google Shape;537;g1f333a6f5f3_0_14"/>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538" name="Google Shape;538;g1f333a6f5f3_0_1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539" name="Google Shape;539;g1f333a6f5f3_0_14"/>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iSOSY Student Portal Year 2 Recap</a:t>
            </a:r>
            <a:endParaRPr sz="1500"/>
          </a:p>
        </p:txBody>
      </p:sp>
      <p:sp>
        <p:nvSpPr>
          <p:cNvPr id="540" name="Google Shape;540;g1f333a6f5f3_0_14"/>
          <p:cNvSpPr txBox="1">
            <a:spLocks noGrp="1"/>
          </p:cNvSpPr>
          <p:nvPr>
            <p:ph type="body" idx="1"/>
          </p:nvPr>
        </p:nvSpPr>
        <p:spPr>
          <a:xfrm>
            <a:off x="790175" y="1564900"/>
            <a:ext cx="10515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					         </a:t>
            </a:r>
            <a:endParaRPr/>
          </a:p>
          <a:p>
            <a:pPr marL="0" lvl="0" indent="0" algn="l" rtl="0">
              <a:spcBef>
                <a:spcPts val="1000"/>
              </a:spcBef>
              <a:spcAft>
                <a:spcPts val="0"/>
              </a:spcAft>
              <a:buNone/>
            </a:pPr>
            <a:r>
              <a:rPr lang="en-US"/>
              <a:t>                                     Opening of the Portal</a:t>
            </a:r>
            <a:endParaRPr/>
          </a:p>
          <a:p>
            <a:pPr marL="0" lvl="0" indent="0" algn="l" rtl="0">
              <a:spcBef>
                <a:spcPts val="1000"/>
              </a:spcBef>
              <a:spcAft>
                <a:spcPts val="0"/>
              </a:spcAft>
              <a:buNone/>
            </a:pPr>
            <a:r>
              <a:rPr lang="en-US"/>
              <a:t>				                 Live Lesson Kickoff</a:t>
            </a:r>
            <a:endParaRPr/>
          </a:p>
          <a:p>
            <a:pPr marL="0" lvl="0" indent="0" algn="l" rtl="0">
              <a:spcBef>
                <a:spcPts val="1000"/>
              </a:spcBef>
              <a:spcAft>
                <a:spcPts val="0"/>
              </a:spcAft>
              <a:buNone/>
            </a:pPr>
            <a:endParaRPr/>
          </a:p>
          <a:p>
            <a:pPr marL="0" lvl="0" indent="0" algn="l" rtl="0">
              <a:spcBef>
                <a:spcPts val="1000"/>
              </a:spcBef>
              <a:spcAft>
                <a:spcPts val="0"/>
              </a:spcAft>
              <a:buNone/>
            </a:pPr>
            <a:r>
              <a:rPr lang="en-US"/>
              <a:t>                                                   Collected Student Success affidavits</a:t>
            </a:r>
            <a:endParaRPr/>
          </a:p>
          <a:p>
            <a:pPr marL="0" lvl="0" indent="0" algn="l" rtl="0">
              <a:spcBef>
                <a:spcPts val="1000"/>
              </a:spcBef>
              <a:spcAft>
                <a:spcPts val="0"/>
              </a:spcAft>
              <a:buNone/>
            </a:pPr>
            <a:r>
              <a:rPr lang="en-US"/>
              <a:t>                                                </a:t>
            </a:r>
            <a:endParaRPr/>
          </a:p>
          <a:p>
            <a:pPr marL="4114800" lvl="0" indent="457200" algn="l" rtl="0">
              <a:spcBef>
                <a:spcPts val="1000"/>
              </a:spcBef>
              <a:spcAft>
                <a:spcPts val="0"/>
              </a:spcAft>
              <a:buNone/>
            </a:pPr>
            <a:r>
              <a:rPr lang="en-US"/>
              <a:t>Created Interactive Student STAT Lesson Activities</a:t>
            </a:r>
            <a:endParaRPr/>
          </a:p>
        </p:txBody>
      </p:sp>
      <p:pic>
        <p:nvPicPr>
          <p:cNvPr id="541" name="Google Shape;541;g1f333a6f5f3_0_14"/>
          <p:cNvPicPr preferRelativeResize="0"/>
          <p:nvPr/>
        </p:nvPicPr>
        <p:blipFill>
          <a:blip r:embed="rId4">
            <a:alphaModFix/>
          </a:blip>
          <a:stretch>
            <a:fillRect/>
          </a:stretch>
        </p:blipFill>
        <p:spPr>
          <a:xfrm>
            <a:off x="8227671" y="1384433"/>
            <a:ext cx="3381375" cy="1352550"/>
          </a:xfrm>
          <a:prstGeom prst="rect">
            <a:avLst/>
          </a:prstGeom>
          <a:noFill/>
          <a:ln>
            <a:noFill/>
          </a:ln>
        </p:spPr>
      </p:pic>
      <p:pic>
        <p:nvPicPr>
          <p:cNvPr id="542" name="Google Shape;542;g1f333a6f5f3_0_14"/>
          <p:cNvPicPr preferRelativeResize="0"/>
          <p:nvPr/>
        </p:nvPicPr>
        <p:blipFill>
          <a:blip r:embed="rId5">
            <a:alphaModFix/>
          </a:blip>
          <a:stretch>
            <a:fillRect/>
          </a:stretch>
        </p:blipFill>
        <p:spPr>
          <a:xfrm rot="-1631894">
            <a:off x="748413" y="3364112"/>
            <a:ext cx="2143126" cy="2143126"/>
          </a:xfrm>
          <a:prstGeom prst="rect">
            <a:avLst/>
          </a:prstGeom>
          <a:noFill/>
          <a:ln>
            <a:noFill/>
          </a:ln>
        </p:spPr>
      </p:pic>
      <p:sp>
        <p:nvSpPr>
          <p:cNvPr id="543" name="Google Shape;543;g1f333a6f5f3_0_14"/>
          <p:cNvSpPr/>
          <p:nvPr/>
        </p:nvSpPr>
        <p:spPr>
          <a:xfrm>
            <a:off x="2445400" y="2062850"/>
            <a:ext cx="1188900" cy="560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g1f333a6f5f3_0_14"/>
          <p:cNvSpPr/>
          <p:nvPr/>
        </p:nvSpPr>
        <p:spPr>
          <a:xfrm>
            <a:off x="2878533" y="2736963"/>
            <a:ext cx="840300" cy="369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g1f333a6f5f3_0_14"/>
          <p:cNvSpPr/>
          <p:nvPr/>
        </p:nvSpPr>
        <p:spPr>
          <a:xfrm>
            <a:off x="3904900" y="4610725"/>
            <a:ext cx="1188900" cy="560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g1f333a6f5f3_0_14"/>
          <p:cNvSpPr/>
          <p:nvPr/>
        </p:nvSpPr>
        <p:spPr>
          <a:xfrm>
            <a:off x="3480675" y="3644104"/>
            <a:ext cx="1188900" cy="5601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cxnSp>
        <p:nvCxnSpPr>
          <p:cNvPr id="551" name="Google Shape;551;g1f333a6f5f3_0_2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552" name="Google Shape;552;g1f333a6f5f3_0_28"/>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553" name="Google Shape;553;g1f333a6f5f3_0_2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554" name="Google Shape;554;g1f333a6f5f3_0_28"/>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iSOSY Student Portal Year 3 Plans</a:t>
            </a:r>
            <a:endParaRPr sz="1500"/>
          </a:p>
        </p:txBody>
      </p:sp>
      <p:sp>
        <p:nvSpPr>
          <p:cNvPr id="555" name="Google Shape;555;g1f333a6f5f3_0_28"/>
          <p:cNvSpPr txBox="1">
            <a:spLocks noGrp="1"/>
          </p:cNvSpPr>
          <p:nvPr>
            <p:ph type="body" idx="1"/>
          </p:nvPr>
        </p:nvSpPr>
        <p:spPr>
          <a:xfrm>
            <a:off x="790175" y="1564900"/>
            <a:ext cx="10515600" cy="4351200"/>
          </a:xfrm>
          <a:prstGeom prst="rect">
            <a:avLst/>
          </a:prstGeom>
        </p:spPr>
        <p:txBody>
          <a:bodyPr spcFirstLastPara="1" wrap="square" lIns="91425" tIns="45700" rIns="91425" bIns="45700" anchor="t" anchorCtr="0">
            <a:normAutofit lnSpcReduction="10000"/>
          </a:bodyPr>
          <a:lstStyle/>
          <a:p>
            <a:pPr marL="0" lvl="0" indent="0" algn="l" rtl="0">
              <a:spcBef>
                <a:spcPts val="1000"/>
              </a:spcBef>
              <a:spcAft>
                <a:spcPts val="0"/>
              </a:spcAft>
              <a:buNone/>
            </a:pPr>
            <a:endParaRPr/>
          </a:p>
          <a:p>
            <a:pPr marL="0" lvl="0" indent="0" algn="l" rtl="0">
              <a:spcBef>
                <a:spcPts val="1000"/>
              </a:spcBef>
              <a:spcAft>
                <a:spcPts val="0"/>
              </a:spcAft>
              <a:buNone/>
            </a:pPr>
            <a:r>
              <a:rPr lang="en-US"/>
              <a:t>    Collaborate with the other teams adding new products to the portal when developed.</a:t>
            </a:r>
            <a:endParaRPr/>
          </a:p>
          <a:p>
            <a:pPr marL="0" lvl="0" indent="0" algn="l" rtl="0">
              <a:spcBef>
                <a:spcPts val="1000"/>
              </a:spcBef>
              <a:spcAft>
                <a:spcPts val="0"/>
              </a:spcAft>
              <a:buNone/>
            </a:pPr>
            <a:r>
              <a:rPr lang="en-US"/>
              <a:t>    Continue the collection of student affidavits mentioning their successes and how the iSOSY materials guided them to success.</a:t>
            </a:r>
            <a:endParaRPr/>
          </a:p>
          <a:p>
            <a:pPr marL="0" lvl="0" indent="0" algn="l" rtl="0">
              <a:spcBef>
                <a:spcPts val="1000"/>
              </a:spcBef>
              <a:spcAft>
                <a:spcPts val="0"/>
              </a:spcAft>
              <a:buNone/>
            </a:pPr>
            <a:r>
              <a:rPr lang="en-US"/>
              <a:t>    Offering more live lessons and revamping the structure of the student portal based on student and educator’s feedback after launching.</a:t>
            </a:r>
            <a:endParaRPr/>
          </a:p>
          <a:p>
            <a:pPr marL="0" lvl="0" indent="0" algn="l" rtl="0">
              <a:spcBef>
                <a:spcPts val="1000"/>
              </a:spcBef>
              <a:spcAft>
                <a:spcPts val="0"/>
              </a:spcAft>
              <a:buNone/>
            </a:pPr>
            <a:endParaRPr/>
          </a:p>
          <a:p>
            <a:pPr marL="0" lvl="0" indent="0" algn="l" rtl="0">
              <a:spcBef>
                <a:spcPts val="1000"/>
              </a:spcBef>
              <a:spcAft>
                <a:spcPts val="0"/>
              </a:spcAft>
              <a:buNone/>
            </a:pPr>
            <a:endParaRPr/>
          </a:p>
          <a:p>
            <a:pPr marL="0" lvl="0" indent="0" algn="l" rtl="0">
              <a:spcBef>
                <a:spcPts val="1000"/>
              </a:spcBef>
              <a:spcAft>
                <a:spcPts val="0"/>
              </a:spcAft>
              <a:buNone/>
            </a:pPr>
            <a:r>
              <a:rPr lang="en-US"/>
              <a:t>    </a:t>
            </a:r>
            <a:endParaRPr/>
          </a:p>
        </p:txBody>
      </p:sp>
      <p:pic>
        <p:nvPicPr>
          <p:cNvPr id="556" name="Google Shape;556;g1f333a6f5f3_0_28"/>
          <p:cNvPicPr preferRelativeResize="0"/>
          <p:nvPr/>
        </p:nvPicPr>
        <p:blipFill>
          <a:blip r:embed="rId4">
            <a:alphaModFix/>
          </a:blip>
          <a:stretch>
            <a:fillRect/>
          </a:stretch>
        </p:blipFill>
        <p:spPr>
          <a:xfrm rot="-129211">
            <a:off x="1169717" y="4825980"/>
            <a:ext cx="3259990" cy="891402"/>
          </a:xfrm>
          <a:prstGeom prst="rect">
            <a:avLst/>
          </a:prstGeom>
          <a:noFill/>
          <a:ln>
            <a:noFill/>
          </a:ln>
        </p:spPr>
      </p:pic>
      <p:pic>
        <p:nvPicPr>
          <p:cNvPr id="557" name="Google Shape;557;g1f333a6f5f3_0_28"/>
          <p:cNvPicPr preferRelativeResize="0"/>
          <p:nvPr/>
        </p:nvPicPr>
        <p:blipFill>
          <a:blip r:embed="rId5">
            <a:alphaModFix/>
          </a:blip>
          <a:stretch>
            <a:fillRect/>
          </a:stretch>
        </p:blipFill>
        <p:spPr>
          <a:xfrm>
            <a:off x="9522100" y="4247473"/>
            <a:ext cx="1783675" cy="1760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cxnSp>
        <p:nvCxnSpPr>
          <p:cNvPr id="562" name="Google Shape;562;g1f333a6f5f3_0_3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563" name="Google Shape;563;g1f333a6f5f3_0_38"/>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564" name="Google Shape;564;g1f333a6f5f3_0_3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565" name="Google Shape;565;g1f333a6f5f3_0_38"/>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iSOSY Student Portal Year 3 Plans</a:t>
            </a:r>
            <a:endParaRPr sz="1500"/>
          </a:p>
        </p:txBody>
      </p:sp>
      <p:sp>
        <p:nvSpPr>
          <p:cNvPr id="566" name="Google Shape;566;g1f333a6f5f3_0_38"/>
          <p:cNvSpPr txBox="1">
            <a:spLocks noGrp="1"/>
          </p:cNvSpPr>
          <p:nvPr>
            <p:ph type="body" idx="1"/>
          </p:nvPr>
        </p:nvSpPr>
        <p:spPr>
          <a:xfrm>
            <a:off x="790175" y="1564900"/>
            <a:ext cx="10515600" cy="4351200"/>
          </a:xfrm>
          <a:prstGeom prst="rect">
            <a:avLst/>
          </a:prstGeom>
        </p:spPr>
        <p:txBody>
          <a:bodyPr spcFirstLastPara="1" wrap="square" lIns="91425" tIns="45700" rIns="91425" bIns="45700" anchor="t" anchorCtr="0">
            <a:normAutofit lnSpcReduction="20000"/>
          </a:bodyPr>
          <a:lstStyle/>
          <a:p>
            <a:pPr marL="0" lvl="0" indent="0" algn="l" rtl="0">
              <a:spcBef>
                <a:spcPts val="1000"/>
              </a:spcBef>
              <a:spcAft>
                <a:spcPts val="0"/>
              </a:spcAft>
              <a:buNone/>
            </a:pPr>
            <a:r>
              <a:rPr lang="en-US" b="1"/>
              <a:t>    </a:t>
            </a:r>
            <a:endParaRPr b="1"/>
          </a:p>
          <a:p>
            <a:pPr marL="0" lvl="0" indent="0" algn="l" rtl="0">
              <a:spcBef>
                <a:spcPts val="1000"/>
              </a:spcBef>
              <a:spcAft>
                <a:spcPts val="0"/>
              </a:spcAft>
              <a:buNone/>
            </a:pPr>
            <a:r>
              <a:rPr lang="en-US" b="1"/>
              <a:t>              More Live Lessons to come!</a:t>
            </a:r>
            <a:endParaRPr b="1"/>
          </a:p>
          <a:p>
            <a:pPr marL="457200" lvl="0" indent="457200" algn="l" rtl="0">
              <a:spcBef>
                <a:spcPts val="1000"/>
              </a:spcBef>
              <a:spcAft>
                <a:spcPts val="0"/>
              </a:spcAft>
              <a:buNone/>
            </a:pPr>
            <a:r>
              <a:rPr lang="en-US"/>
              <a:t>                      Classes  based on areas of student interest:    </a:t>
            </a:r>
            <a:endParaRPr/>
          </a:p>
          <a:p>
            <a:pPr marL="457200" lvl="0" indent="457200" algn="l" rtl="0">
              <a:spcBef>
                <a:spcPts val="1000"/>
              </a:spcBef>
              <a:spcAft>
                <a:spcPts val="0"/>
              </a:spcAft>
              <a:buNone/>
            </a:pPr>
            <a:r>
              <a:rPr lang="en-US"/>
              <a:t>					      	Survival English (Aug 22)</a:t>
            </a:r>
            <a:endParaRPr/>
          </a:p>
          <a:p>
            <a:pPr marL="3657600" lvl="0" indent="457200" algn="l" rtl="0">
              <a:spcBef>
                <a:spcPts val="1000"/>
              </a:spcBef>
              <a:spcAft>
                <a:spcPts val="0"/>
              </a:spcAft>
              <a:buNone/>
            </a:pPr>
            <a:r>
              <a:rPr lang="en-US"/>
              <a:t> Work-related phrases</a:t>
            </a:r>
            <a:endParaRPr/>
          </a:p>
          <a:p>
            <a:pPr marL="3657600" lvl="0" indent="457200" algn="l" rtl="0">
              <a:spcBef>
                <a:spcPts val="1000"/>
              </a:spcBef>
              <a:spcAft>
                <a:spcPts val="0"/>
              </a:spcAft>
              <a:buNone/>
            </a:pPr>
            <a:r>
              <a:rPr lang="en-US"/>
              <a:t> Food/Restaurant Terms</a:t>
            </a:r>
            <a:endParaRPr/>
          </a:p>
          <a:p>
            <a:pPr marL="3657600" lvl="0" indent="457200" algn="l" rtl="0">
              <a:spcBef>
                <a:spcPts val="1000"/>
              </a:spcBef>
              <a:spcAft>
                <a:spcPts val="0"/>
              </a:spcAft>
              <a:buNone/>
            </a:pPr>
            <a:r>
              <a:rPr lang="en-US"/>
              <a:t> Weather Conditions ( Extreme Cold/Heat)</a:t>
            </a:r>
            <a:endParaRPr/>
          </a:p>
          <a:p>
            <a:pPr marL="0" lvl="0" indent="0" algn="l" rtl="0">
              <a:spcBef>
                <a:spcPts val="1000"/>
              </a:spcBef>
              <a:spcAft>
                <a:spcPts val="0"/>
              </a:spcAft>
              <a:buNone/>
            </a:pPr>
            <a:r>
              <a:rPr lang="en-US"/>
              <a:t>			</a:t>
            </a:r>
            <a:endParaRPr/>
          </a:p>
          <a:p>
            <a:pPr marL="0" lvl="0" indent="0" algn="l" rtl="0">
              <a:spcBef>
                <a:spcPts val="1000"/>
              </a:spcBef>
              <a:spcAft>
                <a:spcPts val="0"/>
              </a:spcAft>
              <a:buNone/>
            </a:pPr>
            <a:r>
              <a:rPr lang="en-US"/>
              <a:t>    </a:t>
            </a:r>
            <a:endParaRPr/>
          </a:p>
          <a:p>
            <a:pPr marL="0" lvl="0" indent="0" algn="l" rtl="0">
              <a:spcBef>
                <a:spcPts val="1000"/>
              </a:spcBef>
              <a:spcAft>
                <a:spcPts val="0"/>
              </a:spcAft>
              <a:buNone/>
            </a:pPr>
            <a:r>
              <a:rPr lang="en-US"/>
              <a:t>    </a:t>
            </a:r>
            <a:endParaRPr/>
          </a:p>
        </p:txBody>
      </p:sp>
      <p:sp>
        <p:nvSpPr>
          <p:cNvPr id="567" name="Google Shape;567;g1f333a6f5f3_0_38"/>
          <p:cNvSpPr/>
          <p:nvPr/>
        </p:nvSpPr>
        <p:spPr>
          <a:xfrm>
            <a:off x="4254500" y="2908325"/>
            <a:ext cx="314100" cy="26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1f333a6f5f3_0_38"/>
          <p:cNvSpPr/>
          <p:nvPr/>
        </p:nvSpPr>
        <p:spPr>
          <a:xfrm>
            <a:off x="4364750" y="3293000"/>
            <a:ext cx="314100" cy="27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69" name="Google Shape;569;g1f333a6f5f3_0_38"/>
          <p:cNvSpPr/>
          <p:nvPr/>
        </p:nvSpPr>
        <p:spPr>
          <a:xfrm>
            <a:off x="4568600" y="3682475"/>
            <a:ext cx="314100" cy="26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570" name="Google Shape;570;g1f333a6f5f3_0_38"/>
          <p:cNvSpPr/>
          <p:nvPr/>
        </p:nvSpPr>
        <p:spPr>
          <a:xfrm>
            <a:off x="4568593" y="4158860"/>
            <a:ext cx="314100" cy="27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pic>
        <p:nvPicPr>
          <p:cNvPr id="571" name="Google Shape;571;g1f333a6f5f3_0_38"/>
          <p:cNvPicPr preferRelativeResize="0"/>
          <p:nvPr/>
        </p:nvPicPr>
        <p:blipFill>
          <a:blip r:embed="rId4">
            <a:alphaModFix/>
          </a:blip>
          <a:stretch>
            <a:fillRect/>
          </a:stretch>
        </p:blipFill>
        <p:spPr>
          <a:xfrm>
            <a:off x="790168" y="3091867"/>
            <a:ext cx="3026100" cy="21712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cxnSp>
        <p:nvCxnSpPr>
          <p:cNvPr id="576" name="Google Shape;576;g1f333a6f5f3_0_5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577" name="Google Shape;577;g1f333a6f5f3_0_51"/>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578" name="Google Shape;578;g1f333a6f5f3_0_5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579" name="Google Shape;579;g1f333a6f5f3_0_51"/>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iSOSY Student Portal Year 3 Plans</a:t>
            </a:r>
            <a:endParaRPr sz="1500"/>
          </a:p>
        </p:txBody>
      </p:sp>
      <p:sp>
        <p:nvSpPr>
          <p:cNvPr id="580" name="Google Shape;580;g1f333a6f5f3_0_51"/>
          <p:cNvSpPr txBox="1">
            <a:spLocks noGrp="1"/>
          </p:cNvSpPr>
          <p:nvPr>
            <p:ph type="body" idx="1"/>
          </p:nvPr>
        </p:nvSpPr>
        <p:spPr>
          <a:xfrm>
            <a:off x="790175" y="1564900"/>
            <a:ext cx="10515600" cy="4351200"/>
          </a:xfrm>
          <a:prstGeom prst="rect">
            <a:avLst/>
          </a:prstGeom>
        </p:spPr>
        <p:txBody>
          <a:bodyPr spcFirstLastPara="1" wrap="square" lIns="91425" tIns="45700" rIns="91425" bIns="45700" anchor="t" anchorCtr="0">
            <a:normAutofit fontScale="77500" lnSpcReduction="10000"/>
          </a:bodyPr>
          <a:lstStyle/>
          <a:p>
            <a:pPr marL="0" lvl="0" indent="0" algn="l" rtl="0">
              <a:spcBef>
                <a:spcPts val="1000"/>
              </a:spcBef>
              <a:spcAft>
                <a:spcPts val="0"/>
              </a:spcAft>
              <a:buNone/>
            </a:pPr>
            <a:r>
              <a:rPr lang="en-US" b="1"/>
              <a:t>    </a:t>
            </a:r>
            <a:endParaRPr b="1"/>
          </a:p>
          <a:p>
            <a:pPr marL="0" lvl="0" indent="0" algn="ctr" rtl="0">
              <a:spcBef>
                <a:spcPts val="1000"/>
              </a:spcBef>
              <a:spcAft>
                <a:spcPts val="0"/>
              </a:spcAft>
              <a:buNone/>
            </a:pPr>
            <a:r>
              <a:rPr lang="en-US" b="1"/>
              <a:t>       Currently revamping the structure of the portal based on students needs. The </a:t>
            </a:r>
            <a:endParaRPr b="1"/>
          </a:p>
          <a:p>
            <a:pPr marL="0" lvl="0" indent="0" algn="ctr" rtl="0">
              <a:spcBef>
                <a:spcPts val="1000"/>
              </a:spcBef>
              <a:spcAft>
                <a:spcPts val="0"/>
              </a:spcAft>
              <a:buNone/>
            </a:pPr>
            <a:r>
              <a:rPr lang="en-US" b="1"/>
              <a:t>structure will be accompanied by already created materials and any new materials </a:t>
            </a:r>
            <a:endParaRPr b="1"/>
          </a:p>
          <a:p>
            <a:pPr marL="0" lvl="0" indent="0" algn="l" rtl="0">
              <a:spcBef>
                <a:spcPts val="1000"/>
              </a:spcBef>
              <a:spcAft>
                <a:spcPts val="0"/>
              </a:spcAft>
              <a:buNone/>
            </a:pPr>
            <a:r>
              <a:rPr lang="en-US" b="1"/>
              <a:t>        createdby work groups from the iSOSY website.</a:t>
            </a:r>
            <a:endParaRPr b="1"/>
          </a:p>
          <a:p>
            <a:pPr marL="0" lvl="0" indent="0" algn="ctr" rtl="0">
              <a:spcBef>
                <a:spcPts val="1000"/>
              </a:spcBef>
              <a:spcAft>
                <a:spcPts val="0"/>
              </a:spcAft>
              <a:buNone/>
            </a:pPr>
            <a:endParaRPr b="1"/>
          </a:p>
          <a:p>
            <a:pPr marL="609600" lvl="0" indent="-393382" algn="l" rtl="0">
              <a:spcBef>
                <a:spcPts val="1000"/>
              </a:spcBef>
              <a:spcAft>
                <a:spcPts val="0"/>
              </a:spcAft>
              <a:buSzPct val="64285"/>
              <a:buChar char="-"/>
            </a:pPr>
            <a:r>
              <a:rPr lang="en-US" b="1"/>
              <a:t> Beginner English Classes (10 Introductory lessons using Simply Speaking Resource)</a:t>
            </a:r>
            <a:endParaRPr b="1"/>
          </a:p>
          <a:p>
            <a:pPr marL="0" lvl="0" indent="0" algn="l" rtl="0">
              <a:spcBef>
                <a:spcPts val="1000"/>
              </a:spcBef>
              <a:spcAft>
                <a:spcPts val="0"/>
              </a:spcAft>
              <a:buNone/>
            </a:pPr>
            <a:r>
              <a:rPr lang="en-US" b="1"/>
              <a:t>    -     Life Skills and Resources</a:t>
            </a:r>
            <a:endParaRPr b="1"/>
          </a:p>
          <a:p>
            <a:pPr marL="0" lvl="0" indent="0" algn="l" rtl="0">
              <a:spcBef>
                <a:spcPts val="1000"/>
              </a:spcBef>
              <a:spcAft>
                <a:spcPts val="0"/>
              </a:spcAft>
              <a:buNone/>
            </a:pPr>
            <a:r>
              <a:rPr lang="en-US" b="1"/>
              <a:t>    -     Catalog of Recorded live lessons and best used lessons </a:t>
            </a:r>
            <a:endParaRPr b="1"/>
          </a:p>
          <a:p>
            <a:pPr marL="0" lvl="0" indent="0" algn="l" rtl="0">
              <a:spcBef>
                <a:spcPts val="1000"/>
              </a:spcBef>
              <a:spcAft>
                <a:spcPts val="0"/>
              </a:spcAft>
              <a:buNone/>
            </a:pPr>
            <a:r>
              <a:rPr lang="en-US"/>
              <a:t>			</a:t>
            </a:r>
            <a:endParaRPr/>
          </a:p>
          <a:p>
            <a:pPr marL="0" lvl="0" indent="0" algn="l" rtl="0">
              <a:spcBef>
                <a:spcPts val="1000"/>
              </a:spcBef>
              <a:spcAft>
                <a:spcPts val="0"/>
              </a:spcAft>
              <a:buNone/>
            </a:pPr>
            <a:r>
              <a:rPr lang="en-US"/>
              <a:t>    </a:t>
            </a:r>
            <a:endParaRPr/>
          </a:p>
          <a:p>
            <a:pPr marL="0" lvl="0" indent="0" algn="l" rtl="0">
              <a:spcBef>
                <a:spcPts val="1000"/>
              </a:spcBef>
              <a:spcAft>
                <a:spcPts val="0"/>
              </a:spcAft>
              <a:buNone/>
            </a:pPr>
            <a:r>
              <a:rPr lang="en-US"/>
              <a:t>    </a:t>
            </a:r>
            <a:endParaRPr/>
          </a:p>
        </p:txBody>
      </p:sp>
      <p:pic>
        <p:nvPicPr>
          <p:cNvPr id="581" name="Google Shape;581;g1f333a6f5f3_0_51"/>
          <p:cNvPicPr preferRelativeResize="0"/>
          <p:nvPr/>
        </p:nvPicPr>
        <p:blipFill>
          <a:blip r:embed="rId4">
            <a:alphaModFix/>
          </a:blip>
          <a:stretch>
            <a:fillRect/>
          </a:stretch>
        </p:blipFill>
        <p:spPr>
          <a:xfrm>
            <a:off x="8810369" y="4080800"/>
            <a:ext cx="2495398" cy="1476767"/>
          </a:xfrm>
          <a:prstGeom prst="rect">
            <a:avLst/>
          </a:prstGeom>
          <a:noFill/>
          <a:ln>
            <a:noFill/>
          </a:ln>
        </p:spPr>
      </p:pic>
      <p:pic>
        <p:nvPicPr>
          <p:cNvPr id="582" name="Google Shape;582;g1f333a6f5f3_0_51"/>
          <p:cNvPicPr preferRelativeResize="0"/>
          <p:nvPr/>
        </p:nvPicPr>
        <p:blipFill>
          <a:blip r:embed="rId5">
            <a:alphaModFix/>
          </a:blip>
          <a:stretch>
            <a:fillRect/>
          </a:stretch>
        </p:blipFill>
        <p:spPr>
          <a:xfrm>
            <a:off x="10275367" y="4836500"/>
            <a:ext cx="1157026" cy="941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cxnSp>
        <p:nvCxnSpPr>
          <p:cNvPr id="587" name="Google Shape;587;g1f333a6f5f3_0_6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588" name="Google Shape;588;g1f333a6f5f3_0_61"/>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589" name="Google Shape;589;g1f333a6f5f3_0_6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590" name="Google Shape;590;g1f333a6f5f3_0_61"/>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iSOSY Student Portal Live Lesson</a:t>
            </a:r>
            <a:endParaRPr sz="1500"/>
          </a:p>
        </p:txBody>
      </p:sp>
      <p:sp>
        <p:nvSpPr>
          <p:cNvPr id="591" name="Google Shape;591;g1f333a6f5f3_0_61"/>
          <p:cNvSpPr txBox="1"/>
          <p:nvPr/>
        </p:nvSpPr>
        <p:spPr>
          <a:xfrm>
            <a:off x="644550" y="2187850"/>
            <a:ext cx="4718400" cy="310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3300">
                <a:solidFill>
                  <a:srgbClr val="222222"/>
                </a:solidFill>
                <a:latin typeface="Calibri"/>
                <a:ea typeface="Calibri"/>
                <a:cs typeface="Calibri"/>
                <a:sym typeface="Calibri"/>
              </a:rPr>
              <a:t>This spring, we will be hosting our second live lesson! </a:t>
            </a:r>
            <a:endParaRPr sz="330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endParaRPr sz="230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r>
              <a:rPr lang="en-US" sz="2300">
                <a:solidFill>
                  <a:srgbClr val="222222"/>
                </a:solidFill>
                <a:latin typeface="Calibri"/>
                <a:ea typeface="Calibri"/>
                <a:cs typeface="Calibri"/>
                <a:sym typeface="Calibri"/>
              </a:rPr>
              <a:t>HOLD THE DATE: </a:t>
            </a:r>
            <a:endParaRPr sz="230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r>
              <a:rPr lang="en-US" sz="2300" b="1">
                <a:solidFill>
                  <a:srgbClr val="222222"/>
                </a:solidFill>
                <a:latin typeface="Calibri"/>
                <a:ea typeface="Calibri"/>
                <a:cs typeface="Calibri"/>
                <a:sym typeface="Calibri"/>
              </a:rPr>
              <a:t>MARCH 22 at 7 pm EDT</a:t>
            </a:r>
            <a:endParaRPr sz="2300" b="1">
              <a:solidFill>
                <a:srgbClr val="222222"/>
              </a:solidFill>
              <a:latin typeface="Calibri"/>
              <a:ea typeface="Calibri"/>
              <a:cs typeface="Calibri"/>
              <a:sym typeface="Calibri"/>
            </a:endParaRPr>
          </a:p>
        </p:txBody>
      </p:sp>
      <p:pic>
        <p:nvPicPr>
          <p:cNvPr id="592" name="Google Shape;592;g1f333a6f5f3_0_61"/>
          <p:cNvPicPr preferRelativeResize="0"/>
          <p:nvPr/>
        </p:nvPicPr>
        <p:blipFill>
          <a:blip r:embed="rId4">
            <a:alphaModFix/>
          </a:blip>
          <a:stretch>
            <a:fillRect/>
          </a:stretch>
        </p:blipFill>
        <p:spPr>
          <a:xfrm>
            <a:off x="5504775" y="1385000"/>
            <a:ext cx="6152175" cy="45753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cxnSp>
        <p:nvCxnSpPr>
          <p:cNvPr id="597" name="Google Shape;597;g1f333a6f5f3_0_7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598" name="Google Shape;598;g1f333a6f5f3_0_7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599" name="Google Shape;599;g1f333a6f5f3_0_70"/>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iSOSY Student Portal Analytics</a:t>
            </a:r>
            <a:endParaRPr sz="1500"/>
          </a:p>
        </p:txBody>
      </p:sp>
      <p:pic>
        <p:nvPicPr>
          <p:cNvPr id="600" name="Google Shape;600;g1f333a6f5f3_0_70"/>
          <p:cNvPicPr preferRelativeResize="0"/>
          <p:nvPr/>
        </p:nvPicPr>
        <p:blipFill>
          <a:blip r:embed="rId4">
            <a:alphaModFix/>
          </a:blip>
          <a:stretch>
            <a:fillRect/>
          </a:stretch>
        </p:blipFill>
        <p:spPr>
          <a:xfrm>
            <a:off x="249150" y="1370852"/>
            <a:ext cx="7528075" cy="3248751"/>
          </a:xfrm>
          <a:prstGeom prst="rect">
            <a:avLst/>
          </a:prstGeom>
          <a:noFill/>
          <a:ln>
            <a:noFill/>
          </a:ln>
          <a:effectLst>
            <a:outerShdw blurRad="57150" dist="19050" dir="5400000" algn="bl" rotWithShape="0">
              <a:srgbClr val="000000">
                <a:alpha val="50000"/>
              </a:srgbClr>
            </a:outerShdw>
          </a:effectLst>
        </p:spPr>
      </p:pic>
      <p:pic>
        <p:nvPicPr>
          <p:cNvPr id="601" name="Google Shape;601;g1f333a6f5f3_0_70"/>
          <p:cNvPicPr preferRelativeResize="0"/>
          <p:nvPr/>
        </p:nvPicPr>
        <p:blipFill>
          <a:blip r:embed="rId5">
            <a:alphaModFix/>
          </a:blip>
          <a:stretch>
            <a:fillRect/>
          </a:stretch>
        </p:blipFill>
        <p:spPr>
          <a:xfrm>
            <a:off x="6732200" y="2477065"/>
            <a:ext cx="4924749" cy="4041059"/>
          </a:xfrm>
          <a:prstGeom prst="rect">
            <a:avLst/>
          </a:prstGeom>
          <a:noFill/>
          <a:ln>
            <a:noFill/>
          </a:ln>
          <a:effectLst>
            <a:outerShdw blurRad="57150" dist="19050" dir="5400000" algn="bl" rotWithShape="0">
              <a:srgbClr val="000000">
                <a:alpha val="50000"/>
              </a:srgbClr>
            </a:outerShdw>
          </a:effectLst>
        </p:spPr>
      </p:pic>
      <p:pic>
        <p:nvPicPr>
          <p:cNvPr id="602" name="Google Shape;602;g1f333a6f5f3_0_70"/>
          <p:cNvPicPr preferRelativeResize="0"/>
          <p:nvPr/>
        </p:nvPicPr>
        <p:blipFill>
          <a:blip r:embed="rId6">
            <a:alphaModFix/>
          </a:blip>
          <a:stretch>
            <a:fillRect/>
          </a:stretch>
        </p:blipFill>
        <p:spPr>
          <a:xfrm>
            <a:off x="1305625" y="4088200"/>
            <a:ext cx="4470874" cy="2600474"/>
          </a:xfrm>
          <a:prstGeom prst="rect">
            <a:avLst/>
          </a:prstGeom>
          <a:noFill/>
          <a:ln>
            <a:noFill/>
          </a:ln>
          <a:effectLst>
            <a:outerShdw blurRad="57150" dist="19050" dir="6240000" algn="bl" rotWithShape="0">
              <a:srgbClr val="000000">
                <a:alpha val="64999"/>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g1f49638968e_0_474"/>
          <p:cNvSpPr txBox="1">
            <a:spLocks noGrp="1"/>
          </p:cNvSpPr>
          <p:nvPr>
            <p:ph type="ctrTitle"/>
          </p:nvPr>
        </p:nvSpPr>
        <p:spPr>
          <a:xfrm>
            <a:off x="4064000" y="146742"/>
            <a:ext cx="7772400" cy="14700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r>
              <a:rPr lang="en-US" sz="4400"/>
              <a:t>Pathways Work Group</a:t>
            </a:r>
            <a:endParaRPr sz="4400"/>
          </a:p>
        </p:txBody>
      </p:sp>
      <p:sp>
        <p:nvSpPr>
          <p:cNvPr id="608" name="Google Shape;608;g1f49638968e_0_474"/>
          <p:cNvSpPr txBox="1"/>
          <p:nvPr/>
        </p:nvSpPr>
        <p:spPr>
          <a:xfrm>
            <a:off x="118844" y="6858000"/>
            <a:ext cx="11954400" cy="23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This Photo</a:t>
            </a:r>
            <a:r>
              <a:rPr lang="en-US" sz="900" b="0" i="0" u="none" strike="noStrike" cap="none">
                <a:solidFill>
                  <a:schemeClr val="dk1"/>
                </a:solidFill>
                <a:latin typeface="Arial"/>
                <a:ea typeface="Arial"/>
                <a:cs typeface="Arial"/>
                <a:sym typeface="Arial"/>
              </a:rPr>
              <a:t> by Unknown Author is licensed under </a:t>
            </a:r>
            <a:r>
              <a:rPr lang="en-US" sz="9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CC BY-SA-NC</a:t>
            </a:r>
            <a:endParaRPr sz="900">
              <a:solidFill>
                <a:schemeClr val="dk1"/>
              </a:solidFill>
              <a:latin typeface="Arial"/>
              <a:ea typeface="Arial"/>
              <a:cs typeface="Arial"/>
              <a:sym typeface="Arial"/>
            </a:endParaRPr>
          </a:p>
        </p:txBody>
      </p:sp>
      <p:pic>
        <p:nvPicPr>
          <p:cNvPr id="609" name="Google Shape;609;g1f49638968e_0_474" descr="Pathways – Pathways to Belonging"/>
          <p:cNvPicPr preferRelativeResize="0"/>
          <p:nvPr/>
        </p:nvPicPr>
        <p:blipFill rotWithShape="1">
          <a:blip r:embed="rId5">
            <a:alphaModFix/>
          </a:blip>
          <a:srcRect/>
          <a:stretch/>
        </p:blipFill>
        <p:spPr>
          <a:xfrm>
            <a:off x="1930400" y="1285497"/>
            <a:ext cx="6298879" cy="5039103"/>
          </a:xfrm>
          <a:prstGeom prst="rect">
            <a:avLst/>
          </a:prstGeom>
          <a:noFill/>
          <a:ln>
            <a:noFill/>
          </a:ln>
        </p:spPr>
      </p:pic>
      <p:pic>
        <p:nvPicPr>
          <p:cNvPr id="610" name="Google Shape;610;g1f49638968e_0_474" descr="A picture containing drawing&#10;&#10;Description automatically generated"/>
          <p:cNvPicPr preferRelativeResize="0"/>
          <p:nvPr/>
        </p:nvPicPr>
        <p:blipFill rotWithShape="1">
          <a:blip r:embed="rId6">
            <a:alphaModFix/>
          </a:blip>
          <a:srcRect/>
          <a:stretch/>
        </p:blipFill>
        <p:spPr>
          <a:xfrm>
            <a:off x="496957" y="347871"/>
            <a:ext cx="2433249" cy="746490"/>
          </a:xfrm>
          <a:prstGeom prst="rect">
            <a:avLst/>
          </a:prstGeom>
          <a:noFill/>
          <a:ln>
            <a:noFill/>
          </a:ln>
        </p:spPr>
      </p:pic>
      <p:cxnSp>
        <p:nvCxnSpPr>
          <p:cNvPr id="611" name="Google Shape;611;g1f49638968e_0_474"/>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612" name="Google Shape;612;g1f49638968e_0_474"/>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1f49638968e_0_483"/>
          <p:cNvSpPr/>
          <p:nvPr/>
        </p:nvSpPr>
        <p:spPr>
          <a:xfrm>
            <a:off x="0" y="0"/>
            <a:ext cx="12192000" cy="6858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618" name="Google Shape;618;g1f49638968e_0_483"/>
          <p:cNvSpPr txBox="1">
            <a:spLocks noGrp="1"/>
          </p:cNvSpPr>
          <p:nvPr>
            <p:ph type="ctrTitle"/>
          </p:nvPr>
        </p:nvSpPr>
        <p:spPr>
          <a:xfrm>
            <a:off x="3884550" y="-13887"/>
            <a:ext cx="7772400" cy="14700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r>
              <a:rPr lang="en-US" sz="4400"/>
              <a:t>Completed and being used!</a:t>
            </a:r>
            <a:endParaRPr sz="6400"/>
          </a:p>
        </p:txBody>
      </p:sp>
      <p:grpSp>
        <p:nvGrpSpPr>
          <p:cNvPr id="619" name="Google Shape;619;g1f49638968e_0_483"/>
          <p:cNvGrpSpPr/>
          <p:nvPr/>
        </p:nvGrpSpPr>
        <p:grpSpPr>
          <a:xfrm>
            <a:off x="305149" y="1524000"/>
            <a:ext cx="4038338" cy="3712053"/>
            <a:chOff x="228862" y="2417982"/>
            <a:chExt cx="4038338" cy="3712053"/>
          </a:xfrm>
        </p:grpSpPr>
        <p:pic>
          <p:nvPicPr>
            <p:cNvPr id="620" name="Google Shape;620;g1f49638968e_0_483"/>
            <p:cNvPicPr preferRelativeResize="0"/>
            <p:nvPr/>
          </p:nvPicPr>
          <p:blipFill rotWithShape="1">
            <a:blip r:embed="rId3">
              <a:alphaModFix/>
            </a:blip>
            <a:srcRect/>
            <a:stretch/>
          </p:blipFill>
          <p:spPr>
            <a:xfrm>
              <a:off x="2679854" y="2417982"/>
              <a:ext cx="1587346" cy="2154019"/>
            </a:xfrm>
            <a:prstGeom prst="rect">
              <a:avLst/>
            </a:prstGeom>
            <a:noFill/>
            <a:ln>
              <a:noFill/>
            </a:ln>
          </p:spPr>
        </p:pic>
        <p:pic>
          <p:nvPicPr>
            <p:cNvPr id="621" name="Google Shape;621;g1f49638968e_0_483"/>
            <p:cNvPicPr preferRelativeResize="0"/>
            <p:nvPr/>
          </p:nvPicPr>
          <p:blipFill rotWithShape="1">
            <a:blip r:embed="rId4">
              <a:alphaModFix/>
            </a:blip>
            <a:srcRect/>
            <a:stretch/>
          </p:blipFill>
          <p:spPr>
            <a:xfrm>
              <a:off x="2057400" y="2682472"/>
              <a:ext cx="1591706" cy="2194327"/>
            </a:xfrm>
            <a:prstGeom prst="rect">
              <a:avLst/>
            </a:prstGeom>
            <a:noFill/>
            <a:ln>
              <a:noFill/>
            </a:ln>
          </p:spPr>
        </p:pic>
        <p:pic>
          <p:nvPicPr>
            <p:cNvPr id="622" name="Google Shape;622;g1f49638968e_0_483"/>
            <p:cNvPicPr preferRelativeResize="0"/>
            <p:nvPr/>
          </p:nvPicPr>
          <p:blipFill rotWithShape="1">
            <a:blip r:embed="rId5">
              <a:alphaModFix/>
            </a:blip>
            <a:srcRect/>
            <a:stretch/>
          </p:blipFill>
          <p:spPr>
            <a:xfrm>
              <a:off x="1371600" y="3139672"/>
              <a:ext cx="1568310" cy="2194327"/>
            </a:xfrm>
            <a:prstGeom prst="rect">
              <a:avLst/>
            </a:prstGeom>
            <a:noFill/>
            <a:ln>
              <a:noFill/>
            </a:ln>
          </p:spPr>
        </p:pic>
        <p:pic>
          <p:nvPicPr>
            <p:cNvPr id="623" name="Google Shape;623;g1f49638968e_0_483"/>
            <p:cNvPicPr preferRelativeResize="0"/>
            <p:nvPr/>
          </p:nvPicPr>
          <p:blipFill rotWithShape="1">
            <a:blip r:embed="rId6">
              <a:alphaModFix/>
            </a:blip>
            <a:srcRect/>
            <a:stretch/>
          </p:blipFill>
          <p:spPr>
            <a:xfrm>
              <a:off x="685800" y="3520672"/>
              <a:ext cx="1576665" cy="2194327"/>
            </a:xfrm>
            <a:prstGeom prst="rect">
              <a:avLst/>
            </a:prstGeom>
            <a:noFill/>
            <a:ln>
              <a:noFill/>
            </a:ln>
          </p:spPr>
        </p:pic>
        <p:pic>
          <p:nvPicPr>
            <p:cNvPr id="624" name="Google Shape;624;g1f49638968e_0_483"/>
            <p:cNvPicPr preferRelativeResize="0"/>
            <p:nvPr/>
          </p:nvPicPr>
          <p:blipFill rotWithShape="1">
            <a:blip r:embed="rId7">
              <a:alphaModFix/>
            </a:blip>
            <a:srcRect/>
            <a:stretch/>
          </p:blipFill>
          <p:spPr>
            <a:xfrm>
              <a:off x="228862" y="3935708"/>
              <a:ext cx="1605922" cy="2194327"/>
            </a:xfrm>
            <a:prstGeom prst="rect">
              <a:avLst/>
            </a:prstGeom>
            <a:noFill/>
            <a:ln>
              <a:noFill/>
            </a:ln>
          </p:spPr>
        </p:pic>
      </p:grpSp>
      <p:pic>
        <p:nvPicPr>
          <p:cNvPr id="625" name="Google Shape;625;g1f49638968e_0_483"/>
          <p:cNvPicPr preferRelativeResize="0"/>
          <p:nvPr/>
        </p:nvPicPr>
        <p:blipFill rotWithShape="1">
          <a:blip r:embed="rId8">
            <a:alphaModFix/>
          </a:blip>
          <a:srcRect/>
          <a:stretch/>
        </p:blipFill>
        <p:spPr>
          <a:xfrm>
            <a:off x="10267539" y="1302556"/>
            <a:ext cx="1341384" cy="1819562"/>
          </a:xfrm>
          <a:prstGeom prst="rect">
            <a:avLst/>
          </a:prstGeom>
          <a:noFill/>
          <a:ln>
            <a:noFill/>
          </a:ln>
        </p:spPr>
      </p:pic>
      <p:pic>
        <p:nvPicPr>
          <p:cNvPr id="626" name="Google Shape;626;g1f49638968e_0_483"/>
          <p:cNvPicPr preferRelativeResize="0"/>
          <p:nvPr/>
        </p:nvPicPr>
        <p:blipFill rotWithShape="1">
          <a:blip r:embed="rId9">
            <a:alphaModFix/>
          </a:blip>
          <a:srcRect/>
          <a:stretch/>
        </p:blipFill>
        <p:spPr>
          <a:xfrm>
            <a:off x="9651044" y="1619190"/>
            <a:ext cx="1490391" cy="1886009"/>
          </a:xfrm>
          <a:prstGeom prst="rect">
            <a:avLst/>
          </a:prstGeom>
          <a:noFill/>
          <a:ln>
            <a:noFill/>
          </a:ln>
        </p:spPr>
      </p:pic>
      <p:pic>
        <p:nvPicPr>
          <p:cNvPr id="627" name="Google Shape;627;g1f49638968e_0_483"/>
          <p:cNvPicPr preferRelativeResize="0"/>
          <p:nvPr/>
        </p:nvPicPr>
        <p:blipFill rotWithShape="1">
          <a:blip r:embed="rId10">
            <a:alphaModFix/>
          </a:blip>
          <a:srcRect/>
          <a:stretch/>
        </p:blipFill>
        <p:spPr>
          <a:xfrm>
            <a:off x="9166575" y="1905000"/>
            <a:ext cx="1444377" cy="2035259"/>
          </a:xfrm>
          <a:prstGeom prst="rect">
            <a:avLst/>
          </a:prstGeom>
          <a:noFill/>
          <a:ln>
            <a:noFill/>
          </a:ln>
        </p:spPr>
      </p:pic>
      <p:pic>
        <p:nvPicPr>
          <p:cNvPr id="628" name="Google Shape;628;g1f49638968e_0_483"/>
          <p:cNvPicPr preferRelativeResize="0"/>
          <p:nvPr/>
        </p:nvPicPr>
        <p:blipFill rotWithShape="1">
          <a:blip r:embed="rId11">
            <a:alphaModFix/>
          </a:blip>
          <a:srcRect/>
          <a:stretch/>
        </p:blipFill>
        <p:spPr>
          <a:xfrm>
            <a:off x="8599196" y="2209800"/>
            <a:ext cx="1601383" cy="2241221"/>
          </a:xfrm>
          <a:prstGeom prst="rect">
            <a:avLst/>
          </a:prstGeom>
          <a:noFill/>
          <a:ln>
            <a:noFill/>
          </a:ln>
        </p:spPr>
      </p:pic>
      <p:pic>
        <p:nvPicPr>
          <p:cNvPr id="629" name="Google Shape;629;g1f49638968e_0_483"/>
          <p:cNvPicPr preferRelativeResize="0"/>
          <p:nvPr/>
        </p:nvPicPr>
        <p:blipFill rotWithShape="1">
          <a:blip r:embed="rId12">
            <a:alphaModFix/>
          </a:blip>
          <a:srcRect/>
          <a:stretch/>
        </p:blipFill>
        <p:spPr>
          <a:xfrm>
            <a:off x="7996229" y="2743200"/>
            <a:ext cx="1582619" cy="2224319"/>
          </a:xfrm>
          <a:prstGeom prst="rect">
            <a:avLst/>
          </a:prstGeom>
          <a:noFill/>
          <a:ln>
            <a:noFill/>
          </a:ln>
        </p:spPr>
      </p:pic>
      <p:pic>
        <p:nvPicPr>
          <p:cNvPr id="630" name="Google Shape;630;g1f49638968e_0_483"/>
          <p:cNvPicPr preferRelativeResize="0"/>
          <p:nvPr/>
        </p:nvPicPr>
        <p:blipFill rotWithShape="1">
          <a:blip r:embed="rId13">
            <a:alphaModFix/>
          </a:blip>
          <a:srcRect/>
          <a:stretch/>
        </p:blipFill>
        <p:spPr>
          <a:xfrm>
            <a:off x="7721600" y="2971800"/>
            <a:ext cx="1632393" cy="2224319"/>
          </a:xfrm>
          <a:prstGeom prst="rect">
            <a:avLst/>
          </a:prstGeom>
          <a:noFill/>
          <a:ln>
            <a:noFill/>
          </a:ln>
        </p:spPr>
      </p:pic>
      <p:pic>
        <p:nvPicPr>
          <p:cNvPr id="631" name="Google Shape;631;g1f49638968e_0_483"/>
          <p:cNvPicPr preferRelativeResize="0"/>
          <p:nvPr/>
        </p:nvPicPr>
        <p:blipFill rotWithShape="1">
          <a:blip r:embed="rId14">
            <a:alphaModFix/>
          </a:blip>
          <a:srcRect/>
          <a:stretch/>
        </p:blipFill>
        <p:spPr>
          <a:xfrm>
            <a:off x="7277657" y="3200400"/>
            <a:ext cx="1740333" cy="2383333"/>
          </a:xfrm>
          <a:prstGeom prst="rect">
            <a:avLst/>
          </a:prstGeom>
          <a:noFill/>
          <a:ln>
            <a:noFill/>
          </a:ln>
        </p:spPr>
      </p:pic>
      <p:sp>
        <p:nvSpPr>
          <p:cNvPr id="632" name="Google Shape;632;g1f49638968e_0_483"/>
          <p:cNvSpPr txBox="1"/>
          <p:nvPr/>
        </p:nvSpPr>
        <p:spPr>
          <a:xfrm rot="-1746179">
            <a:off x="1021391" y="3282837"/>
            <a:ext cx="4002418" cy="862752"/>
          </a:xfrm>
          <a:prstGeom prst="rect">
            <a:avLst/>
          </a:prstGeom>
          <a:solidFill>
            <a:srgbClr val="89CC40">
              <a:alpha val="498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Libre Franklin Medium"/>
                <a:ea typeface="Libre Franklin Medium"/>
                <a:cs typeface="Libre Franklin Medium"/>
                <a:sym typeface="Libre Franklin Medium"/>
              </a:rPr>
              <a:t>CREDENTIALS AND HOW TO ACCESS THEM</a:t>
            </a:r>
            <a:endParaRPr sz="1500"/>
          </a:p>
        </p:txBody>
      </p:sp>
      <p:sp>
        <p:nvSpPr>
          <p:cNvPr id="633" name="Google Shape;633;g1f49638968e_0_483"/>
          <p:cNvSpPr txBox="1"/>
          <p:nvPr/>
        </p:nvSpPr>
        <p:spPr>
          <a:xfrm rot="-1752963">
            <a:off x="7607799" y="3540481"/>
            <a:ext cx="4446797" cy="479420"/>
          </a:xfrm>
          <a:prstGeom prst="rect">
            <a:avLst/>
          </a:prstGeom>
          <a:solidFill>
            <a:srgbClr val="00B0F0">
              <a:alpha val="49800"/>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Libre Franklin Medium"/>
                <a:ea typeface="Libre Franklin Medium"/>
                <a:cs typeface="Libre Franklin Medium"/>
                <a:sym typeface="Libre Franklin Medium"/>
              </a:rPr>
              <a:t>THE PATH TO YOUR HSED</a:t>
            </a:r>
            <a:endParaRPr sz="1500"/>
          </a:p>
        </p:txBody>
      </p:sp>
      <p:pic>
        <p:nvPicPr>
          <p:cNvPr id="634" name="Google Shape;634;g1f49638968e_0_483" descr="A picture containing drawing&#10;&#10;Description automatically generated"/>
          <p:cNvPicPr preferRelativeResize="0"/>
          <p:nvPr/>
        </p:nvPicPr>
        <p:blipFill rotWithShape="1">
          <a:blip r:embed="rId15">
            <a:alphaModFix/>
          </a:blip>
          <a:srcRect/>
          <a:stretch/>
        </p:blipFill>
        <p:spPr>
          <a:xfrm>
            <a:off x="496957" y="347871"/>
            <a:ext cx="2433249" cy="746490"/>
          </a:xfrm>
          <a:prstGeom prst="rect">
            <a:avLst/>
          </a:prstGeom>
          <a:noFill/>
          <a:ln>
            <a:noFill/>
          </a:ln>
        </p:spPr>
      </p:pic>
      <p:cxnSp>
        <p:nvCxnSpPr>
          <p:cNvPr id="635" name="Google Shape;635;g1f49638968e_0_483"/>
          <p:cNvCxnSpPr/>
          <p:nvPr/>
        </p:nvCxnSpPr>
        <p:spPr>
          <a:xfrm>
            <a:off x="535042" y="1148418"/>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636" name="Google Shape;636;g1f49638968e_0_483"/>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1f49638968e_0_506"/>
          <p:cNvSpPr/>
          <p:nvPr/>
        </p:nvSpPr>
        <p:spPr>
          <a:xfrm>
            <a:off x="0" y="0"/>
            <a:ext cx="12192000" cy="6858000"/>
          </a:xfrm>
          <a:prstGeom prst="rect">
            <a:avLst/>
          </a:prstGeom>
          <a:solidFill>
            <a:srgbClr val="EFEFEF"/>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642" name="Google Shape;642;g1f49638968e_0_506"/>
          <p:cNvSpPr txBox="1">
            <a:spLocks noGrp="1"/>
          </p:cNvSpPr>
          <p:nvPr>
            <p:ph type="ctrTitle"/>
          </p:nvPr>
        </p:nvSpPr>
        <p:spPr>
          <a:xfrm>
            <a:off x="4064000" y="-76200"/>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4000" b="1"/>
              <a:t>Credentials</a:t>
            </a:r>
            <a:br>
              <a:rPr lang="en-US" sz="4000"/>
            </a:br>
            <a:r>
              <a:rPr lang="en-US" sz="2800" b="1">
                <a:solidFill>
                  <a:srgbClr val="F29B1F"/>
                </a:solidFill>
              </a:rPr>
              <a:t>Student Version</a:t>
            </a:r>
            <a:endParaRPr b="1">
              <a:solidFill>
                <a:srgbClr val="F29B1F"/>
              </a:solidFill>
            </a:endParaRPr>
          </a:p>
        </p:txBody>
      </p:sp>
      <p:sp>
        <p:nvSpPr>
          <p:cNvPr id="643" name="Google Shape;643;g1f49638968e_0_506"/>
          <p:cNvSpPr txBox="1"/>
          <p:nvPr/>
        </p:nvSpPr>
        <p:spPr>
          <a:xfrm>
            <a:off x="6299200" y="1905000"/>
            <a:ext cx="5384700" cy="3170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dk1"/>
                </a:solidFill>
              </a:rPr>
              <a:t>Student Version focuses on two things:</a:t>
            </a:r>
            <a:endParaRPr sz="2000" i="1">
              <a:solidFill>
                <a:schemeClr val="dk1"/>
              </a:solidFill>
            </a:endParaRPr>
          </a:p>
          <a:p>
            <a:pPr marL="0" marR="0" lvl="0" indent="0" algn="l" rtl="0">
              <a:spcBef>
                <a:spcPts val="0"/>
              </a:spcBef>
              <a:spcAft>
                <a:spcPts val="0"/>
              </a:spcAft>
              <a:buNone/>
            </a:pPr>
            <a:endParaRPr sz="2000" i="1">
              <a:solidFill>
                <a:schemeClr val="dk1"/>
              </a:solidFill>
            </a:endParaRPr>
          </a:p>
          <a:p>
            <a:pPr marL="0" marR="0" lvl="0" indent="0" algn="l" rtl="0">
              <a:spcBef>
                <a:spcPts val="0"/>
              </a:spcBef>
              <a:spcAft>
                <a:spcPts val="0"/>
              </a:spcAft>
              <a:buNone/>
            </a:pPr>
            <a:r>
              <a:rPr lang="en-US" sz="2000" i="1">
                <a:solidFill>
                  <a:schemeClr val="dk1"/>
                </a:solidFill>
              </a:rPr>
              <a:t>First is:</a:t>
            </a:r>
            <a:endParaRPr sz="2000" i="1">
              <a:solidFill>
                <a:schemeClr val="dk1"/>
              </a:solidFill>
            </a:endParaRPr>
          </a:p>
          <a:p>
            <a:pPr marL="0" marR="0" lvl="0" indent="0" algn="l" rtl="0">
              <a:spcBef>
                <a:spcPts val="0"/>
              </a:spcBef>
              <a:spcAft>
                <a:spcPts val="0"/>
              </a:spcAft>
              <a:buNone/>
            </a:pPr>
            <a:endParaRPr sz="2000" i="1">
              <a:solidFill>
                <a:schemeClr val="dk1"/>
              </a:solidFill>
            </a:endParaRPr>
          </a:p>
          <a:p>
            <a:pPr marL="0" marR="0" lvl="0" indent="0" algn="l" rtl="0">
              <a:spcBef>
                <a:spcPts val="0"/>
              </a:spcBef>
              <a:spcAft>
                <a:spcPts val="0"/>
              </a:spcAft>
              <a:buNone/>
            </a:pPr>
            <a:r>
              <a:rPr lang="en-US" sz="2000" i="1">
                <a:solidFill>
                  <a:schemeClr val="dk1"/>
                </a:solidFill>
              </a:rPr>
              <a:t>Building a basic understanding of credentials</a:t>
            </a:r>
            <a:endParaRPr sz="2000" i="1">
              <a:solidFill>
                <a:schemeClr val="dk1"/>
              </a:solidFill>
            </a:endParaRPr>
          </a:p>
          <a:p>
            <a:pPr marL="609600" marR="0" lvl="0" indent="-431800" algn="l" rtl="0">
              <a:spcBef>
                <a:spcPts val="0"/>
              </a:spcBef>
              <a:spcAft>
                <a:spcPts val="0"/>
              </a:spcAft>
              <a:buClr>
                <a:schemeClr val="dk1"/>
              </a:buClr>
              <a:buSzPts val="2000"/>
              <a:buChar char="●"/>
            </a:pPr>
            <a:r>
              <a:rPr lang="en-US" sz="2000" i="1">
                <a:solidFill>
                  <a:schemeClr val="dk1"/>
                </a:solidFill>
              </a:rPr>
              <a:t>What is it?</a:t>
            </a:r>
            <a:endParaRPr sz="2000" i="1">
              <a:solidFill>
                <a:schemeClr val="dk1"/>
              </a:solidFill>
            </a:endParaRPr>
          </a:p>
          <a:p>
            <a:pPr marL="609600" marR="0" lvl="0" indent="-431800" algn="l" rtl="0">
              <a:spcBef>
                <a:spcPts val="0"/>
              </a:spcBef>
              <a:spcAft>
                <a:spcPts val="0"/>
              </a:spcAft>
              <a:buClr>
                <a:schemeClr val="dk1"/>
              </a:buClr>
              <a:buSzPts val="2000"/>
              <a:buChar char="●"/>
            </a:pPr>
            <a:r>
              <a:rPr lang="en-US" sz="2000" i="1">
                <a:solidFill>
                  <a:schemeClr val="dk1"/>
                </a:solidFill>
              </a:rPr>
              <a:t>Credential vs Certificate</a:t>
            </a:r>
            <a:endParaRPr sz="2000" i="1">
              <a:solidFill>
                <a:schemeClr val="dk1"/>
              </a:solidFill>
            </a:endParaRPr>
          </a:p>
          <a:p>
            <a:pPr marL="609600" marR="0" lvl="0" indent="-431800" algn="l" rtl="0">
              <a:spcBef>
                <a:spcPts val="0"/>
              </a:spcBef>
              <a:spcAft>
                <a:spcPts val="0"/>
              </a:spcAft>
              <a:buClr>
                <a:schemeClr val="dk1"/>
              </a:buClr>
              <a:buSzPts val="2000"/>
              <a:buChar char="●"/>
            </a:pPr>
            <a:r>
              <a:rPr lang="en-US" sz="2000" i="1">
                <a:solidFill>
                  <a:schemeClr val="dk1"/>
                </a:solidFill>
              </a:rPr>
              <a:t>Apprenticeship vs Internship</a:t>
            </a:r>
            <a:endParaRPr sz="2000" i="1">
              <a:solidFill>
                <a:schemeClr val="dk1"/>
              </a:solidFill>
            </a:endParaRPr>
          </a:p>
          <a:p>
            <a:pPr marL="0" marR="0" lvl="0" indent="0" algn="l" rtl="0">
              <a:spcBef>
                <a:spcPts val="0"/>
              </a:spcBef>
              <a:spcAft>
                <a:spcPts val="0"/>
              </a:spcAft>
              <a:buNone/>
            </a:pPr>
            <a:endParaRPr sz="2000" i="1">
              <a:solidFill>
                <a:schemeClr val="dk1"/>
              </a:solidFill>
            </a:endParaRPr>
          </a:p>
          <a:p>
            <a:pPr marL="0" marR="0" lvl="0" indent="0" algn="l" rtl="0">
              <a:spcBef>
                <a:spcPts val="0"/>
              </a:spcBef>
              <a:spcAft>
                <a:spcPts val="0"/>
              </a:spcAft>
              <a:buNone/>
            </a:pPr>
            <a:endParaRPr sz="2000" i="1">
              <a:solidFill>
                <a:schemeClr val="dk1"/>
              </a:solidFill>
            </a:endParaRPr>
          </a:p>
        </p:txBody>
      </p:sp>
      <p:pic>
        <p:nvPicPr>
          <p:cNvPr id="644" name="Google Shape;644;g1f49638968e_0_50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45" name="Google Shape;645;g1f49638968e_0_50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646" name="Google Shape;646;g1f49638968e_0_506"/>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647" name="Google Shape;647;g1f49638968e_0_506"/>
          <p:cNvPicPr preferRelativeResize="0"/>
          <p:nvPr/>
        </p:nvPicPr>
        <p:blipFill>
          <a:blip r:embed="rId4">
            <a:alphaModFix/>
          </a:blip>
          <a:stretch>
            <a:fillRect/>
          </a:stretch>
        </p:blipFill>
        <p:spPr>
          <a:xfrm>
            <a:off x="1476767" y="1438675"/>
            <a:ext cx="3228935" cy="46036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cxnSp>
        <p:nvCxnSpPr>
          <p:cNvPr id="148" name="Google Shape;148;g1f49638968e_0_713"/>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49" name="Google Shape;149;g1f49638968e_0_71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50" name="Google Shape;150;g1f49638968e_0_713"/>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iSOSY Website Analytics</a:t>
            </a:r>
            <a:endParaRPr sz="1400" b="0" i="0" u="none" strike="noStrike" cap="none">
              <a:solidFill>
                <a:srgbClr val="000000"/>
              </a:solidFill>
              <a:latin typeface="Arial"/>
              <a:ea typeface="Arial"/>
              <a:cs typeface="Arial"/>
              <a:sym typeface="Arial"/>
            </a:endParaRPr>
          </a:p>
        </p:txBody>
      </p:sp>
      <p:pic>
        <p:nvPicPr>
          <p:cNvPr id="151" name="Google Shape;151;g1f49638968e_0_713"/>
          <p:cNvPicPr preferRelativeResize="0"/>
          <p:nvPr/>
        </p:nvPicPr>
        <p:blipFill rotWithShape="1">
          <a:blip r:embed="rId4">
            <a:alphaModFix/>
          </a:blip>
          <a:srcRect r="20350"/>
          <a:stretch/>
        </p:blipFill>
        <p:spPr>
          <a:xfrm>
            <a:off x="1095475" y="1455525"/>
            <a:ext cx="9572526" cy="52698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g1f49638968e_0_516"/>
          <p:cNvSpPr/>
          <p:nvPr/>
        </p:nvSpPr>
        <p:spPr>
          <a:xfrm>
            <a:off x="0" y="0"/>
            <a:ext cx="12192000" cy="6858000"/>
          </a:xfrm>
          <a:prstGeom prst="rect">
            <a:avLst/>
          </a:prstGeom>
          <a:solidFill>
            <a:srgbClr val="EFEFEF"/>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653" name="Google Shape;653;g1f49638968e_0_516"/>
          <p:cNvSpPr txBox="1">
            <a:spLocks noGrp="1"/>
          </p:cNvSpPr>
          <p:nvPr>
            <p:ph type="ctrTitle"/>
          </p:nvPr>
        </p:nvSpPr>
        <p:spPr>
          <a:xfrm>
            <a:off x="4064000" y="-76200"/>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4000" b="1"/>
              <a:t>Credentials</a:t>
            </a:r>
            <a:br>
              <a:rPr lang="en-US" sz="4000"/>
            </a:br>
            <a:r>
              <a:rPr lang="en-US" sz="2800" b="1">
                <a:solidFill>
                  <a:srgbClr val="F29B1F"/>
                </a:solidFill>
              </a:rPr>
              <a:t>Student Version</a:t>
            </a:r>
            <a:endParaRPr/>
          </a:p>
        </p:txBody>
      </p:sp>
      <p:sp>
        <p:nvSpPr>
          <p:cNvPr id="654" name="Google Shape;654;g1f49638968e_0_516"/>
          <p:cNvSpPr txBox="1"/>
          <p:nvPr/>
        </p:nvSpPr>
        <p:spPr>
          <a:xfrm>
            <a:off x="6299200" y="1905000"/>
            <a:ext cx="5384700" cy="501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i="1">
                <a:solidFill>
                  <a:schemeClr val="dk1"/>
                </a:solidFill>
              </a:rPr>
              <a:t>Student Version focuses on two things:</a:t>
            </a:r>
            <a:endParaRPr sz="2000" i="1">
              <a:solidFill>
                <a:schemeClr val="dk1"/>
              </a:solidFill>
            </a:endParaRPr>
          </a:p>
          <a:p>
            <a:pPr marL="0" marR="0" lvl="0" indent="0" algn="l" rtl="0">
              <a:spcBef>
                <a:spcPts val="0"/>
              </a:spcBef>
              <a:spcAft>
                <a:spcPts val="0"/>
              </a:spcAft>
              <a:buNone/>
            </a:pPr>
            <a:endParaRPr sz="2000" i="1">
              <a:solidFill>
                <a:schemeClr val="dk1"/>
              </a:solidFill>
            </a:endParaRPr>
          </a:p>
          <a:p>
            <a:pPr marL="0" marR="0" lvl="0" indent="0" algn="l" rtl="0">
              <a:spcBef>
                <a:spcPts val="0"/>
              </a:spcBef>
              <a:spcAft>
                <a:spcPts val="0"/>
              </a:spcAft>
              <a:buNone/>
            </a:pPr>
            <a:r>
              <a:rPr lang="en-US" sz="2000" i="1">
                <a:solidFill>
                  <a:schemeClr val="dk1"/>
                </a:solidFill>
              </a:rPr>
              <a:t>Second is:</a:t>
            </a:r>
            <a:endParaRPr sz="2000" i="1">
              <a:solidFill>
                <a:schemeClr val="dk1"/>
              </a:solidFill>
            </a:endParaRPr>
          </a:p>
          <a:p>
            <a:pPr marL="0" marR="0" lvl="0" indent="0" algn="l" rtl="0">
              <a:spcBef>
                <a:spcPts val="0"/>
              </a:spcBef>
              <a:spcAft>
                <a:spcPts val="0"/>
              </a:spcAft>
              <a:buNone/>
            </a:pPr>
            <a:endParaRPr sz="2000" i="1">
              <a:solidFill>
                <a:schemeClr val="dk1"/>
              </a:solidFill>
            </a:endParaRPr>
          </a:p>
          <a:p>
            <a:pPr marL="0" marR="0" lvl="0" indent="0" algn="l" rtl="0">
              <a:spcBef>
                <a:spcPts val="0"/>
              </a:spcBef>
              <a:spcAft>
                <a:spcPts val="0"/>
              </a:spcAft>
              <a:buNone/>
            </a:pPr>
            <a:r>
              <a:rPr lang="en-US" sz="2000" i="1">
                <a:solidFill>
                  <a:schemeClr val="dk1"/>
                </a:solidFill>
              </a:rPr>
              <a:t>Making sure a program is a good fit for </a:t>
            </a:r>
            <a:r>
              <a:rPr lang="en-US" sz="2000" i="1" u="sng">
                <a:solidFill>
                  <a:schemeClr val="dk1"/>
                </a:solidFill>
              </a:rPr>
              <a:t>you</a:t>
            </a:r>
            <a:endParaRPr sz="2000" i="1">
              <a:solidFill>
                <a:schemeClr val="dk1"/>
              </a:solidFill>
            </a:endParaRPr>
          </a:p>
          <a:p>
            <a:pPr marL="609600" marR="0" lvl="0" indent="-431800" algn="l" rtl="0">
              <a:spcBef>
                <a:spcPts val="0"/>
              </a:spcBef>
              <a:spcAft>
                <a:spcPts val="0"/>
              </a:spcAft>
              <a:buClr>
                <a:schemeClr val="dk1"/>
              </a:buClr>
              <a:buSzPts val="2000"/>
              <a:buChar char="●"/>
            </a:pPr>
            <a:r>
              <a:rPr lang="en-US" sz="2000" i="1">
                <a:solidFill>
                  <a:schemeClr val="dk1"/>
                </a:solidFill>
              </a:rPr>
              <a:t>Things to consider	</a:t>
            </a:r>
            <a:endParaRPr sz="2000" i="1">
              <a:solidFill>
                <a:schemeClr val="dk1"/>
              </a:solidFill>
            </a:endParaRPr>
          </a:p>
          <a:p>
            <a:pPr marL="1219200" marR="0" lvl="1" indent="-431800" algn="l" rtl="0">
              <a:spcBef>
                <a:spcPts val="0"/>
              </a:spcBef>
              <a:spcAft>
                <a:spcPts val="0"/>
              </a:spcAft>
              <a:buClr>
                <a:schemeClr val="dk1"/>
              </a:buClr>
              <a:buSzPts val="2000"/>
              <a:buChar char="○"/>
            </a:pPr>
            <a:r>
              <a:rPr lang="en-US" sz="2000" i="1">
                <a:solidFill>
                  <a:schemeClr val="dk1"/>
                </a:solidFill>
              </a:rPr>
              <a:t>Immigration Status</a:t>
            </a:r>
            <a:endParaRPr sz="2000" i="1">
              <a:solidFill>
                <a:schemeClr val="dk1"/>
              </a:solidFill>
            </a:endParaRPr>
          </a:p>
          <a:p>
            <a:pPr marL="1219200" marR="0" lvl="1" indent="-431800" algn="l" rtl="0">
              <a:spcBef>
                <a:spcPts val="0"/>
              </a:spcBef>
              <a:spcAft>
                <a:spcPts val="0"/>
              </a:spcAft>
              <a:buClr>
                <a:schemeClr val="dk1"/>
              </a:buClr>
              <a:buSzPts val="2000"/>
              <a:buChar char="○"/>
            </a:pPr>
            <a:r>
              <a:rPr lang="en-US" sz="2000" i="1">
                <a:solidFill>
                  <a:schemeClr val="dk1"/>
                </a:solidFill>
              </a:rPr>
              <a:t>Work</a:t>
            </a:r>
            <a:endParaRPr sz="2000" i="1">
              <a:solidFill>
                <a:schemeClr val="dk1"/>
              </a:solidFill>
            </a:endParaRPr>
          </a:p>
          <a:p>
            <a:pPr marL="1219200" marR="0" lvl="1" indent="-431800" algn="l" rtl="0">
              <a:spcBef>
                <a:spcPts val="0"/>
              </a:spcBef>
              <a:spcAft>
                <a:spcPts val="0"/>
              </a:spcAft>
              <a:buClr>
                <a:schemeClr val="dk1"/>
              </a:buClr>
              <a:buSzPts val="2000"/>
              <a:buChar char="○"/>
            </a:pPr>
            <a:r>
              <a:rPr lang="en-US" sz="2000" i="1">
                <a:solidFill>
                  <a:schemeClr val="dk1"/>
                </a:solidFill>
              </a:rPr>
              <a:t>Life balance</a:t>
            </a:r>
            <a:endParaRPr sz="2000" i="1">
              <a:solidFill>
                <a:schemeClr val="dk1"/>
              </a:solidFill>
            </a:endParaRPr>
          </a:p>
          <a:p>
            <a:pPr marL="1219200" marR="0" lvl="0" indent="0" algn="l" rtl="0">
              <a:spcBef>
                <a:spcPts val="0"/>
              </a:spcBef>
              <a:spcAft>
                <a:spcPts val="0"/>
              </a:spcAft>
              <a:buNone/>
            </a:pPr>
            <a:endParaRPr sz="2000" i="1">
              <a:solidFill>
                <a:schemeClr val="dk1"/>
              </a:solidFill>
            </a:endParaRPr>
          </a:p>
          <a:p>
            <a:pPr marL="609600" marR="0" lvl="0" indent="-431800" algn="l" rtl="0">
              <a:spcBef>
                <a:spcPts val="0"/>
              </a:spcBef>
              <a:spcAft>
                <a:spcPts val="0"/>
              </a:spcAft>
              <a:buClr>
                <a:schemeClr val="dk1"/>
              </a:buClr>
              <a:buSzPts val="2000"/>
              <a:buChar char="●"/>
            </a:pPr>
            <a:r>
              <a:rPr lang="en-US" sz="2000" i="1">
                <a:solidFill>
                  <a:schemeClr val="dk1"/>
                </a:solidFill>
              </a:rPr>
              <a:t>Information Gathering Worksheet</a:t>
            </a:r>
            <a:endParaRPr sz="2000" i="1">
              <a:solidFill>
                <a:schemeClr val="dk1"/>
              </a:solidFill>
            </a:endParaRPr>
          </a:p>
          <a:p>
            <a:pPr marL="1219200" marR="0" lvl="1" indent="-431800" algn="l" rtl="0">
              <a:spcBef>
                <a:spcPts val="0"/>
              </a:spcBef>
              <a:spcAft>
                <a:spcPts val="0"/>
              </a:spcAft>
              <a:buClr>
                <a:schemeClr val="dk1"/>
              </a:buClr>
              <a:buSzPts val="2000"/>
              <a:buChar char="○"/>
            </a:pPr>
            <a:r>
              <a:rPr lang="en-US" sz="2000" i="1">
                <a:solidFill>
                  <a:schemeClr val="dk1"/>
                </a:solidFill>
              </a:rPr>
              <a:t>Important questions to ask of the potential program (and yourself)</a:t>
            </a:r>
            <a:endParaRPr sz="2000" i="1">
              <a:solidFill>
                <a:schemeClr val="dk1"/>
              </a:solidFill>
            </a:endParaRPr>
          </a:p>
          <a:p>
            <a:pPr marL="609600" marR="0" lvl="0" indent="0" algn="l" rtl="0">
              <a:spcBef>
                <a:spcPts val="0"/>
              </a:spcBef>
              <a:spcAft>
                <a:spcPts val="0"/>
              </a:spcAft>
              <a:buNone/>
            </a:pPr>
            <a:endParaRPr sz="2000" i="1">
              <a:solidFill>
                <a:schemeClr val="dk1"/>
              </a:solidFill>
            </a:endParaRPr>
          </a:p>
          <a:p>
            <a:pPr marL="0" marR="0" lvl="0" indent="0" algn="l" rtl="0">
              <a:spcBef>
                <a:spcPts val="0"/>
              </a:spcBef>
              <a:spcAft>
                <a:spcPts val="0"/>
              </a:spcAft>
              <a:buNone/>
            </a:pPr>
            <a:endParaRPr sz="2000" i="1">
              <a:solidFill>
                <a:schemeClr val="dk1"/>
              </a:solidFill>
            </a:endParaRPr>
          </a:p>
          <a:p>
            <a:pPr marL="0" marR="0" lvl="0" indent="0" algn="l" rtl="0">
              <a:spcBef>
                <a:spcPts val="0"/>
              </a:spcBef>
              <a:spcAft>
                <a:spcPts val="0"/>
              </a:spcAft>
              <a:buNone/>
            </a:pPr>
            <a:endParaRPr sz="2000" i="1">
              <a:solidFill>
                <a:schemeClr val="dk1"/>
              </a:solidFill>
            </a:endParaRPr>
          </a:p>
        </p:txBody>
      </p:sp>
      <p:pic>
        <p:nvPicPr>
          <p:cNvPr id="655" name="Google Shape;655;g1f49638968e_0_51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56" name="Google Shape;656;g1f49638968e_0_51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657" name="Google Shape;657;g1f49638968e_0_516"/>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pic>
        <p:nvPicPr>
          <p:cNvPr id="658" name="Google Shape;658;g1f49638968e_0_516"/>
          <p:cNvPicPr preferRelativeResize="0"/>
          <p:nvPr/>
        </p:nvPicPr>
        <p:blipFill rotWithShape="1">
          <a:blip r:embed="rId4">
            <a:alphaModFix/>
          </a:blip>
          <a:srcRect b="5846"/>
          <a:stretch/>
        </p:blipFill>
        <p:spPr>
          <a:xfrm>
            <a:off x="1505733" y="1578833"/>
            <a:ext cx="3344302" cy="4484532"/>
          </a:xfrm>
          <a:prstGeom prst="rect">
            <a:avLst/>
          </a:prstGeom>
          <a:noFill/>
          <a:ln w="19050" cap="flat" cmpd="sng">
            <a:solidFill>
              <a:schemeClr val="dk1"/>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pic>
        <p:nvPicPr>
          <p:cNvPr id="663" name="Google Shape;663;g1f49638968e_0_52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64" name="Google Shape;664;g1f49638968e_0_52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665" name="Google Shape;665;g1f49638968e_0_526"/>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900" b="0" i="0" u="none" strike="noStrike" cap="none">
                <a:solidFill>
                  <a:schemeClr val="lt1"/>
                </a:solidFill>
                <a:latin typeface="Calibri"/>
                <a:ea typeface="Calibri"/>
                <a:cs typeface="Calibri"/>
                <a:sym typeface="Calibri"/>
              </a:rPr>
              <a:t>www.osymigrant.org</a:t>
            </a:r>
            <a:endParaRPr sz="1500"/>
          </a:p>
        </p:txBody>
      </p:sp>
      <p:sp>
        <p:nvSpPr>
          <p:cNvPr id="666" name="Google Shape;666;g1f49638968e_0_526"/>
          <p:cNvSpPr txBox="1">
            <a:spLocks noGrp="1"/>
          </p:cNvSpPr>
          <p:nvPr>
            <p:ph type="ctrTitle"/>
          </p:nvPr>
        </p:nvSpPr>
        <p:spPr>
          <a:xfrm>
            <a:off x="5278167" y="-67500"/>
            <a:ext cx="7772400" cy="1470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sz="4000" b="1"/>
              <a:t>Path to your HSED</a:t>
            </a:r>
            <a:br>
              <a:rPr lang="en-US" sz="4000"/>
            </a:br>
            <a:r>
              <a:rPr lang="en-US" sz="2800" b="1">
                <a:solidFill>
                  <a:srgbClr val="F29B1F"/>
                </a:solidFill>
              </a:rPr>
              <a:t>Student Version</a:t>
            </a:r>
            <a:endParaRPr/>
          </a:p>
        </p:txBody>
      </p:sp>
      <p:pic>
        <p:nvPicPr>
          <p:cNvPr id="667" name="Google Shape;667;g1f49638968e_0_526"/>
          <p:cNvPicPr preferRelativeResize="0"/>
          <p:nvPr/>
        </p:nvPicPr>
        <p:blipFill>
          <a:blip r:embed="rId4">
            <a:alphaModFix/>
          </a:blip>
          <a:stretch>
            <a:fillRect/>
          </a:stretch>
        </p:blipFill>
        <p:spPr>
          <a:xfrm>
            <a:off x="1208167" y="2285230"/>
            <a:ext cx="2304052" cy="3161001"/>
          </a:xfrm>
          <a:prstGeom prst="rect">
            <a:avLst/>
          </a:prstGeom>
          <a:noFill/>
          <a:ln w="9525" cap="flat" cmpd="sng">
            <a:solidFill>
              <a:schemeClr val="dk1"/>
            </a:solidFill>
            <a:prstDash val="solid"/>
            <a:round/>
            <a:headEnd type="none" w="sm" len="sm"/>
            <a:tailEnd type="none" w="sm" len="sm"/>
          </a:ln>
        </p:spPr>
      </p:pic>
      <p:pic>
        <p:nvPicPr>
          <p:cNvPr id="668" name="Google Shape;668;g1f49638968e_0_526"/>
          <p:cNvPicPr preferRelativeResize="0"/>
          <p:nvPr/>
        </p:nvPicPr>
        <p:blipFill>
          <a:blip r:embed="rId5">
            <a:alphaModFix/>
          </a:blip>
          <a:stretch>
            <a:fillRect/>
          </a:stretch>
        </p:blipFill>
        <p:spPr>
          <a:xfrm>
            <a:off x="3641387" y="2953333"/>
            <a:ext cx="2242476" cy="3161001"/>
          </a:xfrm>
          <a:prstGeom prst="rect">
            <a:avLst/>
          </a:prstGeom>
          <a:noFill/>
          <a:ln w="9525" cap="flat" cmpd="sng">
            <a:solidFill>
              <a:schemeClr val="dk2"/>
            </a:solidFill>
            <a:prstDash val="solid"/>
            <a:round/>
            <a:headEnd type="none" w="sm" len="sm"/>
            <a:tailEnd type="none" w="sm" len="sm"/>
          </a:ln>
        </p:spPr>
      </p:pic>
      <p:pic>
        <p:nvPicPr>
          <p:cNvPr id="669" name="Google Shape;669;g1f49638968e_0_526"/>
          <p:cNvPicPr preferRelativeResize="0"/>
          <p:nvPr/>
        </p:nvPicPr>
        <p:blipFill>
          <a:blip r:embed="rId6">
            <a:alphaModFix/>
          </a:blip>
          <a:stretch>
            <a:fillRect/>
          </a:stretch>
        </p:blipFill>
        <p:spPr>
          <a:xfrm>
            <a:off x="8575433" y="2285233"/>
            <a:ext cx="2304066" cy="3140471"/>
          </a:xfrm>
          <a:prstGeom prst="rect">
            <a:avLst/>
          </a:prstGeom>
          <a:noFill/>
          <a:ln w="9525" cap="flat" cmpd="sng">
            <a:solidFill>
              <a:schemeClr val="dk2"/>
            </a:solidFill>
            <a:prstDash val="solid"/>
            <a:round/>
            <a:headEnd type="none" w="sm" len="sm"/>
            <a:tailEnd type="none" w="sm" len="sm"/>
          </a:ln>
        </p:spPr>
      </p:pic>
      <p:pic>
        <p:nvPicPr>
          <p:cNvPr id="670" name="Google Shape;670;g1f49638968e_0_526"/>
          <p:cNvPicPr preferRelativeResize="0"/>
          <p:nvPr/>
        </p:nvPicPr>
        <p:blipFill>
          <a:blip r:embed="rId7">
            <a:alphaModFix/>
          </a:blip>
          <a:stretch>
            <a:fillRect/>
          </a:stretch>
        </p:blipFill>
        <p:spPr>
          <a:xfrm>
            <a:off x="6013032" y="2951317"/>
            <a:ext cx="2433234" cy="3165029"/>
          </a:xfrm>
          <a:prstGeom prst="rect">
            <a:avLst/>
          </a:prstGeom>
          <a:noFill/>
          <a:ln w="9525" cap="flat" cmpd="sng">
            <a:solidFill>
              <a:schemeClr val="dk2"/>
            </a:solidFill>
            <a:prstDash val="solid"/>
            <a:round/>
            <a:headEnd type="none" w="sm" len="sm"/>
            <a:tailEnd type="none" w="sm" len="sm"/>
          </a:ln>
        </p:spPr>
      </p:pic>
      <p:sp>
        <p:nvSpPr>
          <p:cNvPr id="671" name="Google Shape;671;g1f49638968e_0_526"/>
          <p:cNvSpPr/>
          <p:nvPr/>
        </p:nvSpPr>
        <p:spPr>
          <a:xfrm>
            <a:off x="4117700" y="2132167"/>
            <a:ext cx="1356480" cy="746496"/>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b="1">
                <a:latin typeface="Caveat"/>
                <a:ea typeface="Caveat"/>
                <a:cs typeface="Caveat"/>
                <a:sym typeface="Caveat"/>
              </a:rPr>
              <a:t>HS Version</a:t>
            </a:r>
            <a:endParaRPr sz="1900" b="1">
              <a:latin typeface="Caveat"/>
              <a:ea typeface="Caveat"/>
              <a:cs typeface="Caveat"/>
              <a:sym typeface="Caveat"/>
            </a:endParaRPr>
          </a:p>
        </p:txBody>
      </p:sp>
      <p:sp>
        <p:nvSpPr>
          <p:cNvPr id="672" name="Google Shape;672;g1f49638968e_0_526"/>
          <p:cNvSpPr/>
          <p:nvPr/>
        </p:nvSpPr>
        <p:spPr>
          <a:xfrm>
            <a:off x="1208167" y="1385667"/>
            <a:ext cx="2304072" cy="746496"/>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b="1">
                <a:latin typeface="Caveat"/>
                <a:ea typeface="Caveat"/>
                <a:cs typeface="Caveat"/>
                <a:sym typeface="Caveat"/>
              </a:rPr>
              <a:t>HS + MS Versions</a:t>
            </a:r>
            <a:endParaRPr sz="1900" b="1">
              <a:latin typeface="Caveat"/>
              <a:ea typeface="Caveat"/>
              <a:cs typeface="Caveat"/>
              <a:sym typeface="Caveat"/>
            </a:endParaRPr>
          </a:p>
        </p:txBody>
      </p:sp>
      <p:sp>
        <p:nvSpPr>
          <p:cNvPr id="673" name="Google Shape;673;g1f49638968e_0_526"/>
          <p:cNvSpPr/>
          <p:nvPr/>
        </p:nvSpPr>
        <p:spPr>
          <a:xfrm>
            <a:off x="8575433" y="1385667"/>
            <a:ext cx="2304072" cy="746496"/>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b="1">
                <a:latin typeface="Caveat"/>
                <a:ea typeface="Caveat"/>
                <a:cs typeface="Caveat"/>
                <a:sym typeface="Caveat"/>
              </a:rPr>
              <a:t>HS + MS Versions</a:t>
            </a:r>
            <a:endParaRPr sz="1900" b="1">
              <a:latin typeface="Caveat"/>
              <a:ea typeface="Caveat"/>
              <a:cs typeface="Caveat"/>
              <a:sym typeface="Caveat"/>
            </a:endParaRPr>
          </a:p>
        </p:txBody>
      </p:sp>
      <p:sp>
        <p:nvSpPr>
          <p:cNvPr id="674" name="Google Shape;674;g1f49638968e_0_526"/>
          <p:cNvSpPr/>
          <p:nvPr/>
        </p:nvSpPr>
        <p:spPr>
          <a:xfrm>
            <a:off x="6556101" y="2132167"/>
            <a:ext cx="1356480" cy="746496"/>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900" b="1">
                <a:latin typeface="Caveat"/>
                <a:ea typeface="Caveat"/>
                <a:cs typeface="Caveat"/>
                <a:sym typeface="Caveat"/>
              </a:rPr>
              <a:t>MS Version</a:t>
            </a:r>
            <a:endParaRPr sz="1900" b="1">
              <a:latin typeface="Caveat"/>
              <a:ea typeface="Caveat"/>
              <a:cs typeface="Caveat"/>
              <a:sym typeface="Cave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1f49638968e_0_541" descr="A picture containing drawing&#10;&#10;Description automatically generated"/>
          <p:cNvSpPr/>
          <p:nvPr/>
        </p:nvSpPr>
        <p:spPr>
          <a:xfrm>
            <a:off x="662609" y="347871"/>
            <a:ext cx="2433249" cy="746490"/>
          </a:xfrm>
          <a:prstGeom prst="rect">
            <a:avLst/>
          </a:prstGeom>
          <a:noFill/>
          <a:ln>
            <a:noFill/>
          </a:ln>
        </p:spPr>
      </p:sp>
      <p:cxnSp>
        <p:nvCxnSpPr>
          <p:cNvPr id="681" name="Google Shape;681;g1f49638968e_0_541"/>
          <p:cNvCxnSpPr/>
          <p:nvPr/>
        </p:nvCxnSpPr>
        <p:spPr>
          <a:xfrm>
            <a:off x="649356" y="1232593"/>
            <a:ext cx="11441100" cy="0"/>
          </a:xfrm>
          <a:prstGeom prst="straightConnector1">
            <a:avLst/>
          </a:prstGeom>
          <a:noFill/>
          <a:ln w="38100" cap="flat" cmpd="sng">
            <a:solidFill>
              <a:srgbClr val="009051"/>
            </a:solidFill>
            <a:prstDash val="solid"/>
            <a:round/>
            <a:headEnd type="none" w="sm" len="sm"/>
            <a:tailEnd type="none" w="sm" len="sm"/>
          </a:ln>
          <a:effectLst>
            <a:outerShdw blurRad="40000" dist="23000" dir="5400000" rotWithShape="0">
              <a:srgbClr val="000000">
                <a:alpha val="34510"/>
              </a:srgbClr>
            </a:outerShdw>
          </a:effectLst>
        </p:spPr>
      </p:cxnSp>
      <p:sp>
        <p:nvSpPr>
          <p:cNvPr id="682" name="Google Shape;682;g1f49638968e_0_541"/>
          <p:cNvSpPr txBox="1"/>
          <p:nvPr/>
        </p:nvSpPr>
        <p:spPr>
          <a:xfrm>
            <a:off x="0" y="6330258"/>
            <a:ext cx="12192000" cy="492600"/>
          </a:xfrm>
          <a:prstGeom prst="rect">
            <a:avLst/>
          </a:prstGeom>
          <a:solidFill>
            <a:srgbClr val="009051"/>
          </a:solidFill>
          <a:ln w="25400" cap="flat" cmpd="sng">
            <a:solidFill>
              <a:schemeClr val="accent3"/>
            </a:solidFill>
            <a:prstDash val="solid"/>
            <a:round/>
            <a:headEnd type="none" w="sm" len="sm"/>
            <a:tailEnd type="none" w="sm" len="sm"/>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www.osymigrant.org</a:t>
            </a:r>
            <a:endParaRPr sz="1900" b="0" i="0" u="none" strike="noStrike" cap="none">
              <a:solidFill>
                <a:srgbClr val="000000"/>
              </a:solidFill>
              <a:latin typeface="Arial"/>
              <a:ea typeface="Arial"/>
              <a:cs typeface="Arial"/>
              <a:sym typeface="Arial"/>
            </a:endParaRPr>
          </a:p>
        </p:txBody>
      </p:sp>
      <p:sp>
        <p:nvSpPr>
          <p:cNvPr id="683" name="Google Shape;683;g1f49638968e_0_541"/>
          <p:cNvSpPr txBox="1">
            <a:spLocks noGrp="1"/>
          </p:cNvSpPr>
          <p:nvPr>
            <p:ph type="ctrTitle"/>
          </p:nvPr>
        </p:nvSpPr>
        <p:spPr>
          <a:xfrm>
            <a:off x="6096000" y="310137"/>
            <a:ext cx="5232300" cy="784500"/>
          </a:xfrm>
          <a:prstGeom prst="rect">
            <a:avLst/>
          </a:prstGeom>
          <a:solidFill>
            <a:srgbClr val="0070C0"/>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900"/>
              <a:buNone/>
            </a:pPr>
            <a:r>
              <a:rPr lang="en-US">
                <a:solidFill>
                  <a:schemeClr val="lt1"/>
                </a:solidFill>
              </a:rPr>
              <a:t>CREDENTIALS</a:t>
            </a:r>
            <a:endParaRPr/>
          </a:p>
        </p:txBody>
      </p:sp>
      <p:sp>
        <p:nvSpPr>
          <p:cNvPr id="684" name="Google Shape;684;g1f49638968e_0_541"/>
          <p:cNvSpPr txBox="1"/>
          <p:nvPr/>
        </p:nvSpPr>
        <p:spPr>
          <a:xfrm>
            <a:off x="478067" y="1627825"/>
            <a:ext cx="11192700" cy="600300"/>
          </a:xfrm>
          <a:prstGeom prst="rect">
            <a:avLst/>
          </a:prstGeom>
          <a:solidFill>
            <a:srgbClr val="FFC000"/>
          </a:solidFill>
          <a:ln w="9525" cap="flat" cmpd="sng">
            <a:solidFill>
              <a:srgbClr val="0070C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100" b="1">
                <a:solidFill>
                  <a:schemeClr val="dk1"/>
                </a:solidFill>
                <a:latin typeface="Roboto"/>
                <a:ea typeface="Roboto"/>
                <a:cs typeface="Roboto"/>
                <a:sym typeface="Roboto"/>
              </a:rPr>
              <a:t>Entrepreneurship Course (Needs a Title)</a:t>
            </a:r>
            <a:endParaRPr sz="2300" b="1" i="0" u="none" strike="noStrike" cap="none">
              <a:solidFill>
                <a:srgbClr val="000000"/>
              </a:solidFill>
              <a:latin typeface="Roboto"/>
              <a:ea typeface="Roboto"/>
              <a:cs typeface="Roboto"/>
              <a:sym typeface="Roboto"/>
            </a:endParaRPr>
          </a:p>
        </p:txBody>
      </p:sp>
      <p:pic>
        <p:nvPicPr>
          <p:cNvPr id="685" name="Google Shape;685;g1f49638968e_0_541" descr="A picture containing drawing&#10;&#10;Description automatically generated"/>
          <p:cNvPicPr preferRelativeResize="0"/>
          <p:nvPr/>
        </p:nvPicPr>
        <p:blipFill rotWithShape="1">
          <a:blip r:embed="rId3">
            <a:alphaModFix/>
          </a:blip>
          <a:srcRect/>
          <a:stretch/>
        </p:blipFill>
        <p:spPr>
          <a:xfrm>
            <a:off x="700157" y="347871"/>
            <a:ext cx="2433249" cy="746490"/>
          </a:xfrm>
          <a:prstGeom prst="rect">
            <a:avLst/>
          </a:prstGeom>
          <a:noFill/>
          <a:ln>
            <a:noFill/>
          </a:ln>
        </p:spPr>
      </p:pic>
      <p:pic>
        <p:nvPicPr>
          <p:cNvPr id="686" name="Google Shape;686;g1f49638968e_0_541"/>
          <p:cNvPicPr preferRelativeResize="0"/>
          <p:nvPr/>
        </p:nvPicPr>
        <p:blipFill>
          <a:blip r:embed="rId4">
            <a:alphaModFix/>
          </a:blip>
          <a:stretch>
            <a:fillRect/>
          </a:stretch>
        </p:blipFill>
        <p:spPr>
          <a:xfrm>
            <a:off x="636100" y="2477799"/>
            <a:ext cx="2936667" cy="1639332"/>
          </a:xfrm>
          <a:prstGeom prst="rect">
            <a:avLst/>
          </a:prstGeom>
          <a:noFill/>
          <a:ln>
            <a:noFill/>
          </a:ln>
        </p:spPr>
      </p:pic>
      <p:pic>
        <p:nvPicPr>
          <p:cNvPr id="687" name="Google Shape;687;g1f49638968e_0_541"/>
          <p:cNvPicPr preferRelativeResize="0"/>
          <p:nvPr/>
        </p:nvPicPr>
        <p:blipFill>
          <a:blip r:embed="rId5">
            <a:alphaModFix/>
          </a:blip>
          <a:stretch>
            <a:fillRect/>
          </a:stretch>
        </p:blipFill>
        <p:spPr>
          <a:xfrm>
            <a:off x="636100" y="4264498"/>
            <a:ext cx="2943142" cy="1639332"/>
          </a:xfrm>
          <a:prstGeom prst="rect">
            <a:avLst/>
          </a:prstGeom>
          <a:noFill/>
          <a:ln>
            <a:noFill/>
          </a:ln>
        </p:spPr>
      </p:pic>
      <p:sp>
        <p:nvSpPr>
          <p:cNvPr id="688" name="Google Shape;688;g1f49638968e_0_541"/>
          <p:cNvSpPr txBox="1"/>
          <p:nvPr/>
        </p:nvSpPr>
        <p:spPr>
          <a:xfrm>
            <a:off x="3940633" y="2456067"/>
            <a:ext cx="8150100" cy="49101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Course is made up of a series of slide decks</a:t>
            </a:r>
            <a:endParaRPr sz="2100">
              <a:latin typeface="Roboto"/>
              <a:ea typeface="Roboto"/>
              <a:cs typeface="Roboto"/>
              <a:sym typeface="Roboto"/>
            </a:endParaRPr>
          </a:p>
          <a:p>
            <a:pPr marL="0" lvl="0" indent="0" algn="l" rtl="0">
              <a:spcBef>
                <a:spcPts val="0"/>
              </a:spcBef>
              <a:spcAft>
                <a:spcPts val="0"/>
              </a:spcAft>
              <a:buNone/>
            </a:pPr>
            <a:endParaRPr sz="2100">
              <a:latin typeface="Roboto"/>
              <a:ea typeface="Roboto"/>
              <a:cs typeface="Roboto"/>
              <a:sym typeface="Roboto"/>
            </a:endParaRPr>
          </a:p>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Each slide deck focuses on a specific topic around owning a business</a:t>
            </a:r>
            <a:endParaRPr sz="2100">
              <a:latin typeface="Roboto"/>
              <a:ea typeface="Roboto"/>
              <a:cs typeface="Roboto"/>
              <a:sym typeface="Roboto"/>
            </a:endParaRPr>
          </a:p>
          <a:p>
            <a:pPr marL="0" lvl="0" indent="0" algn="l" rtl="0">
              <a:spcBef>
                <a:spcPts val="0"/>
              </a:spcBef>
              <a:spcAft>
                <a:spcPts val="0"/>
              </a:spcAft>
              <a:buNone/>
            </a:pPr>
            <a:endParaRPr sz="2100">
              <a:latin typeface="Roboto"/>
              <a:ea typeface="Roboto"/>
              <a:cs typeface="Roboto"/>
              <a:sym typeface="Roboto"/>
            </a:endParaRPr>
          </a:p>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Can be used sequentially or by user choice</a:t>
            </a:r>
            <a:endParaRPr sz="2100">
              <a:latin typeface="Roboto"/>
              <a:ea typeface="Roboto"/>
              <a:cs typeface="Roboto"/>
              <a:sym typeface="Roboto"/>
            </a:endParaRPr>
          </a:p>
          <a:p>
            <a:pPr marL="0" lvl="0" indent="0" algn="l" rtl="0">
              <a:spcBef>
                <a:spcPts val="0"/>
              </a:spcBef>
              <a:spcAft>
                <a:spcPts val="0"/>
              </a:spcAft>
              <a:buNone/>
            </a:pPr>
            <a:endParaRPr sz="2100">
              <a:latin typeface="Roboto"/>
              <a:ea typeface="Roboto"/>
              <a:cs typeface="Roboto"/>
              <a:sym typeface="Roboto"/>
            </a:endParaRPr>
          </a:p>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It is designed to provide base knowledge/understanding of what it takes to be successful in starting a business</a:t>
            </a:r>
            <a:endParaRPr sz="21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1f49638968e_0_554" descr="A picture containing drawing&#10;&#10;Description automatically generated"/>
          <p:cNvSpPr/>
          <p:nvPr/>
        </p:nvSpPr>
        <p:spPr>
          <a:xfrm>
            <a:off x="662609" y="347871"/>
            <a:ext cx="2433249" cy="746490"/>
          </a:xfrm>
          <a:prstGeom prst="rect">
            <a:avLst/>
          </a:prstGeom>
          <a:noFill/>
          <a:ln>
            <a:noFill/>
          </a:ln>
        </p:spPr>
      </p:sp>
      <p:cxnSp>
        <p:nvCxnSpPr>
          <p:cNvPr id="695" name="Google Shape;695;g1f49638968e_0_554"/>
          <p:cNvCxnSpPr/>
          <p:nvPr/>
        </p:nvCxnSpPr>
        <p:spPr>
          <a:xfrm>
            <a:off x="649356" y="1232593"/>
            <a:ext cx="11441100" cy="0"/>
          </a:xfrm>
          <a:prstGeom prst="straightConnector1">
            <a:avLst/>
          </a:prstGeom>
          <a:noFill/>
          <a:ln w="38100" cap="flat" cmpd="sng">
            <a:solidFill>
              <a:srgbClr val="009051"/>
            </a:solidFill>
            <a:prstDash val="solid"/>
            <a:round/>
            <a:headEnd type="none" w="sm" len="sm"/>
            <a:tailEnd type="none" w="sm" len="sm"/>
          </a:ln>
          <a:effectLst>
            <a:outerShdw blurRad="40000" dist="23000" dir="5400000" rotWithShape="0">
              <a:srgbClr val="000000">
                <a:alpha val="34510"/>
              </a:srgbClr>
            </a:outerShdw>
          </a:effectLst>
        </p:spPr>
      </p:cxnSp>
      <p:sp>
        <p:nvSpPr>
          <p:cNvPr id="696" name="Google Shape;696;g1f49638968e_0_554"/>
          <p:cNvSpPr txBox="1"/>
          <p:nvPr/>
        </p:nvSpPr>
        <p:spPr>
          <a:xfrm>
            <a:off x="0" y="6330258"/>
            <a:ext cx="12192000" cy="492600"/>
          </a:xfrm>
          <a:prstGeom prst="rect">
            <a:avLst/>
          </a:prstGeom>
          <a:solidFill>
            <a:srgbClr val="009051"/>
          </a:solidFill>
          <a:ln w="25400" cap="flat" cmpd="sng">
            <a:solidFill>
              <a:schemeClr val="accent3"/>
            </a:solidFill>
            <a:prstDash val="solid"/>
            <a:round/>
            <a:headEnd type="none" w="sm" len="sm"/>
            <a:tailEnd type="none" w="sm" len="sm"/>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www.osymigrant.org</a:t>
            </a:r>
            <a:endParaRPr sz="1900" b="0" i="0" u="none" strike="noStrike" cap="none">
              <a:solidFill>
                <a:srgbClr val="000000"/>
              </a:solidFill>
              <a:latin typeface="Arial"/>
              <a:ea typeface="Arial"/>
              <a:cs typeface="Arial"/>
              <a:sym typeface="Arial"/>
            </a:endParaRPr>
          </a:p>
        </p:txBody>
      </p:sp>
      <p:sp>
        <p:nvSpPr>
          <p:cNvPr id="697" name="Google Shape;697;g1f49638968e_0_554"/>
          <p:cNvSpPr txBox="1">
            <a:spLocks noGrp="1"/>
          </p:cNvSpPr>
          <p:nvPr>
            <p:ph type="ctrTitle"/>
          </p:nvPr>
        </p:nvSpPr>
        <p:spPr>
          <a:xfrm>
            <a:off x="6096000" y="310137"/>
            <a:ext cx="5232300" cy="784500"/>
          </a:xfrm>
          <a:prstGeom prst="rect">
            <a:avLst/>
          </a:prstGeom>
          <a:solidFill>
            <a:srgbClr val="0070C0"/>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900"/>
              <a:buNone/>
            </a:pPr>
            <a:r>
              <a:rPr lang="en-US">
                <a:solidFill>
                  <a:schemeClr val="lt1"/>
                </a:solidFill>
              </a:rPr>
              <a:t>CREDENTIALS</a:t>
            </a:r>
            <a:endParaRPr/>
          </a:p>
        </p:txBody>
      </p:sp>
      <p:sp>
        <p:nvSpPr>
          <p:cNvPr id="698" name="Google Shape;698;g1f49638968e_0_554"/>
          <p:cNvSpPr txBox="1"/>
          <p:nvPr/>
        </p:nvSpPr>
        <p:spPr>
          <a:xfrm>
            <a:off x="478067" y="1627825"/>
            <a:ext cx="11192700" cy="600300"/>
          </a:xfrm>
          <a:prstGeom prst="rect">
            <a:avLst/>
          </a:prstGeom>
          <a:solidFill>
            <a:srgbClr val="FFC000"/>
          </a:solidFill>
          <a:ln w="9525" cap="flat" cmpd="sng">
            <a:solidFill>
              <a:srgbClr val="0070C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100" b="1">
                <a:solidFill>
                  <a:schemeClr val="dk1"/>
                </a:solidFill>
                <a:latin typeface="Roboto"/>
                <a:ea typeface="Roboto"/>
                <a:cs typeface="Roboto"/>
                <a:sym typeface="Roboto"/>
              </a:rPr>
              <a:t>Course Design</a:t>
            </a:r>
            <a:endParaRPr sz="2300" b="1" i="0" u="none" strike="noStrike" cap="none">
              <a:solidFill>
                <a:srgbClr val="000000"/>
              </a:solidFill>
              <a:latin typeface="Roboto"/>
              <a:ea typeface="Roboto"/>
              <a:cs typeface="Roboto"/>
              <a:sym typeface="Roboto"/>
            </a:endParaRPr>
          </a:p>
        </p:txBody>
      </p:sp>
      <p:pic>
        <p:nvPicPr>
          <p:cNvPr id="699" name="Google Shape;699;g1f49638968e_0_554" descr="A picture containing drawing&#10;&#10;Description automatically generated"/>
          <p:cNvPicPr preferRelativeResize="0"/>
          <p:nvPr/>
        </p:nvPicPr>
        <p:blipFill rotWithShape="1">
          <a:blip r:embed="rId3">
            <a:alphaModFix/>
          </a:blip>
          <a:srcRect/>
          <a:stretch/>
        </p:blipFill>
        <p:spPr>
          <a:xfrm>
            <a:off x="700157" y="347871"/>
            <a:ext cx="2433249" cy="746490"/>
          </a:xfrm>
          <a:prstGeom prst="rect">
            <a:avLst/>
          </a:prstGeom>
          <a:noFill/>
          <a:ln>
            <a:noFill/>
          </a:ln>
        </p:spPr>
      </p:pic>
      <p:sp>
        <p:nvSpPr>
          <p:cNvPr id="700" name="Google Shape;700;g1f49638968e_0_554"/>
          <p:cNvSpPr txBox="1"/>
          <p:nvPr/>
        </p:nvSpPr>
        <p:spPr>
          <a:xfrm>
            <a:off x="3940633" y="2456067"/>
            <a:ext cx="8150100" cy="5233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Final version will be able to be used both independently (student goes through slide deck with narration) and in a facilitated format </a:t>
            </a:r>
            <a:endParaRPr sz="2100">
              <a:latin typeface="Roboto"/>
              <a:ea typeface="Roboto"/>
              <a:cs typeface="Roboto"/>
              <a:sym typeface="Roboto"/>
            </a:endParaRPr>
          </a:p>
          <a:p>
            <a:pPr marL="0" lvl="0" indent="0" algn="l" rtl="0">
              <a:spcBef>
                <a:spcPts val="0"/>
              </a:spcBef>
              <a:spcAft>
                <a:spcPts val="0"/>
              </a:spcAft>
              <a:buNone/>
            </a:pPr>
            <a:endParaRPr sz="2100">
              <a:latin typeface="Roboto"/>
              <a:ea typeface="Roboto"/>
              <a:cs typeface="Roboto"/>
              <a:sym typeface="Roboto"/>
            </a:endParaRPr>
          </a:p>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Will be able to be easily used on a computer, tablet or phone</a:t>
            </a:r>
            <a:endParaRPr sz="2100">
              <a:latin typeface="Roboto"/>
              <a:ea typeface="Roboto"/>
              <a:cs typeface="Roboto"/>
              <a:sym typeface="Roboto"/>
            </a:endParaRPr>
          </a:p>
          <a:p>
            <a:pPr marL="0" lvl="0" indent="0" algn="l" rtl="0">
              <a:spcBef>
                <a:spcPts val="0"/>
              </a:spcBef>
              <a:spcAft>
                <a:spcPts val="0"/>
              </a:spcAft>
              <a:buNone/>
            </a:pPr>
            <a:endParaRPr sz="2100">
              <a:latin typeface="Roboto"/>
              <a:ea typeface="Roboto"/>
              <a:cs typeface="Roboto"/>
              <a:sym typeface="Roboto"/>
            </a:endParaRPr>
          </a:p>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Currently in Spanish but can be easily put into English if there is a need/interest</a:t>
            </a:r>
            <a:endParaRPr sz="2100">
              <a:latin typeface="Roboto"/>
              <a:ea typeface="Roboto"/>
              <a:cs typeface="Roboto"/>
              <a:sym typeface="Roboto"/>
            </a:endParaRPr>
          </a:p>
          <a:p>
            <a:pPr marL="0" lvl="0" indent="0" algn="l" rtl="0">
              <a:spcBef>
                <a:spcPts val="0"/>
              </a:spcBef>
              <a:spcAft>
                <a:spcPts val="0"/>
              </a:spcAft>
              <a:buNone/>
            </a:pPr>
            <a:endParaRPr sz="2100">
              <a:latin typeface="Roboto"/>
              <a:ea typeface="Roboto"/>
              <a:cs typeface="Roboto"/>
              <a:sym typeface="Roboto"/>
            </a:endParaRPr>
          </a:p>
          <a:p>
            <a:pPr marL="0" lvl="0" indent="0" algn="l" rtl="0">
              <a:spcBef>
                <a:spcPts val="0"/>
              </a:spcBef>
              <a:spcAft>
                <a:spcPts val="0"/>
              </a:spcAft>
              <a:buNone/>
            </a:pPr>
            <a:r>
              <a:rPr lang="en-US" sz="2100" b="1">
                <a:latin typeface="Roboto"/>
                <a:ea typeface="Roboto"/>
                <a:cs typeface="Roboto"/>
                <a:sym typeface="Roboto"/>
              </a:rPr>
              <a:t>$</a:t>
            </a:r>
            <a:r>
              <a:rPr lang="en-US" sz="2100">
                <a:latin typeface="Roboto"/>
                <a:ea typeface="Roboto"/>
                <a:cs typeface="Roboto"/>
                <a:sym typeface="Roboto"/>
              </a:rPr>
              <a:t> MAY have a student workbook </a:t>
            </a:r>
            <a:r>
              <a:rPr lang="en-US" sz="2100" i="1">
                <a:latin typeface="Roboto"/>
                <a:ea typeface="Roboto"/>
                <a:cs typeface="Roboto"/>
                <a:sym typeface="Roboto"/>
              </a:rPr>
              <a:t>if</a:t>
            </a:r>
            <a:r>
              <a:rPr lang="en-US" sz="2100">
                <a:latin typeface="Roboto"/>
                <a:ea typeface="Roboto"/>
                <a:cs typeface="Roboto"/>
                <a:sym typeface="Roboto"/>
              </a:rPr>
              <a:t> a student is interested in developing their own idea (time/demand dependent)</a:t>
            </a:r>
            <a:endParaRPr sz="21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p:txBody>
      </p:sp>
      <p:pic>
        <p:nvPicPr>
          <p:cNvPr id="701" name="Google Shape;701;g1f49638968e_0_554"/>
          <p:cNvPicPr preferRelativeResize="0"/>
          <p:nvPr/>
        </p:nvPicPr>
        <p:blipFill>
          <a:blip r:embed="rId4">
            <a:alphaModFix/>
          </a:blip>
          <a:stretch>
            <a:fillRect/>
          </a:stretch>
        </p:blipFill>
        <p:spPr>
          <a:xfrm>
            <a:off x="478065" y="3265132"/>
            <a:ext cx="3265536" cy="1845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g1f49638968e_0_566" descr="A picture containing drawing&#10;&#10;Description automatically generated"/>
          <p:cNvSpPr/>
          <p:nvPr/>
        </p:nvSpPr>
        <p:spPr>
          <a:xfrm>
            <a:off x="662609" y="347871"/>
            <a:ext cx="2433249" cy="746490"/>
          </a:xfrm>
          <a:prstGeom prst="rect">
            <a:avLst/>
          </a:prstGeom>
          <a:noFill/>
          <a:ln>
            <a:noFill/>
          </a:ln>
        </p:spPr>
      </p:sp>
      <p:cxnSp>
        <p:nvCxnSpPr>
          <p:cNvPr id="708" name="Google Shape;708;g1f49638968e_0_566"/>
          <p:cNvCxnSpPr/>
          <p:nvPr/>
        </p:nvCxnSpPr>
        <p:spPr>
          <a:xfrm>
            <a:off x="649356" y="1232593"/>
            <a:ext cx="11441100" cy="0"/>
          </a:xfrm>
          <a:prstGeom prst="straightConnector1">
            <a:avLst/>
          </a:prstGeom>
          <a:noFill/>
          <a:ln w="38100" cap="flat" cmpd="sng">
            <a:solidFill>
              <a:srgbClr val="009051"/>
            </a:solidFill>
            <a:prstDash val="solid"/>
            <a:round/>
            <a:headEnd type="none" w="sm" len="sm"/>
            <a:tailEnd type="none" w="sm" len="sm"/>
          </a:ln>
          <a:effectLst>
            <a:outerShdw blurRad="40000" dist="23000" dir="5400000" rotWithShape="0">
              <a:srgbClr val="000000">
                <a:alpha val="34510"/>
              </a:srgbClr>
            </a:outerShdw>
          </a:effectLst>
        </p:spPr>
      </p:cxnSp>
      <p:sp>
        <p:nvSpPr>
          <p:cNvPr id="709" name="Google Shape;709;g1f49638968e_0_566"/>
          <p:cNvSpPr txBox="1"/>
          <p:nvPr/>
        </p:nvSpPr>
        <p:spPr>
          <a:xfrm>
            <a:off x="0" y="6330258"/>
            <a:ext cx="12192000" cy="492600"/>
          </a:xfrm>
          <a:prstGeom prst="rect">
            <a:avLst/>
          </a:prstGeom>
          <a:solidFill>
            <a:srgbClr val="009051"/>
          </a:solidFill>
          <a:ln w="25400" cap="flat" cmpd="sng">
            <a:solidFill>
              <a:schemeClr val="accent3"/>
            </a:solidFill>
            <a:prstDash val="solid"/>
            <a:round/>
            <a:headEnd type="none" w="sm" len="sm"/>
            <a:tailEnd type="none" w="sm" len="sm"/>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www.osymigrant.org</a:t>
            </a:r>
            <a:endParaRPr sz="1900" b="0" i="0" u="none" strike="noStrike" cap="none">
              <a:solidFill>
                <a:srgbClr val="000000"/>
              </a:solidFill>
              <a:latin typeface="Arial"/>
              <a:ea typeface="Arial"/>
              <a:cs typeface="Arial"/>
              <a:sym typeface="Arial"/>
            </a:endParaRPr>
          </a:p>
        </p:txBody>
      </p:sp>
      <p:sp>
        <p:nvSpPr>
          <p:cNvPr id="710" name="Google Shape;710;g1f49638968e_0_566"/>
          <p:cNvSpPr txBox="1">
            <a:spLocks noGrp="1"/>
          </p:cNvSpPr>
          <p:nvPr>
            <p:ph type="ctrTitle"/>
          </p:nvPr>
        </p:nvSpPr>
        <p:spPr>
          <a:xfrm>
            <a:off x="6096000" y="310137"/>
            <a:ext cx="5232300" cy="784500"/>
          </a:xfrm>
          <a:prstGeom prst="rect">
            <a:avLst/>
          </a:prstGeom>
          <a:solidFill>
            <a:srgbClr val="0070C0"/>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900"/>
              <a:buNone/>
            </a:pPr>
            <a:r>
              <a:rPr lang="en-US">
                <a:solidFill>
                  <a:schemeClr val="lt1"/>
                </a:solidFill>
              </a:rPr>
              <a:t>CREDENTIALS</a:t>
            </a:r>
            <a:endParaRPr/>
          </a:p>
        </p:txBody>
      </p:sp>
      <p:sp>
        <p:nvSpPr>
          <p:cNvPr id="711" name="Google Shape;711;g1f49638968e_0_566"/>
          <p:cNvSpPr txBox="1"/>
          <p:nvPr/>
        </p:nvSpPr>
        <p:spPr>
          <a:xfrm>
            <a:off x="700167" y="1589183"/>
            <a:ext cx="2618100" cy="600300"/>
          </a:xfrm>
          <a:prstGeom prst="rect">
            <a:avLst/>
          </a:prstGeom>
          <a:solidFill>
            <a:srgbClr val="FFC000"/>
          </a:solidFill>
          <a:ln w="9525" cap="flat" cmpd="sng">
            <a:solidFill>
              <a:srgbClr val="0070C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100" b="1">
                <a:solidFill>
                  <a:schemeClr val="dk1"/>
                </a:solidFill>
                <a:latin typeface="Roboto"/>
                <a:ea typeface="Roboto"/>
                <a:cs typeface="Roboto"/>
                <a:sym typeface="Roboto"/>
              </a:rPr>
              <a:t>Each Part</a:t>
            </a:r>
            <a:endParaRPr sz="2300" b="1" i="0" u="none" strike="noStrike" cap="none">
              <a:solidFill>
                <a:srgbClr val="000000"/>
              </a:solidFill>
              <a:latin typeface="Roboto"/>
              <a:ea typeface="Roboto"/>
              <a:cs typeface="Roboto"/>
              <a:sym typeface="Roboto"/>
            </a:endParaRPr>
          </a:p>
        </p:txBody>
      </p:sp>
      <p:pic>
        <p:nvPicPr>
          <p:cNvPr id="712" name="Google Shape;712;g1f49638968e_0_566" descr="A picture containing drawing&#10;&#10;Description automatically generated"/>
          <p:cNvPicPr preferRelativeResize="0"/>
          <p:nvPr/>
        </p:nvPicPr>
        <p:blipFill rotWithShape="1">
          <a:blip r:embed="rId3">
            <a:alphaModFix/>
          </a:blip>
          <a:srcRect/>
          <a:stretch/>
        </p:blipFill>
        <p:spPr>
          <a:xfrm>
            <a:off x="700157" y="347871"/>
            <a:ext cx="2433249" cy="746490"/>
          </a:xfrm>
          <a:prstGeom prst="rect">
            <a:avLst/>
          </a:prstGeom>
          <a:noFill/>
          <a:ln>
            <a:noFill/>
          </a:ln>
        </p:spPr>
      </p:pic>
      <p:grpSp>
        <p:nvGrpSpPr>
          <p:cNvPr id="713" name="Google Shape;713;g1f49638968e_0_566"/>
          <p:cNvGrpSpPr/>
          <p:nvPr/>
        </p:nvGrpSpPr>
        <p:grpSpPr>
          <a:xfrm>
            <a:off x="1106089" y="2679166"/>
            <a:ext cx="10361271" cy="4087164"/>
            <a:chOff x="942325" y="2009400"/>
            <a:chExt cx="7259350" cy="3065450"/>
          </a:xfrm>
        </p:grpSpPr>
        <p:sp>
          <p:nvSpPr>
            <p:cNvPr id="714" name="Google Shape;714;g1f49638968e_0_566"/>
            <p:cNvSpPr/>
            <p:nvPr/>
          </p:nvSpPr>
          <p:spPr>
            <a:xfrm>
              <a:off x="942325" y="2009614"/>
              <a:ext cx="2214600" cy="669000"/>
            </a:xfrm>
            <a:prstGeom prst="homePlate">
              <a:avLst>
                <a:gd name="adj" fmla="val 50000"/>
              </a:avLst>
            </a:prstGeom>
            <a:solidFill>
              <a:srgbClr val="0070C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300" b="1">
                  <a:solidFill>
                    <a:schemeClr val="dk1"/>
                  </a:solidFill>
                  <a:latin typeface="Impact"/>
                  <a:ea typeface="Impact"/>
                  <a:cs typeface="Impact"/>
                  <a:sym typeface="Impact"/>
                </a:rPr>
                <a:t>ASKS</a:t>
              </a:r>
              <a:endParaRPr sz="2300" b="1">
                <a:solidFill>
                  <a:schemeClr val="dk1"/>
                </a:solidFill>
                <a:latin typeface="Impact"/>
                <a:ea typeface="Impact"/>
                <a:cs typeface="Impact"/>
                <a:sym typeface="Impact"/>
              </a:endParaRPr>
            </a:p>
          </p:txBody>
        </p:sp>
        <p:sp>
          <p:nvSpPr>
            <p:cNvPr id="715" name="Google Shape;715;g1f49638968e_0_566"/>
            <p:cNvSpPr txBox="1"/>
            <p:nvPr/>
          </p:nvSpPr>
          <p:spPr>
            <a:xfrm>
              <a:off x="942325" y="2678625"/>
              <a:ext cx="1624500" cy="2350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solidFill>
                    <a:schemeClr val="dk1"/>
                  </a:solidFill>
                  <a:latin typeface="Roboto"/>
                  <a:ea typeface="Roboto"/>
                  <a:cs typeface="Roboto"/>
                  <a:sym typeface="Roboto"/>
                </a:rPr>
                <a:t>A principal question that is key to being an entrepreneur/business owner</a:t>
              </a:r>
              <a:endParaRPr sz="1600" b="1">
                <a:latin typeface="Roboto"/>
                <a:ea typeface="Roboto"/>
                <a:cs typeface="Roboto"/>
                <a:sym typeface="Roboto"/>
              </a:endParaRPr>
            </a:p>
          </p:txBody>
        </p:sp>
        <p:sp>
          <p:nvSpPr>
            <p:cNvPr id="716" name="Google Shape;716;g1f49638968e_0_566"/>
            <p:cNvSpPr/>
            <p:nvPr/>
          </p:nvSpPr>
          <p:spPr>
            <a:xfrm>
              <a:off x="2780650" y="2009400"/>
              <a:ext cx="2064000" cy="669000"/>
            </a:xfrm>
            <a:prstGeom prst="chevron">
              <a:avLst>
                <a:gd name="adj" fmla="val 50000"/>
              </a:avLst>
            </a:prstGeom>
            <a:solidFill>
              <a:srgbClr val="0070C0">
                <a:alpha val="8199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300" b="1">
                  <a:solidFill>
                    <a:schemeClr val="dk1"/>
                  </a:solidFill>
                  <a:latin typeface="Impact"/>
                  <a:ea typeface="Impact"/>
                  <a:cs typeface="Impact"/>
                  <a:sym typeface="Impact"/>
                </a:rPr>
                <a:t>ANSWERS</a:t>
              </a:r>
              <a:endParaRPr sz="2300" b="1">
                <a:solidFill>
                  <a:schemeClr val="dk1"/>
                </a:solidFill>
                <a:latin typeface="Impact"/>
                <a:ea typeface="Impact"/>
                <a:cs typeface="Impact"/>
                <a:sym typeface="Impact"/>
              </a:endParaRPr>
            </a:p>
          </p:txBody>
        </p:sp>
        <p:sp>
          <p:nvSpPr>
            <p:cNvPr id="717" name="Google Shape;717;g1f49638968e_0_566"/>
            <p:cNvSpPr txBox="1"/>
            <p:nvPr/>
          </p:nvSpPr>
          <p:spPr>
            <a:xfrm>
              <a:off x="2959575" y="2724350"/>
              <a:ext cx="1624500" cy="2350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solidFill>
                    <a:schemeClr val="dk1"/>
                  </a:solidFill>
                  <a:latin typeface="Roboto"/>
                  <a:ea typeface="Roboto"/>
                  <a:cs typeface="Roboto"/>
                  <a:sym typeface="Roboto"/>
                </a:rPr>
                <a:t>Explains key terms and concepts that are needed </a:t>
              </a:r>
              <a:endParaRPr sz="1600" b="1">
                <a:solidFill>
                  <a:schemeClr val="dk1"/>
                </a:solidFill>
                <a:latin typeface="Roboto"/>
                <a:ea typeface="Roboto"/>
                <a:cs typeface="Roboto"/>
                <a:sym typeface="Roboto"/>
              </a:endParaRPr>
            </a:p>
          </p:txBody>
        </p:sp>
        <p:sp>
          <p:nvSpPr>
            <p:cNvPr id="718" name="Google Shape;718;g1f49638968e_0_566"/>
            <p:cNvSpPr/>
            <p:nvPr/>
          </p:nvSpPr>
          <p:spPr>
            <a:xfrm>
              <a:off x="4459075" y="2009400"/>
              <a:ext cx="2064000" cy="669000"/>
            </a:xfrm>
            <a:prstGeom prst="chevron">
              <a:avLst>
                <a:gd name="adj" fmla="val 50000"/>
              </a:avLst>
            </a:prstGeom>
            <a:solidFill>
              <a:srgbClr val="438ACC">
                <a:alpha val="7453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300" b="1">
                  <a:solidFill>
                    <a:schemeClr val="dk1"/>
                  </a:solidFill>
                  <a:latin typeface="Impact"/>
                  <a:ea typeface="Impact"/>
                  <a:cs typeface="Impact"/>
                  <a:sym typeface="Impact"/>
                </a:rPr>
                <a:t>DEMONSTRATES</a:t>
              </a:r>
              <a:endParaRPr sz="2300" b="1">
                <a:solidFill>
                  <a:schemeClr val="dk1"/>
                </a:solidFill>
                <a:latin typeface="Impact"/>
                <a:ea typeface="Impact"/>
                <a:cs typeface="Impact"/>
                <a:sym typeface="Impact"/>
              </a:endParaRPr>
            </a:p>
          </p:txBody>
        </p:sp>
        <p:sp>
          <p:nvSpPr>
            <p:cNvPr id="719" name="Google Shape;719;g1f49638968e_0_566"/>
            <p:cNvSpPr txBox="1"/>
            <p:nvPr/>
          </p:nvSpPr>
          <p:spPr>
            <a:xfrm>
              <a:off x="4681775" y="2724350"/>
              <a:ext cx="1624500" cy="2350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latin typeface="Roboto"/>
                  <a:ea typeface="Roboto"/>
                  <a:cs typeface="Roboto"/>
                  <a:sym typeface="Roboto"/>
                </a:rPr>
                <a:t>Provides examples- both real and composite that are relatable to migratory student lives.</a:t>
              </a:r>
              <a:endParaRPr sz="1600" b="1">
                <a:latin typeface="Roboto"/>
                <a:ea typeface="Roboto"/>
                <a:cs typeface="Roboto"/>
                <a:sym typeface="Roboto"/>
              </a:endParaRPr>
            </a:p>
          </p:txBody>
        </p:sp>
        <p:sp>
          <p:nvSpPr>
            <p:cNvPr id="720" name="Google Shape;720;g1f49638968e_0_566"/>
            <p:cNvSpPr/>
            <p:nvPr/>
          </p:nvSpPr>
          <p:spPr>
            <a:xfrm>
              <a:off x="6137675" y="2009400"/>
              <a:ext cx="2064000" cy="669000"/>
            </a:xfrm>
            <a:prstGeom prst="chevron">
              <a:avLst>
                <a:gd name="adj" fmla="val 50000"/>
              </a:avLst>
            </a:prstGeom>
            <a:solidFill>
              <a:srgbClr val="75A8D9">
                <a:alpha val="75780"/>
              </a:srgb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2300" b="1">
                  <a:solidFill>
                    <a:schemeClr val="dk1"/>
                  </a:solidFill>
                  <a:latin typeface="Impact"/>
                  <a:ea typeface="Impact"/>
                  <a:cs typeface="Impact"/>
                  <a:sym typeface="Impact"/>
                </a:rPr>
                <a:t>REINFORCES</a:t>
              </a:r>
              <a:endParaRPr sz="2300" b="1">
                <a:solidFill>
                  <a:schemeClr val="dk1"/>
                </a:solidFill>
                <a:latin typeface="Impact"/>
                <a:ea typeface="Impact"/>
                <a:cs typeface="Impact"/>
                <a:sym typeface="Impact"/>
              </a:endParaRPr>
            </a:p>
          </p:txBody>
        </p:sp>
        <p:sp>
          <p:nvSpPr>
            <p:cNvPr id="721" name="Google Shape;721;g1f49638968e_0_566"/>
            <p:cNvSpPr txBox="1"/>
            <p:nvPr/>
          </p:nvSpPr>
          <p:spPr>
            <a:xfrm>
              <a:off x="6403975" y="2724350"/>
              <a:ext cx="1624500" cy="2350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b="1">
                  <a:latin typeface="Roboto"/>
                  <a:ea typeface="Roboto"/>
                  <a:cs typeface="Roboto"/>
                  <a:sym typeface="Roboto"/>
                </a:rPr>
                <a:t>Concludes with an activity that the participant does to apply the concept that is being taught</a:t>
              </a:r>
              <a:endParaRPr sz="1600" b="1">
                <a:latin typeface="Roboto"/>
                <a:ea typeface="Roboto"/>
                <a:cs typeface="Roboto"/>
                <a:sym typeface="Roboto"/>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1f49638968e_0_585" descr="A picture containing drawing&#10;&#10;Description automatically generated"/>
          <p:cNvSpPr/>
          <p:nvPr/>
        </p:nvSpPr>
        <p:spPr>
          <a:xfrm>
            <a:off x="662609" y="347871"/>
            <a:ext cx="2433249" cy="746490"/>
          </a:xfrm>
          <a:prstGeom prst="rect">
            <a:avLst/>
          </a:prstGeom>
          <a:noFill/>
          <a:ln>
            <a:noFill/>
          </a:ln>
        </p:spPr>
      </p:sp>
      <p:cxnSp>
        <p:nvCxnSpPr>
          <p:cNvPr id="728" name="Google Shape;728;g1f49638968e_0_585"/>
          <p:cNvCxnSpPr/>
          <p:nvPr/>
        </p:nvCxnSpPr>
        <p:spPr>
          <a:xfrm>
            <a:off x="649356" y="1232593"/>
            <a:ext cx="11441100" cy="0"/>
          </a:xfrm>
          <a:prstGeom prst="straightConnector1">
            <a:avLst/>
          </a:prstGeom>
          <a:noFill/>
          <a:ln w="38100" cap="flat" cmpd="sng">
            <a:solidFill>
              <a:srgbClr val="009051"/>
            </a:solidFill>
            <a:prstDash val="solid"/>
            <a:round/>
            <a:headEnd type="none" w="sm" len="sm"/>
            <a:tailEnd type="none" w="sm" len="sm"/>
          </a:ln>
          <a:effectLst>
            <a:outerShdw blurRad="40000" dist="23000" dir="5400000" rotWithShape="0">
              <a:srgbClr val="000000">
                <a:alpha val="34510"/>
              </a:srgbClr>
            </a:outerShdw>
          </a:effectLst>
        </p:spPr>
      </p:cxnSp>
      <p:sp>
        <p:nvSpPr>
          <p:cNvPr id="729" name="Google Shape;729;g1f49638968e_0_585"/>
          <p:cNvSpPr txBox="1"/>
          <p:nvPr/>
        </p:nvSpPr>
        <p:spPr>
          <a:xfrm>
            <a:off x="0" y="6330258"/>
            <a:ext cx="12192000" cy="492600"/>
          </a:xfrm>
          <a:prstGeom prst="rect">
            <a:avLst/>
          </a:prstGeom>
          <a:solidFill>
            <a:srgbClr val="009051"/>
          </a:solidFill>
          <a:ln w="25400" cap="flat" cmpd="sng">
            <a:solidFill>
              <a:schemeClr val="accent3"/>
            </a:solidFill>
            <a:prstDash val="solid"/>
            <a:round/>
            <a:headEnd type="none" w="sm" len="sm"/>
            <a:tailEnd type="none" w="sm" len="sm"/>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Arial"/>
                <a:ea typeface="Arial"/>
                <a:cs typeface="Arial"/>
                <a:sym typeface="Arial"/>
              </a:rPr>
              <a:t>www.osymigrant.org</a:t>
            </a:r>
            <a:endParaRPr sz="1900" b="0" i="0" u="none" strike="noStrike" cap="none">
              <a:solidFill>
                <a:srgbClr val="000000"/>
              </a:solidFill>
              <a:latin typeface="Arial"/>
              <a:ea typeface="Arial"/>
              <a:cs typeface="Arial"/>
              <a:sym typeface="Arial"/>
            </a:endParaRPr>
          </a:p>
        </p:txBody>
      </p:sp>
      <p:sp>
        <p:nvSpPr>
          <p:cNvPr id="730" name="Google Shape;730;g1f49638968e_0_585"/>
          <p:cNvSpPr txBox="1">
            <a:spLocks noGrp="1"/>
          </p:cNvSpPr>
          <p:nvPr>
            <p:ph type="ctrTitle"/>
          </p:nvPr>
        </p:nvSpPr>
        <p:spPr>
          <a:xfrm>
            <a:off x="6096000" y="310137"/>
            <a:ext cx="5232300" cy="784500"/>
          </a:xfrm>
          <a:prstGeom prst="rect">
            <a:avLst/>
          </a:prstGeom>
          <a:solidFill>
            <a:srgbClr val="0070C0"/>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SzPts val="1900"/>
              <a:buNone/>
            </a:pPr>
            <a:r>
              <a:rPr lang="en-US">
                <a:solidFill>
                  <a:schemeClr val="lt1"/>
                </a:solidFill>
              </a:rPr>
              <a:t>CREDENTIALS</a:t>
            </a:r>
            <a:endParaRPr/>
          </a:p>
        </p:txBody>
      </p:sp>
      <p:sp>
        <p:nvSpPr>
          <p:cNvPr id="731" name="Google Shape;731;g1f49638968e_0_585"/>
          <p:cNvSpPr txBox="1"/>
          <p:nvPr/>
        </p:nvSpPr>
        <p:spPr>
          <a:xfrm>
            <a:off x="478067" y="1627825"/>
            <a:ext cx="11192700" cy="600300"/>
          </a:xfrm>
          <a:prstGeom prst="rect">
            <a:avLst/>
          </a:prstGeom>
          <a:solidFill>
            <a:srgbClr val="FFC000"/>
          </a:solidFill>
          <a:ln w="9525" cap="flat" cmpd="sng">
            <a:solidFill>
              <a:srgbClr val="0070C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100" b="1">
                <a:solidFill>
                  <a:schemeClr val="dk1"/>
                </a:solidFill>
                <a:latin typeface="Roboto"/>
                <a:ea typeface="Roboto"/>
                <a:cs typeface="Roboto"/>
                <a:sym typeface="Roboto"/>
              </a:rPr>
              <a:t>Course Rollout</a:t>
            </a:r>
            <a:endParaRPr sz="2300" b="1" i="0" u="none" strike="noStrike" cap="none">
              <a:solidFill>
                <a:srgbClr val="000000"/>
              </a:solidFill>
              <a:latin typeface="Roboto"/>
              <a:ea typeface="Roboto"/>
              <a:cs typeface="Roboto"/>
              <a:sym typeface="Roboto"/>
            </a:endParaRPr>
          </a:p>
        </p:txBody>
      </p:sp>
      <p:pic>
        <p:nvPicPr>
          <p:cNvPr id="732" name="Google Shape;732;g1f49638968e_0_585" descr="A picture containing drawing&#10;&#10;Description automatically generated"/>
          <p:cNvPicPr preferRelativeResize="0"/>
          <p:nvPr/>
        </p:nvPicPr>
        <p:blipFill rotWithShape="1">
          <a:blip r:embed="rId3">
            <a:alphaModFix/>
          </a:blip>
          <a:srcRect/>
          <a:stretch/>
        </p:blipFill>
        <p:spPr>
          <a:xfrm>
            <a:off x="700157" y="347871"/>
            <a:ext cx="2433249" cy="746490"/>
          </a:xfrm>
          <a:prstGeom prst="rect">
            <a:avLst/>
          </a:prstGeom>
          <a:noFill/>
          <a:ln>
            <a:noFill/>
          </a:ln>
        </p:spPr>
      </p:pic>
      <p:sp>
        <p:nvSpPr>
          <p:cNvPr id="733" name="Google Shape;733;g1f49638968e_0_585"/>
          <p:cNvSpPr txBox="1"/>
          <p:nvPr/>
        </p:nvSpPr>
        <p:spPr>
          <a:xfrm>
            <a:off x="3940633" y="2456067"/>
            <a:ext cx="8150100" cy="5217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latin typeface="Roboto"/>
                <a:ea typeface="Roboto"/>
                <a:cs typeface="Roboto"/>
                <a:sym typeface="Roboto"/>
              </a:rPr>
              <a:t>$</a:t>
            </a:r>
            <a:r>
              <a:rPr lang="en-US" sz="1900">
                <a:latin typeface="Roboto"/>
                <a:ea typeface="Roboto"/>
                <a:cs typeface="Roboto"/>
                <a:sym typeface="Roboto"/>
              </a:rPr>
              <a:t> All slide decks will be completed for initial use by the TST this spring</a:t>
            </a: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r>
              <a:rPr lang="en-US" sz="1900" b="1">
                <a:latin typeface="Roboto"/>
                <a:ea typeface="Roboto"/>
                <a:cs typeface="Roboto"/>
                <a:sym typeface="Roboto"/>
              </a:rPr>
              <a:t>$</a:t>
            </a:r>
            <a:r>
              <a:rPr lang="en-US" sz="1900">
                <a:latin typeface="Roboto"/>
                <a:ea typeface="Roboto"/>
                <a:cs typeface="Roboto"/>
                <a:sym typeface="Roboto"/>
              </a:rPr>
              <a:t> The slide deck will have a written script to be used by a provider alongside the student(s) for an instructor-guided use</a:t>
            </a: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r>
              <a:rPr lang="en-US" sz="1900" b="1">
                <a:latin typeface="Roboto"/>
                <a:ea typeface="Roboto"/>
                <a:cs typeface="Roboto"/>
                <a:sym typeface="Roboto"/>
              </a:rPr>
              <a:t>$</a:t>
            </a:r>
            <a:r>
              <a:rPr lang="en-US" sz="1900">
                <a:latin typeface="Roboto"/>
                <a:ea typeface="Roboto"/>
                <a:cs typeface="Roboto"/>
                <a:sym typeface="Roboto"/>
              </a:rPr>
              <a:t> After an initial use and feedback- edits/changes will be made and the script will be recorded for self-guided</a:t>
            </a: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r>
              <a:rPr lang="en-US" sz="1900" b="1">
                <a:latin typeface="Roboto"/>
                <a:ea typeface="Roboto"/>
                <a:cs typeface="Roboto"/>
                <a:sym typeface="Roboto"/>
              </a:rPr>
              <a:t>$</a:t>
            </a:r>
            <a:r>
              <a:rPr lang="en-US" sz="1900">
                <a:latin typeface="Roboto"/>
                <a:ea typeface="Roboto"/>
                <a:cs typeface="Roboto"/>
                <a:sym typeface="Roboto"/>
              </a:rPr>
              <a:t> It is designed to provide base knowledge/understanding of what it takes to be successful in starting a business</a:t>
            </a: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r>
              <a:rPr lang="en-US" sz="1900" b="1">
                <a:latin typeface="Roboto"/>
                <a:ea typeface="Roboto"/>
                <a:cs typeface="Roboto"/>
                <a:sym typeface="Roboto"/>
              </a:rPr>
              <a:t>$</a:t>
            </a:r>
            <a:r>
              <a:rPr lang="en-US" sz="1900">
                <a:latin typeface="Roboto"/>
                <a:ea typeface="Roboto"/>
                <a:cs typeface="Roboto"/>
                <a:sym typeface="Roboto"/>
              </a:rPr>
              <a:t> It is not designed to have the student develop their own business… yet!</a:t>
            </a:r>
            <a:endParaRPr sz="1900">
              <a:latin typeface="Roboto"/>
              <a:ea typeface="Roboto"/>
              <a:cs typeface="Roboto"/>
              <a:sym typeface="Roboto"/>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a:p>
            <a:pPr marL="0" lvl="0" indent="0" algn="l" rtl="0">
              <a:spcBef>
                <a:spcPts val="0"/>
              </a:spcBef>
              <a:spcAft>
                <a:spcPts val="0"/>
              </a:spcAft>
              <a:buNone/>
            </a:pPr>
            <a:endParaRPr sz="1900">
              <a:latin typeface="Calibri"/>
              <a:ea typeface="Calibri"/>
              <a:cs typeface="Calibri"/>
              <a:sym typeface="Calibri"/>
            </a:endParaRPr>
          </a:p>
        </p:txBody>
      </p:sp>
      <p:pic>
        <p:nvPicPr>
          <p:cNvPr id="734" name="Google Shape;734;g1f49638968e_0_585"/>
          <p:cNvPicPr preferRelativeResize="0"/>
          <p:nvPr/>
        </p:nvPicPr>
        <p:blipFill>
          <a:blip r:embed="rId4">
            <a:alphaModFix/>
          </a:blip>
          <a:stretch>
            <a:fillRect/>
          </a:stretch>
        </p:blipFill>
        <p:spPr>
          <a:xfrm>
            <a:off x="478074" y="2857166"/>
            <a:ext cx="3358602" cy="2048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cxnSp>
        <p:nvCxnSpPr>
          <p:cNvPr id="739" name="Google Shape;739;g1b638279478_0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740" name="Google Shape;740;g1b638279478_0_0"/>
          <p:cNvSpPr txBox="1"/>
          <p:nvPr/>
        </p:nvSpPr>
        <p:spPr>
          <a:xfrm>
            <a:off x="487025" y="6248400"/>
            <a:ext cx="111699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www.osymigrant.org</a:t>
            </a:r>
            <a:endParaRPr sz="1500" b="0" i="0" u="none" strike="noStrike" cap="none">
              <a:solidFill>
                <a:srgbClr val="000000"/>
              </a:solidFill>
              <a:latin typeface="Arial"/>
              <a:ea typeface="Arial"/>
              <a:cs typeface="Arial"/>
              <a:sym typeface="Arial"/>
            </a:endParaRPr>
          </a:p>
        </p:txBody>
      </p:sp>
      <p:pic>
        <p:nvPicPr>
          <p:cNvPr id="741" name="Google Shape;741;g1b638279478_0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42" name="Google Shape;742;g1b638279478_0_0"/>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PLC Workgroup</a:t>
            </a:r>
            <a:r>
              <a:rPr lang="en-US" sz="4400" b="0" i="0" u="none" strike="noStrike" cap="none">
                <a:solidFill>
                  <a:schemeClr val="dk1"/>
                </a:solidFill>
                <a:latin typeface="Calibri"/>
                <a:ea typeface="Calibri"/>
                <a:cs typeface="Calibri"/>
                <a:sym typeface="Calibri"/>
              </a:rPr>
              <a:t> </a:t>
            </a:r>
            <a:endParaRPr sz="1500" b="0" i="0" u="none" strike="noStrike" cap="none">
              <a:solidFill>
                <a:srgbClr val="000000"/>
              </a:solidFill>
              <a:latin typeface="Arial"/>
              <a:ea typeface="Arial"/>
              <a:cs typeface="Arial"/>
              <a:sym typeface="Arial"/>
            </a:endParaRPr>
          </a:p>
        </p:txBody>
      </p:sp>
      <p:sp>
        <p:nvSpPr>
          <p:cNvPr id="743" name="Google Shape;743;g1b638279478_0_0"/>
          <p:cNvSpPr txBox="1"/>
          <p:nvPr/>
        </p:nvSpPr>
        <p:spPr>
          <a:xfrm>
            <a:off x="487224" y="1275475"/>
            <a:ext cx="111219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t>Professional Learning Circle: Intern and Volunteer Program Development</a:t>
            </a:r>
            <a:endParaRPr sz="1900" b="1"/>
          </a:p>
        </p:txBody>
      </p:sp>
      <p:grpSp>
        <p:nvGrpSpPr>
          <p:cNvPr id="744" name="Google Shape;744;g1b638279478_0_0"/>
          <p:cNvGrpSpPr/>
          <p:nvPr/>
        </p:nvGrpSpPr>
        <p:grpSpPr>
          <a:xfrm>
            <a:off x="686714" y="1973421"/>
            <a:ext cx="4032151" cy="3395915"/>
            <a:chOff x="1293736" y="1258050"/>
            <a:chExt cx="3024189" cy="2547000"/>
          </a:xfrm>
        </p:grpSpPr>
        <p:sp>
          <p:nvSpPr>
            <p:cNvPr id="745" name="Google Shape;745;g1b638279478_0_0"/>
            <p:cNvSpPr/>
            <p:nvPr/>
          </p:nvSpPr>
          <p:spPr>
            <a:xfrm rot="2700000">
              <a:off x="2286374" y="1011412"/>
              <a:ext cx="561726" cy="3040276"/>
            </a:xfrm>
            <a:prstGeom prst="roundRect">
              <a:avLst>
                <a:gd name="adj" fmla="val 50000"/>
              </a:avLst>
            </a:prstGeom>
            <a:solidFill>
              <a:srgbClr val="0944A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6" name="Google Shape;746;g1b638279478_0_0"/>
            <p:cNvSpPr/>
            <p:nvPr/>
          </p:nvSpPr>
          <p:spPr>
            <a:xfrm>
              <a:off x="151075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rgbClr val="0944A1"/>
                  </a:solidFill>
                  <a:latin typeface="Roboto"/>
                  <a:ea typeface="Roboto"/>
                  <a:cs typeface="Roboto"/>
                  <a:sym typeface="Roboto"/>
                </a:rPr>
                <a:t>1</a:t>
              </a:r>
              <a:endParaRPr sz="1600" b="1">
                <a:solidFill>
                  <a:srgbClr val="0944A1"/>
                </a:solidFill>
                <a:latin typeface="Roboto"/>
                <a:ea typeface="Roboto"/>
                <a:cs typeface="Roboto"/>
                <a:sym typeface="Roboto"/>
              </a:endParaRPr>
            </a:p>
          </p:txBody>
        </p:sp>
        <p:sp>
          <p:nvSpPr>
            <p:cNvPr id="747" name="Google Shape;747;g1b638279478_0_0"/>
            <p:cNvSpPr txBox="1"/>
            <p:nvPr/>
          </p:nvSpPr>
          <p:spPr>
            <a:xfrm rot="-2700000">
              <a:off x="1501398" y="2241353"/>
              <a:ext cx="2332604"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600" b="1">
                  <a:solidFill>
                    <a:srgbClr val="FFFFFF"/>
                  </a:solidFill>
                  <a:latin typeface="Roboto"/>
                  <a:ea typeface="Roboto"/>
                  <a:cs typeface="Roboto"/>
                  <a:sym typeface="Roboto"/>
                </a:rPr>
                <a:t>Initial Discussion/Decision</a:t>
              </a:r>
              <a:endParaRPr sz="1100" b="1">
                <a:solidFill>
                  <a:srgbClr val="FFFFFF"/>
                </a:solidFill>
                <a:latin typeface="Roboto"/>
                <a:ea typeface="Roboto"/>
                <a:cs typeface="Roboto"/>
                <a:sym typeface="Roboto"/>
              </a:endParaRPr>
            </a:p>
          </p:txBody>
        </p:sp>
        <p:sp>
          <p:nvSpPr>
            <p:cNvPr id="748" name="Google Shape;748;g1b638279478_0_0"/>
            <p:cNvSpPr txBox="1"/>
            <p:nvPr/>
          </p:nvSpPr>
          <p:spPr>
            <a:xfrm rot="-2700000">
              <a:off x="1898014" y="2401740"/>
              <a:ext cx="2624922" cy="50742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100">
                  <a:latin typeface="Roboto"/>
                  <a:ea typeface="Roboto"/>
                  <a:cs typeface="Roboto"/>
                  <a:sym typeface="Roboto"/>
                </a:rPr>
                <a:t>States/programs were invited to participate in a PLC that was going to focus on internship and volunteer programming. Facilitator keeps running notes and helps develop the individual state/program ideas and helps set goals.</a:t>
              </a:r>
              <a:endParaRPr sz="1100" b="1">
                <a:latin typeface="Roboto"/>
                <a:ea typeface="Roboto"/>
                <a:cs typeface="Roboto"/>
                <a:sym typeface="Roboto"/>
              </a:endParaRPr>
            </a:p>
          </p:txBody>
        </p:sp>
      </p:grpSp>
      <p:grpSp>
        <p:nvGrpSpPr>
          <p:cNvPr id="749" name="Google Shape;749;g1b638279478_0_0"/>
          <p:cNvGrpSpPr/>
          <p:nvPr/>
        </p:nvGrpSpPr>
        <p:grpSpPr>
          <a:xfrm>
            <a:off x="3661333" y="1982158"/>
            <a:ext cx="4215352" cy="3395915"/>
            <a:chOff x="3356358" y="1258050"/>
            <a:chExt cx="3161593" cy="2547000"/>
          </a:xfrm>
        </p:grpSpPr>
        <p:sp>
          <p:nvSpPr>
            <p:cNvPr id="750" name="Google Shape;750;g1b638279478_0_0"/>
            <p:cNvSpPr/>
            <p:nvPr/>
          </p:nvSpPr>
          <p:spPr>
            <a:xfrm rot="2700000">
              <a:off x="4348995" y="1011412"/>
              <a:ext cx="561726" cy="3040276"/>
            </a:xfrm>
            <a:prstGeom prst="roundRect">
              <a:avLst>
                <a:gd name="adj" fmla="val 50000"/>
              </a:avLst>
            </a:prstGeom>
            <a:solidFill>
              <a:srgbClr val="0D5D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1" name="Google Shape;751;g1b638279478_0_0"/>
            <p:cNvSpPr/>
            <p:nvPr/>
          </p:nvSpPr>
          <p:spPr>
            <a:xfrm>
              <a:off x="3573374"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rgbClr val="0D5DDF"/>
                  </a:solidFill>
                  <a:latin typeface="Roboto"/>
                  <a:ea typeface="Roboto"/>
                  <a:cs typeface="Roboto"/>
                  <a:sym typeface="Roboto"/>
                </a:rPr>
                <a:t>2</a:t>
              </a:r>
              <a:endParaRPr sz="1600" b="1">
                <a:solidFill>
                  <a:srgbClr val="0D5DDF"/>
                </a:solidFill>
                <a:latin typeface="Roboto"/>
                <a:ea typeface="Roboto"/>
                <a:cs typeface="Roboto"/>
                <a:sym typeface="Roboto"/>
              </a:endParaRPr>
            </a:p>
          </p:txBody>
        </p:sp>
        <p:sp>
          <p:nvSpPr>
            <p:cNvPr id="752" name="Google Shape;752;g1b638279478_0_0"/>
            <p:cNvSpPr txBox="1"/>
            <p:nvPr/>
          </p:nvSpPr>
          <p:spPr>
            <a:xfrm rot="-2700000">
              <a:off x="3563087" y="2240903"/>
              <a:ext cx="2333877"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600" b="1">
                  <a:solidFill>
                    <a:srgbClr val="FFFFFF"/>
                  </a:solidFill>
                  <a:latin typeface="Roboto"/>
                  <a:ea typeface="Roboto"/>
                  <a:cs typeface="Roboto"/>
                  <a:sym typeface="Roboto"/>
                </a:rPr>
                <a:t>Monthly Meetings</a:t>
              </a:r>
              <a:endParaRPr sz="1100" b="1">
                <a:solidFill>
                  <a:srgbClr val="FFFFFF"/>
                </a:solidFill>
                <a:latin typeface="Roboto"/>
                <a:ea typeface="Roboto"/>
                <a:cs typeface="Roboto"/>
                <a:sym typeface="Roboto"/>
              </a:endParaRPr>
            </a:p>
          </p:txBody>
        </p:sp>
        <p:sp>
          <p:nvSpPr>
            <p:cNvPr id="753" name="Google Shape;753;g1b638279478_0_0"/>
            <p:cNvSpPr txBox="1"/>
            <p:nvPr/>
          </p:nvSpPr>
          <p:spPr>
            <a:xfrm rot="-2700000">
              <a:off x="3932184" y="2333039"/>
              <a:ext cx="2819235" cy="50742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2100"/>
                </a:spcAft>
                <a:buNone/>
              </a:pPr>
              <a:r>
                <a:rPr lang="en-US" sz="1100">
                  <a:latin typeface="Roboto"/>
                  <a:ea typeface="Roboto"/>
                  <a:cs typeface="Roboto"/>
                  <a:sym typeface="Roboto"/>
                </a:rPr>
                <a:t>Each state/program provides an update of the work they have been progressing on.  The group shares ideas, feedback + resources for each other.  Each state/program states what are the next action steps they will be taking and working on in the upcoming month prior to the next meeting.</a:t>
              </a:r>
              <a:endParaRPr sz="1100" b="1">
                <a:latin typeface="Roboto"/>
                <a:ea typeface="Roboto"/>
                <a:cs typeface="Roboto"/>
                <a:sym typeface="Roboto"/>
              </a:endParaRPr>
            </a:p>
          </p:txBody>
        </p:sp>
      </p:grpSp>
      <p:grpSp>
        <p:nvGrpSpPr>
          <p:cNvPr id="754" name="Google Shape;754;g1b638279478_0_0"/>
          <p:cNvGrpSpPr/>
          <p:nvPr/>
        </p:nvGrpSpPr>
        <p:grpSpPr>
          <a:xfrm>
            <a:off x="6729298" y="1982158"/>
            <a:ext cx="3947768" cy="3395915"/>
            <a:chOff x="5123977" y="1258050"/>
            <a:chExt cx="2960900" cy="2547000"/>
          </a:xfrm>
        </p:grpSpPr>
        <p:sp>
          <p:nvSpPr>
            <p:cNvPr id="755" name="Google Shape;755;g1b638279478_0_0"/>
            <p:cNvSpPr/>
            <p:nvPr/>
          </p:nvSpPr>
          <p:spPr>
            <a:xfrm rot="2700000">
              <a:off x="6116614" y="1011412"/>
              <a:ext cx="561726" cy="3040276"/>
            </a:xfrm>
            <a:prstGeom prst="roundRect">
              <a:avLst>
                <a:gd name="adj" fmla="val 50000"/>
              </a:avLst>
            </a:prstGeom>
            <a:solidFill>
              <a:srgbClr val="307B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6" name="Google Shape;756;g1b638279478_0_0"/>
            <p:cNvSpPr/>
            <p:nvPr/>
          </p:nvSpPr>
          <p:spPr>
            <a:xfrm>
              <a:off x="5340992"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b="1">
                  <a:solidFill>
                    <a:srgbClr val="307BF3"/>
                  </a:solidFill>
                  <a:latin typeface="Roboto"/>
                  <a:ea typeface="Roboto"/>
                  <a:cs typeface="Roboto"/>
                  <a:sym typeface="Roboto"/>
                </a:rPr>
                <a:t>3</a:t>
              </a:r>
              <a:endParaRPr sz="1600" b="1">
                <a:solidFill>
                  <a:srgbClr val="307BF3"/>
                </a:solidFill>
                <a:latin typeface="Roboto"/>
                <a:ea typeface="Roboto"/>
                <a:cs typeface="Roboto"/>
                <a:sym typeface="Roboto"/>
              </a:endParaRPr>
            </a:p>
          </p:txBody>
        </p:sp>
        <p:sp>
          <p:nvSpPr>
            <p:cNvPr id="757" name="Google Shape;757;g1b638279478_0_0"/>
            <p:cNvSpPr txBox="1"/>
            <p:nvPr/>
          </p:nvSpPr>
          <p:spPr>
            <a:xfrm rot="-2700000">
              <a:off x="5323969" y="2238203"/>
              <a:ext cx="2341513"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600" b="1">
                  <a:solidFill>
                    <a:srgbClr val="FFFFFF"/>
                  </a:solidFill>
                  <a:latin typeface="Roboto"/>
                  <a:ea typeface="Roboto"/>
                  <a:cs typeface="Roboto"/>
                  <a:sym typeface="Roboto"/>
                </a:rPr>
                <a:t>Outcomes</a:t>
              </a:r>
              <a:endParaRPr sz="1100" b="1">
                <a:solidFill>
                  <a:srgbClr val="FFFFFF"/>
                </a:solidFill>
                <a:latin typeface="Roboto"/>
                <a:ea typeface="Roboto"/>
                <a:cs typeface="Roboto"/>
                <a:sym typeface="Roboto"/>
              </a:endParaRPr>
            </a:p>
          </p:txBody>
        </p:sp>
        <p:sp>
          <p:nvSpPr>
            <p:cNvPr id="758" name="Google Shape;758;g1b638279478_0_0"/>
            <p:cNvSpPr txBox="1"/>
            <p:nvPr/>
          </p:nvSpPr>
          <p:spPr>
            <a:xfrm rot="-2700000">
              <a:off x="5741375" y="2433390"/>
              <a:ext cx="2535402" cy="50742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100">
                  <a:latin typeface="Roboto"/>
                  <a:ea typeface="Roboto"/>
                  <a:cs typeface="Roboto"/>
                  <a:sym typeface="Roboto"/>
                </a:rPr>
                <a:t>State/program will have progressed on the development of an internship/volunteer program- whatever stage that is in.</a:t>
              </a:r>
              <a:endParaRPr sz="1100">
                <a:latin typeface="Roboto"/>
                <a:ea typeface="Roboto"/>
                <a:cs typeface="Roboto"/>
                <a:sym typeface="Roboto"/>
              </a:endParaRPr>
            </a:p>
            <a:p>
              <a:pPr marL="0" lvl="0" indent="0" algn="l" rtl="0">
                <a:spcBef>
                  <a:spcPts val="2100"/>
                </a:spcBef>
                <a:spcAft>
                  <a:spcPts val="2100"/>
                </a:spcAft>
                <a:buNone/>
              </a:pPr>
              <a:r>
                <a:rPr lang="en-US" sz="1100">
                  <a:latin typeface="Roboto"/>
                  <a:ea typeface="Roboto"/>
                  <a:cs typeface="Roboto"/>
                  <a:sym typeface="Roboto"/>
                </a:rPr>
                <a:t>Facilitator will use running notes and create a one page ‘case study’ for each project- documenting the process, resources and outcomes of each project- this can then be used by other programs/states as a template/ideas for future program development.</a:t>
              </a:r>
              <a:endParaRPr sz="1100">
                <a:latin typeface="Roboto"/>
                <a:ea typeface="Roboto"/>
                <a:cs typeface="Roboto"/>
                <a:sym typeface="Roboto"/>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cxnSp>
        <p:nvCxnSpPr>
          <p:cNvPr id="763" name="Google Shape;763;g1f49638968e_0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764" name="Google Shape;764;g1f49638968e_0_0"/>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765" name="Google Shape;765;g1f49638968e_0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66" name="Google Shape;766;g1f49638968e_0_0"/>
          <p:cNvSpPr txBox="1"/>
          <p:nvPr/>
        </p:nvSpPr>
        <p:spPr>
          <a:xfrm>
            <a:off x="2491529" y="233801"/>
            <a:ext cx="92034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Year 2 Evaluation Results</a:t>
            </a:r>
            <a:endParaRPr/>
          </a:p>
        </p:txBody>
      </p:sp>
      <p:pic>
        <p:nvPicPr>
          <p:cNvPr id="767" name="Google Shape;767;g1f49638968e_0_0" descr="205,764 Evaluation Images, Stock Photos &amp; Vectors | Shutterstock"/>
          <p:cNvPicPr preferRelativeResize="0"/>
          <p:nvPr/>
        </p:nvPicPr>
        <p:blipFill rotWithShape="1">
          <a:blip r:embed="rId4">
            <a:alphaModFix/>
          </a:blip>
          <a:srcRect b="8717"/>
          <a:stretch/>
        </p:blipFill>
        <p:spPr>
          <a:xfrm>
            <a:off x="2076450" y="2282875"/>
            <a:ext cx="8039100" cy="243455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cxnSp>
        <p:nvCxnSpPr>
          <p:cNvPr id="772" name="Google Shape;772;g1f49638968e_0_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773" name="Google Shape;773;g1f49638968e_0_8"/>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774" name="Google Shape;774;g1f49638968e_0_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75" name="Google Shape;775;g1f49638968e_0_8"/>
          <p:cNvSpPr txBox="1"/>
          <p:nvPr/>
        </p:nvSpPr>
        <p:spPr>
          <a:xfrm>
            <a:off x="1361650" y="182700"/>
            <a:ext cx="102474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Objective 1 Outcomes</a:t>
            </a:r>
            <a:endParaRPr/>
          </a:p>
        </p:txBody>
      </p:sp>
      <p:sp>
        <p:nvSpPr>
          <p:cNvPr id="776" name="Google Shape;776;g1f49638968e_0_8"/>
          <p:cNvSpPr txBox="1"/>
          <p:nvPr/>
        </p:nvSpPr>
        <p:spPr>
          <a:xfrm>
            <a:off x="496957" y="1432795"/>
            <a:ext cx="11211300" cy="4215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b="1" i="0" u="none" strike="noStrike" cap="none">
                <a:solidFill>
                  <a:schemeClr val="dk1"/>
                </a:solidFill>
                <a:latin typeface="Calibri"/>
                <a:ea typeface="Calibri"/>
                <a:cs typeface="Calibri"/>
                <a:sym typeface="Calibri"/>
              </a:rPr>
              <a:t>Objective 1</a:t>
            </a:r>
            <a:r>
              <a:rPr lang="en-US" sz="2600" b="0" i="0" u="none" strike="noStrike" cap="none">
                <a:solidFill>
                  <a:schemeClr val="dk1"/>
                </a:solidFill>
                <a:latin typeface="Calibri"/>
                <a:ea typeface="Calibri"/>
                <a:cs typeface="Calibri"/>
                <a:sym typeface="Calibri"/>
              </a:rPr>
              <a:t>: Each year, 70% of migratory </a:t>
            </a:r>
            <a:r>
              <a:rPr lang="en-US" sz="2600" b="0" i="0" u="sng" strike="noStrike" cap="none">
                <a:solidFill>
                  <a:schemeClr val="dk1"/>
                </a:solidFill>
                <a:latin typeface="Calibri"/>
                <a:ea typeface="Calibri"/>
                <a:cs typeface="Calibri"/>
                <a:sym typeface="Calibri"/>
              </a:rPr>
              <a:t>OSY and secondary youth</a:t>
            </a:r>
            <a:r>
              <a:rPr lang="en-US" sz="2600" b="0" i="0" u="none" strike="noStrike" cap="none">
                <a:solidFill>
                  <a:schemeClr val="dk1"/>
                </a:solidFill>
                <a:latin typeface="Calibri"/>
                <a:ea typeface="Calibri"/>
                <a:cs typeface="Calibri"/>
                <a:sym typeface="Calibri"/>
              </a:rPr>
              <a:t> at-risk of dropping out who participate in iSOSY instructional support will demonstrate </a:t>
            </a:r>
            <a:r>
              <a:rPr lang="en-US" sz="2600" b="0" i="0" u="sng" strike="noStrike" cap="none">
                <a:solidFill>
                  <a:schemeClr val="dk1"/>
                </a:solidFill>
                <a:latin typeface="Calibri"/>
                <a:ea typeface="Calibri"/>
                <a:cs typeface="Calibri"/>
                <a:sym typeface="Calibri"/>
              </a:rPr>
              <a:t>5% growth</a:t>
            </a:r>
            <a:r>
              <a:rPr lang="en-US" sz="2600" b="0" i="0" u="none" strike="noStrike" cap="none">
                <a:solidFill>
                  <a:schemeClr val="dk1"/>
                </a:solidFill>
                <a:latin typeface="Calibri"/>
                <a:ea typeface="Calibri"/>
                <a:cs typeface="Calibri"/>
                <a:sym typeface="Calibri"/>
              </a:rPr>
              <a:t> on iSOSY curriculum-based assessments.</a:t>
            </a:r>
            <a:endParaRPr/>
          </a:p>
        </p:txBody>
      </p:sp>
      <p:graphicFrame>
        <p:nvGraphicFramePr>
          <p:cNvPr id="777" name="Google Shape;777;g1f49638968e_0_8"/>
          <p:cNvGraphicFramePr/>
          <p:nvPr/>
        </p:nvGraphicFramePr>
        <p:xfrm>
          <a:off x="917044" y="2682005"/>
          <a:ext cx="3000000" cy="3000000"/>
        </p:xfrm>
        <a:graphic>
          <a:graphicData uri="http://schemas.openxmlformats.org/drawingml/2006/table">
            <a:tbl>
              <a:tblPr>
                <a:noFill/>
                <a:tableStyleId>{85C43CAC-A690-41C4-9E2B-BF21DF2D5071}</a:tableStyleId>
              </a:tblPr>
              <a:tblGrid>
                <a:gridCol w="1865025">
                  <a:extLst>
                    <a:ext uri="{9D8B030D-6E8A-4147-A177-3AD203B41FA5}">
                      <a16:colId xmlns:a16="http://schemas.microsoft.com/office/drawing/2014/main" val="20000"/>
                    </a:ext>
                  </a:extLst>
                </a:gridCol>
                <a:gridCol w="1865025">
                  <a:extLst>
                    <a:ext uri="{9D8B030D-6E8A-4147-A177-3AD203B41FA5}">
                      <a16:colId xmlns:a16="http://schemas.microsoft.com/office/drawing/2014/main" val="20001"/>
                    </a:ext>
                  </a:extLst>
                </a:gridCol>
                <a:gridCol w="2237500">
                  <a:extLst>
                    <a:ext uri="{9D8B030D-6E8A-4147-A177-3AD203B41FA5}">
                      <a16:colId xmlns:a16="http://schemas.microsoft.com/office/drawing/2014/main" val="20002"/>
                    </a:ext>
                  </a:extLst>
                </a:gridCol>
                <a:gridCol w="2339100">
                  <a:extLst>
                    <a:ext uri="{9D8B030D-6E8A-4147-A177-3AD203B41FA5}">
                      <a16:colId xmlns:a16="http://schemas.microsoft.com/office/drawing/2014/main" val="20003"/>
                    </a:ext>
                  </a:extLst>
                </a:gridCol>
              </a:tblGrid>
              <a:tr h="457200">
                <a:tc>
                  <a:txBody>
                    <a:bodyPr/>
                    <a:lstStyle/>
                    <a:p>
                      <a:pPr marL="0" marR="0" lvl="0" indent="0" algn="ctr" rtl="0">
                        <a:spcBef>
                          <a:spcPts val="0"/>
                        </a:spcBef>
                        <a:spcAft>
                          <a:spcPts val="0"/>
                        </a:spcAft>
                        <a:buNone/>
                      </a:pPr>
                      <a:endParaRPr sz="36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3600" b="1" u="none" strike="noStrike" cap="none">
                          <a:solidFill>
                            <a:srgbClr val="FFFFFF"/>
                          </a:solidFill>
                          <a:latin typeface="Times New Roman"/>
                          <a:ea typeface="Times New Roman"/>
                          <a:cs typeface="Times New Roman"/>
                          <a:sym typeface="Times New Roman"/>
                        </a:rPr>
                        <a:t># Pre/Post-Tested</a:t>
                      </a:r>
                      <a:endParaRPr sz="36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3600" b="1" u="none" strike="noStrike" cap="none">
                          <a:solidFill>
                            <a:srgbClr val="FFFFFF"/>
                          </a:solidFill>
                          <a:latin typeface="Times New Roman"/>
                          <a:ea typeface="Times New Roman"/>
                          <a:cs typeface="Times New Roman"/>
                          <a:sym typeface="Times New Roman"/>
                        </a:rPr>
                        <a:t># Gaining 5% or more</a:t>
                      </a:r>
                      <a:endParaRPr sz="36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3600" b="1" u="none" strike="noStrike" cap="none">
                          <a:solidFill>
                            <a:srgbClr val="FFFFFF"/>
                          </a:solidFill>
                          <a:latin typeface="Times New Roman"/>
                          <a:ea typeface="Times New Roman"/>
                          <a:cs typeface="Times New Roman"/>
                          <a:sym typeface="Times New Roman"/>
                        </a:rPr>
                        <a:t>% Gaining 5% or more</a:t>
                      </a:r>
                      <a:endParaRPr sz="36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extLst>
                  <a:ext uri="{0D108BD9-81ED-4DB2-BD59-A6C34878D82A}">
                    <a16:rowId xmlns:a16="http://schemas.microsoft.com/office/drawing/2014/main" val="10000"/>
                  </a:ext>
                </a:extLst>
              </a:tr>
              <a:tr h="457200">
                <a:tc>
                  <a:txBody>
                    <a:bodyPr/>
                    <a:lstStyle/>
                    <a:p>
                      <a:pPr marL="0" marR="0" lvl="0" indent="0" algn="ctr" rtl="0">
                        <a:spcBef>
                          <a:spcPts val="0"/>
                        </a:spcBef>
                        <a:spcAft>
                          <a:spcPts val="0"/>
                        </a:spcAft>
                        <a:buNone/>
                      </a:pPr>
                      <a:r>
                        <a:rPr lang="en-US" sz="3600" u="none" strike="noStrike" cap="none">
                          <a:latin typeface="Times New Roman"/>
                          <a:ea typeface="Times New Roman"/>
                          <a:cs typeface="Times New Roman"/>
                          <a:sym typeface="Times New Roman"/>
                        </a:rPr>
                        <a:t>Year 1</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b="1" u="none" strike="noStrike" cap="none">
                          <a:latin typeface="Times New Roman"/>
                          <a:ea typeface="Times New Roman"/>
                          <a:cs typeface="Times New Roman"/>
                          <a:sym typeface="Times New Roman"/>
                        </a:rPr>
                        <a:t>805</a:t>
                      </a:r>
                      <a:endParaRPr sz="3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b="1" u="none" strike="noStrike" cap="none">
                          <a:latin typeface="Times New Roman"/>
                          <a:ea typeface="Times New Roman"/>
                          <a:cs typeface="Times New Roman"/>
                          <a:sym typeface="Times New Roman"/>
                        </a:rPr>
                        <a:t>747</a:t>
                      </a:r>
                      <a:endParaRPr sz="3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b="1" u="none" strike="noStrike" cap="none">
                          <a:solidFill>
                            <a:srgbClr val="000000"/>
                          </a:solidFill>
                          <a:latin typeface="Times New Roman"/>
                          <a:ea typeface="Times New Roman"/>
                          <a:cs typeface="Times New Roman"/>
                          <a:sym typeface="Times New Roman"/>
                        </a:rPr>
                        <a:t>93%</a:t>
                      </a:r>
                      <a:endParaRPr sz="3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spcBef>
                          <a:spcPts val="0"/>
                        </a:spcBef>
                        <a:spcAft>
                          <a:spcPts val="0"/>
                        </a:spcAft>
                        <a:buNone/>
                      </a:pPr>
                      <a:r>
                        <a:rPr lang="en-US" sz="3600" u="none" strike="noStrike" cap="none">
                          <a:latin typeface="Times New Roman"/>
                          <a:ea typeface="Times New Roman"/>
                          <a:cs typeface="Times New Roman"/>
                          <a:sym typeface="Times New Roman"/>
                        </a:rPr>
                        <a:t>Year 2</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b="1" u="none" strike="noStrike" cap="none">
                          <a:latin typeface="Times New Roman"/>
                          <a:ea typeface="Times New Roman"/>
                          <a:cs typeface="Times New Roman"/>
                          <a:sym typeface="Times New Roman"/>
                        </a:rPr>
                        <a:t>1,551</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b="1" u="none" strike="noStrike" cap="none">
                          <a:latin typeface="Times New Roman"/>
                          <a:ea typeface="Times New Roman"/>
                          <a:cs typeface="Times New Roman"/>
                          <a:sym typeface="Times New Roman"/>
                        </a:rPr>
                        <a:t>1,353</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3600" b="1" u="none" strike="noStrike" cap="none">
                          <a:latin typeface="Times New Roman"/>
                          <a:ea typeface="Times New Roman"/>
                          <a:cs typeface="Times New Roman"/>
                          <a:sym typeface="Times New Roman"/>
                        </a:rPr>
                        <a:t>87%</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778" name="Google Shape;778;g1f49638968e_0_8"/>
          <p:cNvSpPr/>
          <p:nvPr/>
        </p:nvSpPr>
        <p:spPr>
          <a:xfrm>
            <a:off x="9328558" y="2315361"/>
            <a:ext cx="2548800" cy="2432700"/>
          </a:xfrm>
          <a:prstGeom prst="star10">
            <a:avLst>
              <a:gd name="adj" fmla="val 42533"/>
              <a:gd name="hf" fmla="val 105146"/>
            </a:avLst>
          </a:prstGeom>
          <a:solidFill>
            <a:schemeClr val="accent1"/>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0" u="none" strike="noStrike" cap="none">
                <a:solidFill>
                  <a:schemeClr val="lt1"/>
                </a:solidFill>
                <a:latin typeface="Calibri"/>
                <a:ea typeface="Calibri"/>
                <a:cs typeface="Calibri"/>
                <a:sym typeface="Calibri"/>
              </a:rPr>
              <a:t>82% increase in the number with pre/post results!!</a:t>
            </a:r>
            <a:endParaRPr/>
          </a:p>
        </p:txBody>
      </p:sp>
      <p:sp>
        <p:nvSpPr>
          <p:cNvPr id="779" name="Google Shape;779;g1f49638968e_0_8"/>
          <p:cNvSpPr/>
          <p:nvPr/>
        </p:nvSpPr>
        <p:spPr>
          <a:xfrm rot="-1795828">
            <a:off x="9281707" y="4892140"/>
            <a:ext cx="2584835" cy="92330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a:solidFill>
                  <a:schemeClr val="dk1"/>
                </a:solidFill>
                <a:latin typeface="Arial Black"/>
                <a:ea typeface="Arial Black"/>
                <a:cs typeface="Arial Black"/>
                <a:sym typeface="Arial Black"/>
              </a:rPr>
              <a:t>WOW!!</a:t>
            </a:r>
            <a:endParaRPr/>
          </a:p>
        </p:txBody>
      </p:sp>
      <p:pic>
        <p:nvPicPr>
          <p:cNvPr id="780" name="Google Shape;780;g1f49638968e_0_8"/>
          <p:cNvPicPr preferRelativeResize="0"/>
          <p:nvPr/>
        </p:nvPicPr>
        <p:blipFill rotWithShape="1">
          <a:blip r:embed="rId4">
            <a:alphaModFix/>
          </a:blip>
          <a:srcRect/>
          <a:stretch/>
        </p:blipFill>
        <p:spPr>
          <a:xfrm>
            <a:off x="7997505" y="5415345"/>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80"/>
                                        </p:tgtEl>
                                        <p:attrNameLst>
                                          <p:attrName>style.visibility</p:attrName>
                                        </p:attrNameLst>
                                      </p:cBhvr>
                                      <p:to>
                                        <p:strVal val="visible"/>
                                      </p:to>
                                    </p:set>
                                    <p:animEffect transition="in" filter="fade">
                                      <p:cBhvr>
                                        <p:cTn id="9" dur="5000"/>
                                        <p:tgtEl>
                                          <p:spTgt spid="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cxnSp>
        <p:nvCxnSpPr>
          <p:cNvPr id="785" name="Google Shape;785;g1f49638968e_0_2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786" name="Google Shape;786;g1f49638968e_0_20"/>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787" name="Google Shape;787;g1f49638968e_0_2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88" name="Google Shape;788;g1f49638968e_0_20"/>
          <p:cNvSpPr txBox="1"/>
          <p:nvPr/>
        </p:nvSpPr>
        <p:spPr>
          <a:xfrm>
            <a:off x="2930205" y="196199"/>
            <a:ext cx="86787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Percent Increasing by State</a:t>
            </a:r>
            <a:endParaRPr/>
          </a:p>
        </p:txBody>
      </p:sp>
      <p:pic>
        <p:nvPicPr>
          <p:cNvPr id="789" name="Google Shape;789;g1f49638968e_0_20"/>
          <p:cNvPicPr preferRelativeResize="0"/>
          <p:nvPr/>
        </p:nvPicPr>
        <p:blipFill rotWithShape="1">
          <a:blip r:embed="rId4">
            <a:alphaModFix/>
          </a:blip>
          <a:srcRect/>
          <a:stretch/>
        </p:blipFill>
        <p:spPr>
          <a:xfrm>
            <a:off x="442824" y="1442906"/>
            <a:ext cx="11306400" cy="432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cxnSp>
        <p:nvCxnSpPr>
          <p:cNvPr id="156" name="Google Shape;156;g139492ea297_0_10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57" name="Google Shape;157;g139492ea297_0_10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58" name="Google Shape;158;g139492ea297_0_109"/>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iSOSY Website Analytics</a:t>
            </a:r>
            <a:endParaRPr sz="1400" b="0" i="0" u="none" strike="noStrike" cap="none">
              <a:solidFill>
                <a:srgbClr val="000000"/>
              </a:solidFill>
              <a:latin typeface="Arial"/>
              <a:ea typeface="Arial"/>
              <a:cs typeface="Arial"/>
              <a:sym typeface="Arial"/>
            </a:endParaRPr>
          </a:p>
        </p:txBody>
      </p:sp>
      <p:pic>
        <p:nvPicPr>
          <p:cNvPr id="159" name="Google Shape;159;g139492ea297_0_109"/>
          <p:cNvPicPr preferRelativeResize="0"/>
          <p:nvPr/>
        </p:nvPicPr>
        <p:blipFill>
          <a:blip r:embed="rId4">
            <a:alphaModFix/>
          </a:blip>
          <a:stretch>
            <a:fillRect/>
          </a:stretch>
        </p:blipFill>
        <p:spPr>
          <a:xfrm>
            <a:off x="297525" y="1370856"/>
            <a:ext cx="6762750" cy="5076825"/>
          </a:xfrm>
          <a:prstGeom prst="rect">
            <a:avLst/>
          </a:prstGeom>
          <a:noFill/>
          <a:ln>
            <a:noFill/>
          </a:ln>
        </p:spPr>
      </p:pic>
      <p:pic>
        <p:nvPicPr>
          <p:cNvPr id="160" name="Google Shape;160;g139492ea297_0_109"/>
          <p:cNvPicPr preferRelativeResize="0"/>
          <p:nvPr/>
        </p:nvPicPr>
        <p:blipFill>
          <a:blip r:embed="rId5">
            <a:alphaModFix/>
          </a:blip>
          <a:stretch>
            <a:fillRect/>
          </a:stretch>
        </p:blipFill>
        <p:spPr>
          <a:xfrm>
            <a:off x="7247025" y="1385006"/>
            <a:ext cx="4409918" cy="5320594"/>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cxnSp>
        <p:nvCxnSpPr>
          <p:cNvPr id="794" name="Google Shape;794;g1f49638968e_0_2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795" name="Google Shape;795;g1f49638968e_0_28"/>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796" name="Google Shape;796;g1f49638968e_0_2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97" name="Google Shape;797;g1f49638968e_0_28"/>
          <p:cNvSpPr txBox="1"/>
          <p:nvPr/>
        </p:nvSpPr>
        <p:spPr>
          <a:xfrm>
            <a:off x="1093300" y="196200"/>
            <a:ext cx="105696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Objective 1 by Grade</a:t>
            </a:r>
            <a:endParaRPr/>
          </a:p>
        </p:txBody>
      </p:sp>
      <p:pic>
        <p:nvPicPr>
          <p:cNvPr id="798" name="Google Shape;798;g1f49638968e_0_28"/>
          <p:cNvPicPr preferRelativeResize="0"/>
          <p:nvPr/>
        </p:nvPicPr>
        <p:blipFill rotWithShape="1">
          <a:blip r:embed="rId4">
            <a:alphaModFix/>
          </a:blip>
          <a:srcRect/>
          <a:stretch/>
        </p:blipFill>
        <p:spPr>
          <a:xfrm>
            <a:off x="2032000" y="1364333"/>
            <a:ext cx="8127900" cy="47739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cxnSp>
        <p:nvCxnSpPr>
          <p:cNvPr id="803" name="Google Shape;803;g1f49638968e_0_3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04" name="Google Shape;804;g1f49638968e_0_36"/>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805" name="Google Shape;805;g1f49638968e_0_3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06" name="Google Shape;806;g1f49638968e_0_36"/>
          <p:cNvSpPr txBox="1"/>
          <p:nvPr/>
        </p:nvSpPr>
        <p:spPr>
          <a:xfrm>
            <a:off x="1093303" y="196199"/>
            <a:ext cx="105156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b="0" i="0" u="none" strike="noStrike" cap="none">
                <a:solidFill>
                  <a:schemeClr val="dk1"/>
                </a:solidFill>
                <a:latin typeface="Calibri"/>
                <a:ea typeface="Calibri"/>
                <a:cs typeface="Calibri"/>
                <a:sym typeface="Calibri"/>
              </a:rPr>
              <a:t>Using iSOSY Materials</a:t>
            </a:r>
            <a:endParaRPr/>
          </a:p>
        </p:txBody>
      </p:sp>
      <p:pic>
        <p:nvPicPr>
          <p:cNvPr id="807" name="Google Shape;807;g1f49638968e_0_36"/>
          <p:cNvPicPr preferRelativeResize="0"/>
          <p:nvPr/>
        </p:nvPicPr>
        <p:blipFill rotWithShape="1">
          <a:blip r:embed="rId4">
            <a:alphaModFix/>
          </a:blip>
          <a:srcRect/>
          <a:stretch/>
        </p:blipFill>
        <p:spPr>
          <a:xfrm>
            <a:off x="780176" y="1364332"/>
            <a:ext cx="10947600" cy="4745700"/>
          </a:xfrm>
          <a:prstGeom prst="rect">
            <a:avLst/>
          </a:prstGeom>
          <a:noFill/>
          <a:ln>
            <a:noFill/>
          </a:ln>
        </p:spPr>
      </p:pic>
      <p:sp>
        <p:nvSpPr>
          <p:cNvPr id="808" name="Google Shape;808;g1f49638968e_0_36"/>
          <p:cNvSpPr txBox="1"/>
          <p:nvPr/>
        </p:nvSpPr>
        <p:spPr>
          <a:xfrm>
            <a:off x="1266738" y="1300294"/>
            <a:ext cx="6098700" cy="15699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a:solidFill>
                  <a:schemeClr val="dk1"/>
                </a:solidFill>
                <a:latin typeface="Calibri"/>
                <a:ea typeface="Calibri"/>
                <a:cs typeface="Calibri"/>
                <a:sym typeface="Calibri"/>
              </a:rPr>
              <a:t>Number using iSOSY materials went from 1,543 (Y1) to 2,693 (Y2), a </a:t>
            </a:r>
            <a:r>
              <a:rPr lang="en-US" sz="3200" b="1" i="0" u="sng" strike="noStrike" cap="none">
                <a:solidFill>
                  <a:schemeClr val="dk1"/>
                </a:solidFill>
                <a:latin typeface="Calibri"/>
                <a:ea typeface="Calibri"/>
                <a:cs typeface="Calibri"/>
                <a:sym typeface="Calibri"/>
              </a:rPr>
              <a:t>75% increase</a:t>
            </a:r>
            <a:r>
              <a:rPr lang="en-US" sz="3200" b="1" i="0" u="none" strike="noStrike" cap="none">
                <a:solidFill>
                  <a:schemeClr val="dk1"/>
                </a:solidFill>
                <a:latin typeface="Calibri"/>
                <a:ea typeface="Calibri"/>
                <a:cs typeface="Calibri"/>
                <a:sym typeface="Calibri"/>
              </a:rPr>
              <a:t>! WOW again!!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cxnSp>
        <p:nvCxnSpPr>
          <p:cNvPr id="813" name="Google Shape;813;g1f49638968e_0_45"/>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14" name="Google Shape;814;g1f49638968e_0_45"/>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15" name="Google Shape;815;g1f49638968e_0_4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16" name="Google Shape;816;g1f49638968e_0_45"/>
          <p:cNvSpPr txBox="1"/>
          <p:nvPr/>
        </p:nvSpPr>
        <p:spPr>
          <a:xfrm>
            <a:off x="3173532" y="206163"/>
            <a:ext cx="8435400" cy="1029900"/>
          </a:xfrm>
          <a:prstGeom prst="rect">
            <a:avLst/>
          </a:prstGeom>
          <a:noFill/>
          <a:ln>
            <a:noFill/>
          </a:ln>
        </p:spPr>
        <p:txBody>
          <a:bodyPr spcFirstLastPara="1" wrap="square" lIns="91425" tIns="45700" rIns="91425" bIns="45700" anchor="b" anchorCtr="0">
            <a:normAutofit fontScale="77500"/>
          </a:bodyPr>
          <a:lstStyle/>
          <a:p>
            <a:pPr marL="0" marR="0" lvl="0" indent="0" algn="r" rtl="0">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Output 1a: Instructional Services</a:t>
            </a:r>
            <a:endParaRPr/>
          </a:p>
        </p:txBody>
      </p:sp>
      <p:graphicFrame>
        <p:nvGraphicFramePr>
          <p:cNvPr id="817" name="Google Shape;817;g1f49638968e_0_45"/>
          <p:cNvGraphicFramePr/>
          <p:nvPr/>
        </p:nvGraphicFramePr>
        <p:xfrm>
          <a:off x="496958" y="2000150"/>
          <a:ext cx="3000000" cy="3000000"/>
        </p:xfrm>
        <a:graphic>
          <a:graphicData uri="http://schemas.openxmlformats.org/drawingml/2006/table">
            <a:tbl>
              <a:tblPr>
                <a:noFill/>
                <a:tableStyleId>{85C43CAC-A690-41C4-9E2B-BF21DF2D5071}</a:tableStyleId>
              </a:tblPr>
              <a:tblGrid>
                <a:gridCol w="2380100">
                  <a:extLst>
                    <a:ext uri="{9D8B030D-6E8A-4147-A177-3AD203B41FA5}">
                      <a16:colId xmlns:a16="http://schemas.microsoft.com/office/drawing/2014/main" val="20000"/>
                    </a:ext>
                  </a:extLst>
                </a:gridCol>
                <a:gridCol w="1774650">
                  <a:extLst>
                    <a:ext uri="{9D8B030D-6E8A-4147-A177-3AD203B41FA5}">
                      <a16:colId xmlns:a16="http://schemas.microsoft.com/office/drawing/2014/main" val="20001"/>
                    </a:ext>
                  </a:extLst>
                </a:gridCol>
                <a:gridCol w="1369925">
                  <a:extLst>
                    <a:ext uri="{9D8B030D-6E8A-4147-A177-3AD203B41FA5}">
                      <a16:colId xmlns:a16="http://schemas.microsoft.com/office/drawing/2014/main" val="20002"/>
                    </a:ext>
                  </a:extLst>
                </a:gridCol>
                <a:gridCol w="1285200">
                  <a:extLst>
                    <a:ext uri="{9D8B030D-6E8A-4147-A177-3AD203B41FA5}">
                      <a16:colId xmlns:a16="http://schemas.microsoft.com/office/drawing/2014/main" val="20003"/>
                    </a:ext>
                  </a:extLst>
                </a:gridCol>
                <a:gridCol w="1454650">
                  <a:extLst>
                    <a:ext uri="{9D8B030D-6E8A-4147-A177-3AD203B41FA5}">
                      <a16:colId xmlns:a16="http://schemas.microsoft.com/office/drawing/2014/main" val="20004"/>
                    </a:ext>
                  </a:extLst>
                </a:gridCol>
                <a:gridCol w="1369925">
                  <a:extLst>
                    <a:ext uri="{9D8B030D-6E8A-4147-A177-3AD203B41FA5}">
                      <a16:colId xmlns:a16="http://schemas.microsoft.com/office/drawing/2014/main" val="20005"/>
                    </a:ext>
                  </a:extLst>
                </a:gridCol>
                <a:gridCol w="1369925">
                  <a:extLst>
                    <a:ext uri="{9D8B030D-6E8A-4147-A177-3AD203B41FA5}">
                      <a16:colId xmlns:a16="http://schemas.microsoft.com/office/drawing/2014/main" val="20006"/>
                    </a:ext>
                  </a:extLst>
                </a:gridCol>
              </a:tblGrid>
              <a:tr h="304800">
                <a:tc rowSpan="2">
                  <a:txBody>
                    <a:bodyPr/>
                    <a:lstStyle/>
                    <a:p>
                      <a:pPr marL="0" marR="0" lvl="0" indent="0" algn="ctr" rtl="0">
                        <a:spcBef>
                          <a:spcPts val="0"/>
                        </a:spcBef>
                        <a:spcAft>
                          <a:spcPts val="0"/>
                        </a:spcAft>
                        <a:buNone/>
                      </a:pPr>
                      <a:r>
                        <a:rPr lang="en-US" sz="2400" b="1" u="none" strike="noStrike" cap="none">
                          <a:solidFill>
                            <a:srgbClr val="FFFFFF"/>
                          </a:solidFill>
                          <a:latin typeface="Times New Roman"/>
                          <a:ea typeface="Times New Roman"/>
                          <a:cs typeface="Times New Roman"/>
                          <a:sym typeface="Times New Roman"/>
                        </a:rPr>
                        <a:t>Grade</a:t>
                      </a:r>
                      <a:endParaRPr sz="18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gridSpan="3">
                  <a:txBody>
                    <a:bodyPr/>
                    <a:lstStyle/>
                    <a:p>
                      <a:pPr marL="0" marR="0" lvl="0" indent="0" algn="ctr" rtl="0">
                        <a:spcBef>
                          <a:spcPts val="0"/>
                        </a:spcBef>
                        <a:spcAft>
                          <a:spcPts val="0"/>
                        </a:spcAft>
                        <a:buNone/>
                      </a:pPr>
                      <a:r>
                        <a:rPr lang="en-US" sz="2400" b="1" u="none" strike="noStrike" cap="none">
                          <a:solidFill>
                            <a:srgbClr val="FFFFFF"/>
                          </a:solidFill>
                          <a:latin typeface="Times New Roman"/>
                          <a:ea typeface="Times New Roman"/>
                          <a:cs typeface="Times New Roman"/>
                          <a:sym typeface="Times New Roman"/>
                        </a:rPr>
                        <a:t>Year 1</a:t>
                      </a:r>
                      <a:endParaRPr sz="1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hMerge="1">
                  <a:txBody>
                    <a:bodyPr/>
                    <a:lstStyle/>
                    <a:p>
                      <a:endParaRPr lang="en-US"/>
                    </a:p>
                  </a:txBody>
                  <a:tcPr/>
                </a:tc>
                <a:tc hMerge="1">
                  <a:txBody>
                    <a:bodyPr/>
                    <a:lstStyle/>
                    <a:p>
                      <a:endParaRPr lang="en-US"/>
                    </a:p>
                  </a:txBody>
                  <a:tcPr/>
                </a:tc>
                <a:tc gridSpan="3">
                  <a:txBody>
                    <a:bodyPr/>
                    <a:lstStyle/>
                    <a:p>
                      <a:pPr marL="0" marR="0" lvl="0" indent="0" algn="ctr" rtl="0">
                        <a:spcBef>
                          <a:spcPts val="0"/>
                        </a:spcBef>
                        <a:spcAft>
                          <a:spcPts val="0"/>
                        </a:spcAft>
                        <a:buNone/>
                      </a:pPr>
                      <a:r>
                        <a:rPr lang="en-US" sz="2400" b="1" u="none" strike="noStrike" cap="none">
                          <a:solidFill>
                            <a:srgbClr val="FFFFFF"/>
                          </a:solidFill>
                          <a:latin typeface="Times New Roman"/>
                          <a:ea typeface="Times New Roman"/>
                          <a:cs typeface="Times New Roman"/>
                          <a:sym typeface="Times New Roman"/>
                        </a:rPr>
                        <a:t>Year 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4800">
                <a:tc vMerge="1">
                  <a:txBody>
                    <a:bodyPr/>
                    <a:lstStyle/>
                    <a:p>
                      <a:endParaRPr lang="en-US"/>
                    </a:p>
                  </a:txBody>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 Identified</a:t>
                      </a:r>
                      <a:endParaRPr sz="18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 Served</a:t>
                      </a:r>
                      <a:endParaRPr sz="18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 Served</a:t>
                      </a:r>
                      <a:endParaRPr sz="18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 Identified</a:t>
                      </a:r>
                      <a:endParaRPr sz="18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 Served</a:t>
                      </a:r>
                      <a:endParaRPr sz="18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 Served</a:t>
                      </a:r>
                      <a:endParaRPr sz="18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r h="355600">
                <a:tc>
                  <a:txBody>
                    <a:bodyPr/>
                    <a:lstStyle/>
                    <a:p>
                      <a:pPr marL="0" marR="0" lvl="0" indent="0" algn="l" rtl="0">
                        <a:spcBef>
                          <a:spcPts val="0"/>
                        </a:spcBef>
                        <a:spcAft>
                          <a:spcPts val="0"/>
                        </a:spcAft>
                        <a:buNone/>
                      </a:pPr>
                      <a:r>
                        <a:rPr lang="en-US" sz="2400" u="none" strike="noStrike" cap="none">
                          <a:latin typeface="Times New Roman"/>
                          <a:ea typeface="Times New Roman"/>
                          <a:cs typeface="Times New Roman"/>
                          <a:sym typeface="Times New Roman"/>
                        </a:rPr>
                        <a:t>At-risk secondary</a:t>
                      </a:r>
                      <a:endParaRPr sz="1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3,640</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1,899</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52%</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4,983</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2,687</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54%</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5600">
                <a:tc>
                  <a:txBody>
                    <a:bodyPr/>
                    <a:lstStyle/>
                    <a:p>
                      <a:pPr marL="0" marR="0" lvl="0" indent="0" algn="l"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OSY</a:t>
                      </a:r>
                      <a:endParaRPr sz="18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6,946</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3,819</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00000"/>
                          </a:solidFill>
                          <a:latin typeface="Times New Roman"/>
                          <a:ea typeface="Times New Roman"/>
                          <a:cs typeface="Times New Roman"/>
                          <a:sym typeface="Times New Roman"/>
                        </a:rPr>
                        <a:t>55%</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8,380</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5,031</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60%</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55600">
                <a:tc>
                  <a:txBody>
                    <a:bodyPr/>
                    <a:lstStyle/>
                    <a:p>
                      <a:pPr marL="0" marR="0" lvl="0" indent="0" algn="l"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Total</a:t>
                      </a:r>
                      <a:endParaRPr sz="1800" u="none" strike="noStrike" cap="none">
                        <a:latin typeface="Times New Roman"/>
                        <a:ea typeface="Times New Roman"/>
                        <a:cs typeface="Times New Roman"/>
                        <a:sym typeface="Times New Roman"/>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10,586</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5,718</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Times New Roman"/>
                          <a:ea typeface="Times New Roman"/>
                          <a:cs typeface="Times New Roman"/>
                          <a:sym typeface="Times New Roman"/>
                        </a:rPr>
                        <a:t>54%</a:t>
                      </a:r>
                      <a:endParaRPr sz="18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u="none" strike="noStrike" cap="none">
                          <a:solidFill>
                            <a:srgbClr val="000000"/>
                          </a:solidFill>
                          <a:latin typeface="Times New Roman"/>
                          <a:ea typeface="Times New Roman"/>
                          <a:cs typeface="Times New Roman"/>
                          <a:sym typeface="Times New Roman"/>
                        </a:rPr>
                        <a:t>13,363</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u="none" strike="noStrike" cap="none">
                          <a:solidFill>
                            <a:srgbClr val="000000"/>
                          </a:solidFill>
                          <a:latin typeface="Times New Roman"/>
                          <a:ea typeface="Times New Roman"/>
                          <a:cs typeface="Times New Roman"/>
                          <a:sym typeface="Times New Roman"/>
                        </a:rPr>
                        <a:t>7,718</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u="none" strike="noStrike" cap="none">
                          <a:solidFill>
                            <a:srgbClr val="000000"/>
                          </a:solidFill>
                          <a:latin typeface="Times New Roman"/>
                          <a:ea typeface="Times New Roman"/>
                          <a:cs typeface="Times New Roman"/>
                          <a:sym typeface="Times New Roman"/>
                        </a:rPr>
                        <a:t>58%</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18" name="Google Shape;818;g1f49638968e_0_45"/>
          <p:cNvSpPr txBox="1"/>
          <p:nvPr/>
        </p:nvSpPr>
        <p:spPr>
          <a:xfrm>
            <a:off x="1015068" y="4790114"/>
            <a:ext cx="98907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Number identified increased by 2,777 and number receiving instruction increased by 2,000. The percent served also increased. Triple WOW!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cxnSp>
        <p:nvCxnSpPr>
          <p:cNvPr id="823" name="Google Shape;823;g1f49638968e_0_54"/>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24" name="Google Shape;824;g1f49638968e_0_54"/>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25" name="Google Shape;825;g1f49638968e_0_5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26" name="Google Shape;826;g1f49638968e_0_54"/>
          <p:cNvSpPr txBox="1"/>
          <p:nvPr/>
        </p:nvSpPr>
        <p:spPr>
          <a:xfrm>
            <a:off x="3173532" y="249775"/>
            <a:ext cx="8435400" cy="1029900"/>
          </a:xfrm>
          <a:prstGeom prst="rect">
            <a:avLst/>
          </a:prstGeom>
          <a:noFill/>
          <a:ln>
            <a:noFill/>
          </a:ln>
        </p:spPr>
        <p:txBody>
          <a:bodyPr spcFirstLastPara="1" wrap="square" lIns="91425" tIns="45700" rIns="91425" bIns="45700" anchor="b" anchorCtr="0">
            <a:normAutofit fontScale="77500"/>
          </a:bodyPr>
          <a:lstStyle/>
          <a:p>
            <a:pPr marL="0" marR="0" lvl="0" indent="0" algn="r" rtl="0">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Output 1b: Learning Plan Progress</a:t>
            </a:r>
            <a:endParaRPr/>
          </a:p>
        </p:txBody>
      </p:sp>
      <p:graphicFrame>
        <p:nvGraphicFramePr>
          <p:cNvPr id="827" name="Google Shape;827;g1f49638968e_0_54"/>
          <p:cNvGraphicFramePr/>
          <p:nvPr/>
        </p:nvGraphicFramePr>
        <p:xfrm>
          <a:off x="974504" y="1675755"/>
          <a:ext cx="3000000" cy="3000000"/>
        </p:xfrm>
        <a:graphic>
          <a:graphicData uri="http://schemas.openxmlformats.org/drawingml/2006/table">
            <a:tbl>
              <a:tblPr>
                <a:noFill/>
                <a:tableStyleId>{85C43CAC-A690-41C4-9E2B-BF21DF2D5071}</a:tableStyleId>
              </a:tblPr>
              <a:tblGrid>
                <a:gridCol w="1180400">
                  <a:extLst>
                    <a:ext uri="{9D8B030D-6E8A-4147-A177-3AD203B41FA5}">
                      <a16:colId xmlns:a16="http://schemas.microsoft.com/office/drawing/2014/main" val="20000"/>
                    </a:ext>
                  </a:extLst>
                </a:gridCol>
                <a:gridCol w="3374050">
                  <a:extLst>
                    <a:ext uri="{9D8B030D-6E8A-4147-A177-3AD203B41FA5}">
                      <a16:colId xmlns:a16="http://schemas.microsoft.com/office/drawing/2014/main" val="20001"/>
                    </a:ext>
                  </a:extLst>
                </a:gridCol>
                <a:gridCol w="2878925">
                  <a:extLst>
                    <a:ext uri="{9D8B030D-6E8A-4147-A177-3AD203B41FA5}">
                      <a16:colId xmlns:a16="http://schemas.microsoft.com/office/drawing/2014/main" val="20002"/>
                    </a:ext>
                  </a:extLst>
                </a:gridCol>
                <a:gridCol w="3032050">
                  <a:extLst>
                    <a:ext uri="{9D8B030D-6E8A-4147-A177-3AD203B41FA5}">
                      <a16:colId xmlns:a16="http://schemas.microsoft.com/office/drawing/2014/main" val="20003"/>
                    </a:ext>
                  </a:extLst>
                </a:gridCol>
              </a:tblGrid>
              <a:tr h="355600">
                <a:tc>
                  <a:txBody>
                    <a:bodyPr/>
                    <a:lstStyle/>
                    <a:p>
                      <a:pPr marL="0" marR="0" lvl="0" indent="0" algn="ctr" rtl="0">
                        <a:spcBef>
                          <a:spcPts val="0"/>
                        </a:spcBef>
                        <a:spcAft>
                          <a:spcPts val="0"/>
                        </a:spcAft>
                        <a:buNone/>
                      </a:pPr>
                      <a:r>
                        <a:rPr lang="en-US" sz="2800" b="1" u="none" strike="noStrike" cap="none">
                          <a:solidFill>
                            <a:srgbClr val="FFFFFF"/>
                          </a:solidFill>
                          <a:latin typeface="Times New Roman"/>
                          <a:ea typeface="Times New Roman"/>
                          <a:cs typeface="Times New Roman"/>
                          <a:sym typeface="Times New Roman"/>
                        </a:rPr>
                        <a:t>Grade</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800" b="1" u="none" strike="noStrike" cap="none">
                          <a:solidFill>
                            <a:srgbClr val="FFFFFF"/>
                          </a:solidFill>
                          <a:latin typeface="Times New Roman"/>
                          <a:ea typeface="Times New Roman"/>
                          <a:cs typeface="Times New Roman"/>
                          <a:sym typeface="Times New Roman"/>
                        </a:rPr>
                        <a:t># With a learning plan</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800" b="1" u="none" strike="noStrike" cap="none">
                          <a:solidFill>
                            <a:srgbClr val="FFFFFF"/>
                          </a:solidFill>
                          <a:latin typeface="Times New Roman"/>
                          <a:ea typeface="Times New Roman"/>
                          <a:cs typeface="Times New Roman"/>
                          <a:sym typeface="Times New Roman"/>
                        </a:rPr>
                        <a:t># Making progress</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800" b="1" u="none" strike="noStrike" cap="none">
                          <a:solidFill>
                            <a:srgbClr val="FFFFFF"/>
                          </a:solidFill>
                          <a:latin typeface="Times New Roman"/>
                          <a:ea typeface="Times New Roman"/>
                          <a:cs typeface="Times New Roman"/>
                          <a:sym typeface="Times New Roman"/>
                        </a:rPr>
                        <a:t>% Making progress</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extLst>
                  <a:ext uri="{0D108BD9-81ED-4DB2-BD59-A6C34878D82A}">
                    <a16:rowId xmlns:a16="http://schemas.microsoft.com/office/drawing/2014/main" val="10000"/>
                  </a:ext>
                </a:extLst>
              </a:tr>
              <a:tr h="406400">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9</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171</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118</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69%</a:t>
                      </a:r>
                      <a:endParaRPr sz="24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06400">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10</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102</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70</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69%</a:t>
                      </a:r>
                      <a:endParaRPr sz="24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06400">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11</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79</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57</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72%</a:t>
                      </a:r>
                      <a:endParaRPr sz="24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06400">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12</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42</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37</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88%</a:t>
                      </a:r>
                      <a:endParaRPr sz="24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06400">
                <a:tc>
                  <a:txBody>
                    <a:bodyPr/>
                    <a:lstStyle/>
                    <a:p>
                      <a:pPr marL="0" marR="0" lvl="0" indent="0" algn="ctr" rtl="0">
                        <a:spcBef>
                          <a:spcPts val="0"/>
                        </a:spcBef>
                        <a:spcAft>
                          <a:spcPts val="0"/>
                        </a:spcAft>
                        <a:buNone/>
                      </a:pPr>
                      <a:r>
                        <a:rPr lang="en-US" sz="2800" u="none" strike="noStrike" cap="none">
                          <a:solidFill>
                            <a:srgbClr val="000000"/>
                          </a:solidFill>
                          <a:latin typeface="Times New Roman"/>
                          <a:ea typeface="Times New Roman"/>
                          <a:cs typeface="Times New Roman"/>
                          <a:sym typeface="Times New Roman"/>
                        </a:rPr>
                        <a:t>OSY</a:t>
                      </a:r>
                      <a:endParaRPr sz="2000" u="none" strike="noStrike" cap="none">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606</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509</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u="none" strike="noStrike" cap="none">
                          <a:solidFill>
                            <a:srgbClr val="000000"/>
                          </a:solidFill>
                          <a:latin typeface="Times New Roman"/>
                          <a:ea typeface="Times New Roman"/>
                          <a:cs typeface="Times New Roman"/>
                          <a:sym typeface="Times New Roman"/>
                        </a:rPr>
                        <a:t>84%</a:t>
                      </a:r>
                      <a:endParaRPr sz="24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406400">
                <a:tc>
                  <a:txBody>
                    <a:bodyPr/>
                    <a:lstStyle/>
                    <a:p>
                      <a:pPr marL="0" marR="0" lvl="0" indent="0" algn="ctr" rtl="0">
                        <a:spcBef>
                          <a:spcPts val="0"/>
                        </a:spcBef>
                        <a:spcAft>
                          <a:spcPts val="0"/>
                        </a:spcAft>
                        <a:buNone/>
                      </a:pPr>
                      <a:r>
                        <a:rPr lang="en-US" sz="2800" b="1" u="none" strike="noStrike" cap="none">
                          <a:solidFill>
                            <a:srgbClr val="000000"/>
                          </a:solidFill>
                          <a:latin typeface="Times New Roman"/>
                          <a:ea typeface="Times New Roman"/>
                          <a:cs typeface="Times New Roman"/>
                          <a:sym typeface="Times New Roman"/>
                        </a:rPr>
                        <a:t>Total</a:t>
                      </a:r>
                      <a:endParaRPr sz="2000" u="none" strike="noStrike" cap="none">
                        <a:latin typeface="Times New Roman"/>
                        <a:ea typeface="Times New Roman"/>
                        <a:cs typeface="Times New Roman"/>
                        <a:sym typeface="Times New Roman"/>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b="1" u="none" strike="noStrike" cap="none">
                          <a:solidFill>
                            <a:srgbClr val="000000"/>
                          </a:solidFill>
                          <a:latin typeface="Times New Roman"/>
                          <a:ea typeface="Times New Roman"/>
                          <a:cs typeface="Times New Roman"/>
                          <a:sym typeface="Times New Roman"/>
                        </a:rPr>
                        <a:t>1,000</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b="1" u="none" strike="noStrike" cap="none">
                          <a:solidFill>
                            <a:srgbClr val="000000"/>
                          </a:solidFill>
                          <a:latin typeface="Times New Roman"/>
                          <a:ea typeface="Times New Roman"/>
                          <a:cs typeface="Times New Roman"/>
                          <a:sym typeface="Times New Roman"/>
                        </a:rPr>
                        <a:t>791</a:t>
                      </a:r>
                      <a:endParaRPr sz="2400" u="none" strike="noStrike" cap="none">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3200" b="1" u="none" strike="noStrike" cap="none">
                          <a:solidFill>
                            <a:srgbClr val="000000"/>
                          </a:solidFill>
                          <a:latin typeface="Times New Roman"/>
                          <a:ea typeface="Times New Roman"/>
                          <a:cs typeface="Times New Roman"/>
                          <a:sym typeface="Times New Roman"/>
                        </a:rPr>
                        <a:t>79%</a:t>
                      </a:r>
                      <a:endParaRPr sz="24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cxnSp>
        <p:nvCxnSpPr>
          <p:cNvPr id="832" name="Google Shape;832;g1f49638968e_0_62"/>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33" name="Google Shape;833;g1f49638968e_0_62"/>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34" name="Google Shape;834;g1f49638968e_0_6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35" name="Google Shape;835;g1f49638968e_0_62"/>
          <p:cNvSpPr txBox="1"/>
          <p:nvPr/>
        </p:nvSpPr>
        <p:spPr>
          <a:xfrm>
            <a:off x="496950" y="228600"/>
            <a:ext cx="111219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Objective 2</a:t>
            </a:r>
            <a:endParaRPr/>
          </a:p>
        </p:txBody>
      </p:sp>
      <p:sp>
        <p:nvSpPr>
          <p:cNvPr id="836" name="Google Shape;836;g1f49638968e_0_62"/>
          <p:cNvSpPr txBox="1"/>
          <p:nvPr/>
        </p:nvSpPr>
        <p:spPr>
          <a:xfrm>
            <a:off x="576469" y="1355728"/>
            <a:ext cx="11211300" cy="1311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Objective 2</a:t>
            </a:r>
            <a:r>
              <a:rPr lang="en-US" sz="2600">
                <a:solidFill>
                  <a:schemeClr val="dk1"/>
                </a:solidFill>
                <a:latin typeface="Calibri"/>
                <a:ea typeface="Calibri"/>
                <a:cs typeface="Calibri"/>
                <a:sym typeface="Calibri"/>
              </a:rPr>
              <a:t>: By the end of Year 3, iSOSY States will support 144 </a:t>
            </a:r>
            <a:r>
              <a:rPr lang="en-US" sz="2600" u="sng">
                <a:solidFill>
                  <a:schemeClr val="dk1"/>
                </a:solidFill>
                <a:latin typeface="Calibri"/>
                <a:ea typeface="Calibri"/>
                <a:cs typeface="Calibri"/>
                <a:sym typeface="Calibri"/>
              </a:rPr>
              <a:t>migratory youth</a:t>
            </a:r>
            <a:r>
              <a:rPr lang="en-US" sz="2600">
                <a:solidFill>
                  <a:schemeClr val="dk1"/>
                </a:solidFill>
                <a:latin typeface="Calibri"/>
                <a:ea typeface="Calibri"/>
                <a:cs typeface="Calibri"/>
                <a:sym typeface="Calibri"/>
              </a:rPr>
              <a:t> (average increase of 3 per state over baseline) to </a:t>
            </a:r>
            <a:r>
              <a:rPr lang="en-US" sz="2600" u="sng">
                <a:solidFill>
                  <a:schemeClr val="dk1"/>
                </a:solidFill>
                <a:latin typeface="Calibri"/>
                <a:ea typeface="Calibri"/>
                <a:cs typeface="Calibri"/>
                <a:sym typeface="Calibri"/>
              </a:rPr>
              <a:t>obtain an HSED</a:t>
            </a:r>
            <a:r>
              <a:rPr lang="en-US" sz="2600">
                <a:solidFill>
                  <a:schemeClr val="dk1"/>
                </a:solidFill>
                <a:latin typeface="Calibri"/>
                <a:ea typeface="Calibri"/>
                <a:cs typeface="Calibri"/>
                <a:sym typeface="Calibri"/>
              </a:rPr>
              <a:t> or regular high school diploma.</a:t>
            </a:r>
            <a:endParaRPr/>
          </a:p>
        </p:txBody>
      </p:sp>
      <p:graphicFrame>
        <p:nvGraphicFramePr>
          <p:cNvPr id="837" name="Google Shape;837;g1f49638968e_0_62"/>
          <p:cNvGraphicFramePr/>
          <p:nvPr/>
        </p:nvGraphicFramePr>
        <p:xfrm>
          <a:off x="576469" y="2410045"/>
          <a:ext cx="3000000" cy="3000000"/>
        </p:xfrm>
        <a:graphic>
          <a:graphicData uri="http://schemas.openxmlformats.org/drawingml/2006/table">
            <a:tbl>
              <a:tblPr firstRow="1" bandRow="1">
                <a:noFill/>
                <a:tableStyleId>{BEB36A72-4A01-4489-B8DA-B96C1544E23E}</a:tableStyleId>
              </a:tblPr>
              <a:tblGrid>
                <a:gridCol w="5143625">
                  <a:extLst>
                    <a:ext uri="{9D8B030D-6E8A-4147-A177-3AD203B41FA5}">
                      <a16:colId xmlns:a16="http://schemas.microsoft.com/office/drawing/2014/main" val="20000"/>
                    </a:ext>
                  </a:extLst>
                </a:gridCol>
                <a:gridCol w="1383800">
                  <a:extLst>
                    <a:ext uri="{9D8B030D-6E8A-4147-A177-3AD203B41FA5}">
                      <a16:colId xmlns:a16="http://schemas.microsoft.com/office/drawing/2014/main" val="20001"/>
                    </a:ext>
                  </a:extLst>
                </a:gridCol>
                <a:gridCol w="1328550">
                  <a:extLst>
                    <a:ext uri="{9D8B030D-6E8A-4147-A177-3AD203B41FA5}">
                      <a16:colId xmlns:a16="http://schemas.microsoft.com/office/drawing/2014/main" val="20002"/>
                    </a:ext>
                  </a:extLst>
                </a:gridCol>
                <a:gridCol w="261865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en-US" sz="2800"/>
                        <a:t>Year 1</a:t>
                      </a:r>
                      <a:endParaRPr/>
                    </a:p>
                  </a:txBody>
                  <a:tcPr marL="91450" marR="91450" marT="45725" marB="45725"/>
                </a:tc>
                <a:tc>
                  <a:txBody>
                    <a:bodyPr/>
                    <a:lstStyle/>
                    <a:p>
                      <a:pPr marL="0" marR="0" lvl="0" indent="0" algn="l" rtl="0">
                        <a:spcBef>
                          <a:spcPts val="0"/>
                        </a:spcBef>
                        <a:spcAft>
                          <a:spcPts val="0"/>
                        </a:spcAft>
                        <a:buNone/>
                      </a:pPr>
                      <a:r>
                        <a:rPr lang="en-US" sz="2800"/>
                        <a:t>Year 2</a:t>
                      </a:r>
                      <a:endParaRPr/>
                    </a:p>
                  </a:txBody>
                  <a:tcPr marL="91450" marR="91450" marT="45725" marB="45725"/>
                </a:tc>
                <a:tc>
                  <a:txBody>
                    <a:bodyPr/>
                    <a:lstStyle/>
                    <a:p>
                      <a:pPr marL="0" marR="0" lvl="0" indent="0" algn="l" rtl="0">
                        <a:spcBef>
                          <a:spcPts val="0"/>
                        </a:spcBef>
                        <a:spcAft>
                          <a:spcPts val="0"/>
                        </a:spcAft>
                        <a:buNone/>
                      </a:pPr>
                      <a:r>
                        <a:rPr lang="en-US" sz="2800"/>
                        <a:t>Needed Year 3</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a:t>Completed HEP or other HSE program</a:t>
                      </a:r>
                      <a:endParaRPr/>
                    </a:p>
                  </a:txBody>
                  <a:tcPr marL="91450" marR="91450" marT="45725" marB="45725"/>
                </a:tc>
                <a:tc>
                  <a:txBody>
                    <a:bodyPr/>
                    <a:lstStyle/>
                    <a:p>
                      <a:pPr marL="0" marR="0" lvl="0" indent="0" algn="l" rtl="0">
                        <a:spcBef>
                          <a:spcPts val="0"/>
                        </a:spcBef>
                        <a:spcAft>
                          <a:spcPts val="0"/>
                        </a:spcAft>
                        <a:buNone/>
                      </a:pPr>
                      <a:r>
                        <a:rPr lang="en-US" sz="2400"/>
                        <a:t>7</a:t>
                      </a:r>
                      <a:endParaRPr/>
                    </a:p>
                  </a:txBody>
                  <a:tcPr marL="91450" marR="91450" marT="45725" marB="45725"/>
                </a:tc>
                <a:tc>
                  <a:txBody>
                    <a:bodyPr/>
                    <a:lstStyle/>
                    <a:p>
                      <a:pPr marL="0" marR="0" lvl="0" indent="0" algn="l" rtl="0">
                        <a:spcBef>
                          <a:spcPts val="0"/>
                        </a:spcBef>
                        <a:spcAft>
                          <a:spcPts val="0"/>
                        </a:spcAft>
                        <a:buNone/>
                      </a:pPr>
                      <a:r>
                        <a:rPr lang="en-US" sz="2400"/>
                        <a:t>26</a:t>
                      </a:r>
                      <a:endParaRPr/>
                    </a:p>
                  </a:txBody>
                  <a:tcPr marL="91450" marR="91450" marT="45725" marB="45725"/>
                </a:tc>
                <a:tc rowSpan="4">
                  <a:txBody>
                    <a:bodyPr/>
                    <a:lstStyle/>
                    <a:p>
                      <a:pPr marL="0" marR="0" lvl="0" indent="0" algn="ctr" rtl="0">
                        <a:spcBef>
                          <a:spcPts val="0"/>
                        </a:spcBef>
                        <a:spcAft>
                          <a:spcPts val="0"/>
                        </a:spcAft>
                        <a:buNone/>
                      </a:pPr>
                      <a:r>
                        <a:rPr lang="en-US" sz="2400"/>
                        <a:t>35</a:t>
                      </a:r>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a:t>Graduated after reenrolling or from an alternative HS</a:t>
                      </a:r>
                      <a:endParaRPr/>
                    </a:p>
                  </a:txBody>
                  <a:tcPr marL="91450" marR="91450" marT="45725" marB="45725"/>
                </a:tc>
                <a:tc>
                  <a:txBody>
                    <a:bodyPr/>
                    <a:lstStyle/>
                    <a:p>
                      <a:pPr marL="0" marR="0" lvl="0" indent="0" algn="l" rtl="0">
                        <a:spcBef>
                          <a:spcPts val="0"/>
                        </a:spcBef>
                        <a:spcAft>
                          <a:spcPts val="0"/>
                        </a:spcAft>
                        <a:buNone/>
                      </a:pPr>
                      <a:r>
                        <a:rPr lang="en-US" sz="2400"/>
                        <a:t>9</a:t>
                      </a:r>
                      <a:endParaRPr/>
                    </a:p>
                  </a:txBody>
                  <a:tcPr marL="91450" marR="91450" marT="45725" marB="45725"/>
                </a:tc>
                <a:tc>
                  <a:txBody>
                    <a:bodyPr/>
                    <a:lstStyle/>
                    <a:p>
                      <a:pPr marL="0" marR="0" lvl="0" indent="0" algn="l" rtl="0">
                        <a:spcBef>
                          <a:spcPts val="0"/>
                        </a:spcBef>
                        <a:spcAft>
                          <a:spcPts val="0"/>
                        </a:spcAft>
                        <a:buNone/>
                      </a:pPr>
                      <a:r>
                        <a:rPr lang="en-US" sz="2400"/>
                        <a:t>28</a:t>
                      </a:r>
                      <a:endParaRPr/>
                    </a:p>
                  </a:txBody>
                  <a:tcPr marL="91450" marR="91450" marT="45725" marB="45725"/>
                </a:tc>
                <a:tc vMerge="1">
                  <a:txBody>
                    <a:bodyPr/>
                    <a:lstStyle/>
                    <a:p>
                      <a:endParaRPr lang="en-US"/>
                    </a:p>
                  </a:txBody>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2400"/>
                        <a:t>Earned HSED</a:t>
                      </a:r>
                      <a:endParaRPr/>
                    </a:p>
                  </a:txBody>
                  <a:tcPr marL="91450" marR="91450" marT="45725" marB="45725"/>
                </a:tc>
                <a:tc>
                  <a:txBody>
                    <a:bodyPr/>
                    <a:lstStyle/>
                    <a:p>
                      <a:pPr marL="0" marR="0" lvl="0" indent="0" algn="l" rtl="0">
                        <a:spcBef>
                          <a:spcPts val="0"/>
                        </a:spcBef>
                        <a:spcAft>
                          <a:spcPts val="0"/>
                        </a:spcAft>
                        <a:buNone/>
                      </a:pPr>
                      <a:r>
                        <a:rPr lang="en-US" sz="2400"/>
                        <a:t>18</a:t>
                      </a:r>
                      <a:endParaRPr/>
                    </a:p>
                  </a:txBody>
                  <a:tcPr marL="91450" marR="91450" marT="45725" marB="45725"/>
                </a:tc>
                <a:tc>
                  <a:txBody>
                    <a:bodyPr/>
                    <a:lstStyle/>
                    <a:p>
                      <a:pPr marL="0" marR="0" lvl="0" indent="0" algn="l" rtl="0">
                        <a:spcBef>
                          <a:spcPts val="0"/>
                        </a:spcBef>
                        <a:spcAft>
                          <a:spcPts val="0"/>
                        </a:spcAft>
                        <a:buNone/>
                      </a:pPr>
                      <a:r>
                        <a:rPr lang="en-US" sz="2400"/>
                        <a:t>21</a:t>
                      </a:r>
                      <a:endParaRPr/>
                    </a:p>
                  </a:txBody>
                  <a:tcPr marL="91450" marR="91450" marT="45725" marB="45725"/>
                </a:tc>
                <a:tc vMerge="1">
                  <a:txBody>
                    <a:bodyPr/>
                    <a:lstStyle/>
                    <a:p>
                      <a:endParaRPr lang="en-US"/>
                    </a:p>
                  </a:txBody>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2400" b="1"/>
                        <a:t>Total</a:t>
                      </a:r>
                      <a:endParaRPr/>
                    </a:p>
                  </a:txBody>
                  <a:tcPr marL="91450" marR="91450" marT="45725" marB="45725"/>
                </a:tc>
                <a:tc>
                  <a:txBody>
                    <a:bodyPr/>
                    <a:lstStyle/>
                    <a:p>
                      <a:pPr marL="0" marR="0" lvl="0" indent="0" algn="l" rtl="0">
                        <a:spcBef>
                          <a:spcPts val="0"/>
                        </a:spcBef>
                        <a:spcAft>
                          <a:spcPts val="0"/>
                        </a:spcAft>
                        <a:buNone/>
                      </a:pPr>
                      <a:r>
                        <a:rPr lang="en-US" sz="2400" b="1"/>
                        <a:t>34</a:t>
                      </a:r>
                      <a:endParaRPr/>
                    </a:p>
                  </a:txBody>
                  <a:tcPr marL="91450" marR="91450" marT="45725" marB="45725"/>
                </a:tc>
                <a:tc>
                  <a:txBody>
                    <a:bodyPr/>
                    <a:lstStyle/>
                    <a:p>
                      <a:pPr marL="0" marR="0" lvl="0" indent="0" algn="l" rtl="0">
                        <a:spcBef>
                          <a:spcPts val="0"/>
                        </a:spcBef>
                        <a:spcAft>
                          <a:spcPts val="0"/>
                        </a:spcAft>
                        <a:buNone/>
                      </a:pPr>
                      <a:r>
                        <a:rPr lang="en-US" sz="2400" b="1"/>
                        <a:t>75</a:t>
                      </a:r>
                      <a:endParaRPr/>
                    </a:p>
                  </a:txBody>
                  <a:tcPr marL="91450" marR="91450" marT="45725" marB="45725"/>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838" name="Google Shape;838;g1f49638968e_0_62"/>
          <p:cNvSpPr txBox="1"/>
          <p:nvPr/>
        </p:nvSpPr>
        <p:spPr>
          <a:xfrm>
            <a:off x="1124125" y="5335398"/>
            <a:ext cx="70467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That’s a 121% increase!!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Aren’t you all tired of WOWing me yet?!?</a:t>
            </a:r>
            <a:endParaRPr/>
          </a:p>
        </p:txBody>
      </p:sp>
      <p:sp>
        <p:nvSpPr>
          <p:cNvPr id="839" name="Google Shape;839;g1f49638968e_0_62"/>
          <p:cNvSpPr/>
          <p:nvPr/>
        </p:nvSpPr>
        <p:spPr>
          <a:xfrm>
            <a:off x="5964572" y="5184396"/>
            <a:ext cx="1509900" cy="562200"/>
          </a:xfrm>
          <a:prstGeom prst="curvedUpArrow">
            <a:avLst>
              <a:gd name="adj1" fmla="val 25000"/>
              <a:gd name="adj2" fmla="val 50000"/>
              <a:gd name="adj3" fmla="val 25000"/>
            </a:avLst>
          </a:prstGeom>
          <a:solidFill>
            <a:srgbClr val="FF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cxnSp>
        <p:nvCxnSpPr>
          <p:cNvPr id="844" name="Google Shape;844;g1f49638968e_0_73"/>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45" name="Google Shape;845;g1f49638968e_0_73"/>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46" name="Google Shape;846;g1f49638968e_0_7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47" name="Google Shape;847;g1f49638968e_0_73"/>
          <p:cNvSpPr txBox="1"/>
          <p:nvPr/>
        </p:nvSpPr>
        <p:spPr>
          <a:xfrm>
            <a:off x="1305625" y="393350"/>
            <a:ext cx="10303200" cy="7896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Objective 2: Measurable Outputs</a:t>
            </a:r>
            <a:endParaRPr/>
          </a:p>
        </p:txBody>
      </p:sp>
      <p:sp>
        <p:nvSpPr>
          <p:cNvPr id="848" name="Google Shape;848;g1f49638968e_0_73"/>
          <p:cNvSpPr txBox="1"/>
          <p:nvPr/>
        </p:nvSpPr>
        <p:spPr>
          <a:xfrm>
            <a:off x="487017" y="2362315"/>
            <a:ext cx="8251500" cy="38364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Number enrolled in HSED programs: </a:t>
            </a:r>
            <a:r>
              <a:rPr lang="en-US" sz="3200" b="1">
                <a:solidFill>
                  <a:schemeClr val="dk1"/>
                </a:solidFill>
                <a:latin typeface="Calibri"/>
                <a:ea typeface="Calibri"/>
                <a:cs typeface="Calibri"/>
                <a:sym typeface="Calibri"/>
              </a:rPr>
              <a:t>85</a:t>
            </a:r>
            <a:endParaRPr/>
          </a:p>
          <a:p>
            <a:pPr marL="228600" marR="0" lvl="0" indent="-228600" algn="l" rtl="0">
              <a:lnSpc>
                <a:spcPct val="90000"/>
              </a:lnSpc>
              <a:spcBef>
                <a:spcPts val="100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Number enrolled in credential/certificate program: </a:t>
            </a:r>
            <a:r>
              <a:rPr lang="en-US" sz="3200" b="1">
                <a:solidFill>
                  <a:schemeClr val="dk1"/>
                </a:solidFill>
                <a:latin typeface="Calibri"/>
                <a:ea typeface="Calibri"/>
                <a:cs typeface="Calibri"/>
                <a:sym typeface="Calibri"/>
              </a:rPr>
              <a:t>56</a:t>
            </a:r>
            <a:endParaRPr/>
          </a:p>
          <a:p>
            <a:pPr marL="228600" marR="0" lvl="0" indent="-228600" algn="l" rtl="0">
              <a:lnSpc>
                <a:spcPct val="90000"/>
              </a:lnSpc>
              <a:spcBef>
                <a:spcPts val="100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Enrollment in credit accrual: </a:t>
            </a:r>
            <a:r>
              <a:rPr lang="en-US" sz="3200" b="1">
                <a:solidFill>
                  <a:schemeClr val="dk1"/>
                </a:solidFill>
                <a:latin typeface="Calibri"/>
                <a:ea typeface="Calibri"/>
                <a:cs typeface="Calibri"/>
                <a:sym typeface="Calibri"/>
              </a:rPr>
              <a:t>106</a:t>
            </a:r>
            <a:endParaRPr sz="32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Reenrollment in high school: </a:t>
            </a:r>
            <a:r>
              <a:rPr lang="en-US" sz="3200" b="1">
                <a:solidFill>
                  <a:schemeClr val="dk1"/>
                </a:solidFill>
                <a:latin typeface="Calibri"/>
                <a:ea typeface="Calibri"/>
                <a:cs typeface="Calibri"/>
                <a:sym typeface="Calibri"/>
              </a:rPr>
              <a:t>93</a:t>
            </a:r>
            <a:endParaRPr sz="320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3200"/>
              <a:buFont typeface="Arial"/>
              <a:buChar char="•"/>
            </a:pPr>
            <a:r>
              <a:rPr lang="en-US" sz="3200">
                <a:solidFill>
                  <a:schemeClr val="dk1"/>
                </a:solidFill>
                <a:latin typeface="Calibri"/>
                <a:ea typeface="Calibri"/>
                <a:cs typeface="Calibri"/>
                <a:sym typeface="Calibri"/>
              </a:rPr>
              <a:t>Number of at-risk secondary students who graduated: </a:t>
            </a:r>
            <a:r>
              <a:rPr lang="en-US" sz="3200" b="1">
                <a:solidFill>
                  <a:schemeClr val="dk1"/>
                </a:solidFill>
                <a:latin typeface="Calibri"/>
                <a:ea typeface="Calibri"/>
                <a:cs typeface="Calibri"/>
                <a:sym typeface="Calibri"/>
              </a:rPr>
              <a:t>369</a:t>
            </a:r>
            <a:endParaRPr/>
          </a:p>
        </p:txBody>
      </p:sp>
      <p:pic>
        <p:nvPicPr>
          <p:cNvPr id="849" name="Google Shape;849;g1f49638968e_0_73" descr="Clipboard Checked"/>
          <p:cNvPicPr preferRelativeResize="0"/>
          <p:nvPr/>
        </p:nvPicPr>
        <p:blipFill rotWithShape="1">
          <a:blip r:embed="rId4">
            <a:alphaModFix/>
          </a:blip>
          <a:srcRect/>
          <a:stretch/>
        </p:blipFill>
        <p:spPr>
          <a:xfrm>
            <a:off x="8205047" y="1946710"/>
            <a:ext cx="4155917" cy="415591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cxnSp>
        <p:nvCxnSpPr>
          <p:cNvPr id="854" name="Google Shape;854;g1f49638968e_0_82"/>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55" name="Google Shape;855;g1f49638968e_0_82"/>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56" name="Google Shape;856;g1f49638968e_0_8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57" name="Google Shape;857;g1f49638968e_0_82"/>
          <p:cNvSpPr txBox="1"/>
          <p:nvPr/>
        </p:nvSpPr>
        <p:spPr>
          <a:xfrm>
            <a:off x="1186075" y="275000"/>
            <a:ext cx="104229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Objective 3 Data</a:t>
            </a:r>
            <a:endParaRPr/>
          </a:p>
        </p:txBody>
      </p:sp>
      <p:sp>
        <p:nvSpPr>
          <p:cNvPr id="858" name="Google Shape;858;g1f49638968e_0_82"/>
          <p:cNvSpPr txBox="1"/>
          <p:nvPr/>
        </p:nvSpPr>
        <p:spPr>
          <a:xfrm>
            <a:off x="576469" y="1556867"/>
            <a:ext cx="11211300" cy="1510500"/>
          </a:xfrm>
          <a:prstGeom prst="rect">
            <a:avLst/>
          </a:prstGeom>
          <a:noFill/>
          <a:ln>
            <a:noFill/>
          </a:ln>
        </p:spPr>
        <p:txBody>
          <a:bodyPr spcFirstLastPara="1" wrap="square" lIns="91425" tIns="45700" rIns="91425" bIns="45700" anchor="t" anchorCtr="0">
            <a:normAutofit lnSpcReduction="10000"/>
          </a:bodyPr>
          <a:lstStyle/>
          <a:p>
            <a:pPr marL="457200" marR="0" lvl="0" indent="-457200" algn="l" rtl="0">
              <a:lnSpc>
                <a:spcPct val="90000"/>
              </a:lnSpc>
              <a:spcBef>
                <a:spcPts val="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Objective 3</a:t>
            </a:r>
            <a:r>
              <a:rPr lang="en-US" sz="2600">
                <a:solidFill>
                  <a:schemeClr val="dk1"/>
                </a:solidFill>
                <a:latin typeface="Calibri"/>
                <a:ea typeface="Calibri"/>
                <a:cs typeface="Calibri"/>
                <a:sym typeface="Calibri"/>
              </a:rPr>
              <a:t>: By the end of Years 2 and 3, 80% of </a:t>
            </a:r>
            <a:r>
              <a:rPr lang="en-US" sz="2600" u="sng">
                <a:solidFill>
                  <a:schemeClr val="dk1"/>
                </a:solidFill>
                <a:latin typeface="Calibri"/>
                <a:ea typeface="Calibri"/>
                <a:cs typeface="Calibri"/>
                <a:sym typeface="Calibri"/>
              </a:rPr>
              <a:t>staff</a:t>
            </a:r>
            <a:r>
              <a:rPr lang="en-US" sz="2600">
                <a:solidFill>
                  <a:schemeClr val="dk1"/>
                </a:solidFill>
                <a:latin typeface="Calibri"/>
                <a:ea typeface="Calibri"/>
                <a:cs typeface="Calibri"/>
                <a:sym typeface="Calibri"/>
              </a:rPr>
              <a:t> participating in iSOSY professional development (PD) will </a:t>
            </a:r>
            <a:r>
              <a:rPr lang="en-US" sz="2600" u="sng">
                <a:solidFill>
                  <a:schemeClr val="dk1"/>
                </a:solidFill>
                <a:latin typeface="Calibri"/>
                <a:ea typeface="Calibri"/>
                <a:cs typeface="Calibri"/>
                <a:sym typeface="Calibri"/>
              </a:rPr>
              <a:t>increase knowledge</a:t>
            </a:r>
            <a:r>
              <a:rPr lang="en-US" sz="2600">
                <a:solidFill>
                  <a:schemeClr val="dk1"/>
                </a:solidFill>
                <a:latin typeface="Calibri"/>
                <a:ea typeface="Calibri"/>
                <a:cs typeface="Calibri"/>
                <a:sym typeface="Calibri"/>
              </a:rPr>
              <a:t> and understanding of strategies to promote graduation and attainment of postsecondary credentials appropriate for the needs of their students.</a:t>
            </a:r>
            <a:endParaRPr/>
          </a:p>
        </p:txBody>
      </p:sp>
      <p:graphicFrame>
        <p:nvGraphicFramePr>
          <p:cNvPr id="859" name="Google Shape;859;g1f49638968e_0_82"/>
          <p:cNvGraphicFramePr/>
          <p:nvPr/>
        </p:nvGraphicFramePr>
        <p:xfrm>
          <a:off x="748749" y="2966606"/>
          <a:ext cx="3000000" cy="3000000"/>
        </p:xfrm>
        <a:graphic>
          <a:graphicData uri="http://schemas.openxmlformats.org/drawingml/2006/table">
            <a:tbl>
              <a:tblPr>
                <a:noFill/>
                <a:tableStyleId>{85C43CAC-A690-41C4-9E2B-BF21DF2D5071}</a:tableStyleId>
              </a:tblPr>
              <a:tblGrid>
                <a:gridCol w="3262850">
                  <a:extLst>
                    <a:ext uri="{9D8B030D-6E8A-4147-A177-3AD203B41FA5}">
                      <a16:colId xmlns:a16="http://schemas.microsoft.com/office/drawing/2014/main" val="20000"/>
                    </a:ext>
                  </a:extLst>
                </a:gridCol>
                <a:gridCol w="604000">
                  <a:extLst>
                    <a:ext uri="{9D8B030D-6E8A-4147-A177-3AD203B41FA5}">
                      <a16:colId xmlns:a16="http://schemas.microsoft.com/office/drawing/2014/main" val="20001"/>
                    </a:ext>
                  </a:extLst>
                </a:gridCol>
                <a:gridCol w="973125">
                  <a:extLst>
                    <a:ext uri="{9D8B030D-6E8A-4147-A177-3AD203B41FA5}">
                      <a16:colId xmlns:a16="http://schemas.microsoft.com/office/drawing/2014/main" val="20002"/>
                    </a:ext>
                  </a:extLst>
                </a:gridCol>
                <a:gridCol w="1098950">
                  <a:extLst>
                    <a:ext uri="{9D8B030D-6E8A-4147-A177-3AD203B41FA5}">
                      <a16:colId xmlns:a16="http://schemas.microsoft.com/office/drawing/2014/main" val="20003"/>
                    </a:ext>
                  </a:extLst>
                </a:gridCol>
                <a:gridCol w="1241575">
                  <a:extLst>
                    <a:ext uri="{9D8B030D-6E8A-4147-A177-3AD203B41FA5}">
                      <a16:colId xmlns:a16="http://schemas.microsoft.com/office/drawing/2014/main" val="20004"/>
                    </a:ext>
                  </a:extLst>
                </a:gridCol>
                <a:gridCol w="1090575">
                  <a:extLst>
                    <a:ext uri="{9D8B030D-6E8A-4147-A177-3AD203B41FA5}">
                      <a16:colId xmlns:a16="http://schemas.microsoft.com/office/drawing/2014/main" val="20005"/>
                    </a:ext>
                  </a:extLst>
                </a:gridCol>
                <a:gridCol w="1216400">
                  <a:extLst>
                    <a:ext uri="{9D8B030D-6E8A-4147-A177-3AD203B41FA5}">
                      <a16:colId xmlns:a16="http://schemas.microsoft.com/office/drawing/2014/main" val="20006"/>
                    </a:ext>
                  </a:extLst>
                </a:gridCol>
                <a:gridCol w="1465425">
                  <a:extLst>
                    <a:ext uri="{9D8B030D-6E8A-4147-A177-3AD203B41FA5}">
                      <a16:colId xmlns:a16="http://schemas.microsoft.com/office/drawing/2014/main" val="20007"/>
                    </a:ext>
                  </a:extLst>
                </a:gridCol>
              </a:tblGrid>
              <a:tr h="228600">
                <a:tc>
                  <a:txBody>
                    <a:bodyPr/>
                    <a:lstStyle/>
                    <a:p>
                      <a:pPr marL="0" marR="0" lvl="0" indent="0" algn="l" rtl="0">
                        <a:spcBef>
                          <a:spcPts val="0"/>
                        </a:spcBef>
                        <a:spcAft>
                          <a:spcPts val="0"/>
                        </a:spcAft>
                        <a:buNone/>
                      </a:pPr>
                      <a:r>
                        <a:rPr lang="en-US" sz="1800" b="1">
                          <a:solidFill>
                            <a:srgbClr val="FFFFFF"/>
                          </a:solidFill>
                          <a:latin typeface="Times New Roman"/>
                          <a:ea typeface="Times New Roman"/>
                          <a:cs typeface="Times New Roman"/>
                          <a:sym typeface="Times New Roman"/>
                        </a:rPr>
                        <a:t>Item</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N</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No increase</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Not much increase</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Somewhat increased</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Increased</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Increased a lot</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1800" b="1">
                          <a:solidFill>
                            <a:srgbClr val="FFFFFF"/>
                          </a:solidFill>
                          <a:latin typeface="Times New Roman"/>
                          <a:ea typeface="Times New Roman"/>
                          <a:cs typeface="Times New Roman"/>
                          <a:sym typeface="Times New Roman"/>
                        </a:rPr>
                        <a:t>% increased+</a:t>
                      </a:r>
                      <a:endParaRPr sz="14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extLst>
                  <a:ext uri="{0D108BD9-81ED-4DB2-BD59-A6C34878D82A}">
                    <a16:rowId xmlns:a16="http://schemas.microsoft.com/office/drawing/2014/main" val="10000"/>
                  </a:ext>
                </a:extLst>
              </a:tr>
              <a:tr h="228600">
                <a:tc>
                  <a:txBody>
                    <a:bodyPr/>
                    <a:lstStyle/>
                    <a:p>
                      <a:pPr marL="0" marR="0" lvl="0" indent="0" algn="l" rtl="0">
                        <a:spcBef>
                          <a:spcPts val="0"/>
                        </a:spcBef>
                        <a:spcAft>
                          <a:spcPts val="0"/>
                        </a:spcAft>
                        <a:buNone/>
                      </a:pPr>
                      <a:r>
                        <a:rPr lang="en-US" sz="1800">
                          <a:latin typeface="Times New Roman"/>
                          <a:ea typeface="Times New Roman"/>
                          <a:cs typeface="Times New Roman"/>
                          <a:sym typeface="Times New Roman"/>
                        </a:rPr>
                        <a:t>To what extent did this training help increase your knowledge and understanding of pathways toward graduation or credentials?</a:t>
                      </a:r>
                      <a:endParaRPr sz="14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23</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0 (0%)</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0 (0%)</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1 (4%)</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10 (43%)</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12 (52%)</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a:latin typeface="Times New Roman"/>
                          <a:ea typeface="Times New Roman"/>
                          <a:cs typeface="Times New Roman"/>
                          <a:sym typeface="Times New Roman"/>
                        </a:rPr>
                        <a:t>95%</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cxnSp>
        <p:nvCxnSpPr>
          <p:cNvPr id="864" name="Google Shape;864;g1f49638968e_0_9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65" name="Google Shape;865;g1f49638968e_0_91"/>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66" name="Google Shape;866;g1f49638968e_0_9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67" name="Google Shape;867;g1f49638968e_0_91"/>
          <p:cNvSpPr txBox="1"/>
          <p:nvPr/>
        </p:nvSpPr>
        <p:spPr>
          <a:xfrm>
            <a:off x="1362250" y="195050"/>
            <a:ext cx="102468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Training Survey Results</a:t>
            </a:r>
            <a:endParaRPr/>
          </a:p>
        </p:txBody>
      </p:sp>
      <p:sp>
        <p:nvSpPr>
          <p:cNvPr id="868" name="Google Shape;868;g1f49638968e_0_91"/>
          <p:cNvSpPr txBox="1"/>
          <p:nvPr/>
        </p:nvSpPr>
        <p:spPr>
          <a:xfrm>
            <a:off x="490330" y="2222526"/>
            <a:ext cx="11211300" cy="4215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graphicFrame>
        <p:nvGraphicFramePr>
          <p:cNvPr id="869" name="Google Shape;869;g1f49638968e_0_91"/>
          <p:cNvGraphicFramePr/>
          <p:nvPr/>
        </p:nvGraphicFramePr>
        <p:xfrm>
          <a:off x="835360" y="2299466"/>
          <a:ext cx="3000000" cy="3000000"/>
        </p:xfrm>
        <a:graphic>
          <a:graphicData uri="http://schemas.openxmlformats.org/drawingml/2006/table">
            <a:tbl>
              <a:tblPr>
                <a:noFill/>
                <a:tableStyleId>{85C43CAC-A690-41C4-9E2B-BF21DF2D5071}</a:tableStyleId>
              </a:tblPr>
              <a:tblGrid>
                <a:gridCol w="2050450">
                  <a:extLst>
                    <a:ext uri="{9D8B030D-6E8A-4147-A177-3AD203B41FA5}">
                      <a16:colId xmlns:a16="http://schemas.microsoft.com/office/drawing/2014/main" val="20000"/>
                    </a:ext>
                  </a:extLst>
                </a:gridCol>
                <a:gridCol w="924125">
                  <a:extLst>
                    <a:ext uri="{9D8B030D-6E8A-4147-A177-3AD203B41FA5}">
                      <a16:colId xmlns:a16="http://schemas.microsoft.com/office/drawing/2014/main" val="20001"/>
                    </a:ext>
                  </a:extLst>
                </a:gridCol>
                <a:gridCol w="1436000">
                  <a:extLst>
                    <a:ext uri="{9D8B030D-6E8A-4147-A177-3AD203B41FA5}">
                      <a16:colId xmlns:a16="http://schemas.microsoft.com/office/drawing/2014/main" val="20002"/>
                    </a:ext>
                  </a:extLst>
                </a:gridCol>
                <a:gridCol w="1672050">
                  <a:extLst>
                    <a:ext uri="{9D8B030D-6E8A-4147-A177-3AD203B41FA5}">
                      <a16:colId xmlns:a16="http://schemas.microsoft.com/office/drawing/2014/main" val="20003"/>
                    </a:ext>
                  </a:extLst>
                </a:gridCol>
                <a:gridCol w="1777100">
                  <a:extLst>
                    <a:ext uri="{9D8B030D-6E8A-4147-A177-3AD203B41FA5}">
                      <a16:colId xmlns:a16="http://schemas.microsoft.com/office/drawing/2014/main" val="20004"/>
                    </a:ext>
                  </a:extLst>
                </a:gridCol>
                <a:gridCol w="1359975">
                  <a:extLst>
                    <a:ext uri="{9D8B030D-6E8A-4147-A177-3AD203B41FA5}">
                      <a16:colId xmlns:a16="http://schemas.microsoft.com/office/drawing/2014/main" val="20005"/>
                    </a:ext>
                  </a:extLst>
                </a:gridCol>
                <a:gridCol w="1473850">
                  <a:extLst>
                    <a:ext uri="{9D8B030D-6E8A-4147-A177-3AD203B41FA5}">
                      <a16:colId xmlns:a16="http://schemas.microsoft.com/office/drawing/2014/main" val="20006"/>
                    </a:ext>
                  </a:extLst>
                </a:gridCol>
              </a:tblGrid>
              <a:tr h="304800">
                <a:tc>
                  <a:txBody>
                    <a:bodyPr/>
                    <a:lstStyle/>
                    <a:p>
                      <a:pPr marL="0" marR="0" lvl="0" indent="0" algn="l" rtl="0">
                        <a:lnSpc>
                          <a:spcPct val="107000"/>
                        </a:lnSpc>
                        <a:spcBef>
                          <a:spcPts val="0"/>
                        </a:spcBef>
                        <a:spcAft>
                          <a:spcPts val="0"/>
                        </a:spcAft>
                        <a:buNone/>
                      </a:pPr>
                      <a:r>
                        <a:rPr lang="en-US" sz="2400">
                          <a:solidFill>
                            <a:srgbClr val="FFFFFF"/>
                          </a:solidFill>
                          <a:latin typeface="Calibri"/>
                          <a:ea typeface="Calibri"/>
                          <a:cs typeface="Calibri"/>
                          <a:sym typeface="Calibri"/>
                        </a:rPr>
                        <a:t>Venue</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l" rtl="0">
                        <a:lnSpc>
                          <a:spcPct val="107000"/>
                        </a:lnSpc>
                        <a:spcBef>
                          <a:spcPts val="0"/>
                        </a:spcBef>
                        <a:spcAft>
                          <a:spcPts val="0"/>
                        </a:spcAft>
                        <a:buNone/>
                      </a:pPr>
                      <a:r>
                        <a:rPr lang="en-US" sz="2400">
                          <a:solidFill>
                            <a:srgbClr val="FFFFFF"/>
                          </a:solidFill>
                          <a:latin typeface="Calibri"/>
                          <a:ea typeface="Calibri"/>
                          <a:cs typeface="Calibri"/>
                          <a:sym typeface="Calibri"/>
                        </a:rPr>
                        <a:t>N</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l" rtl="0">
                        <a:lnSpc>
                          <a:spcPct val="107000"/>
                        </a:lnSpc>
                        <a:spcBef>
                          <a:spcPts val="0"/>
                        </a:spcBef>
                        <a:spcAft>
                          <a:spcPts val="0"/>
                        </a:spcAft>
                        <a:buNone/>
                      </a:pPr>
                      <a:r>
                        <a:rPr lang="en-US" sz="2400">
                          <a:solidFill>
                            <a:srgbClr val="FFFFFF"/>
                          </a:solidFill>
                          <a:latin typeface="Calibri"/>
                          <a:ea typeface="Calibri"/>
                          <a:cs typeface="Calibri"/>
                          <a:sym typeface="Calibri"/>
                        </a:rPr>
                        <a:t>Relevance</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l" rtl="0">
                        <a:lnSpc>
                          <a:spcPct val="107000"/>
                        </a:lnSpc>
                        <a:spcBef>
                          <a:spcPts val="0"/>
                        </a:spcBef>
                        <a:spcAft>
                          <a:spcPts val="0"/>
                        </a:spcAft>
                        <a:buNone/>
                      </a:pPr>
                      <a:r>
                        <a:rPr lang="en-US" sz="2400">
                          <a:solidFill>
                            <a:srgbClr val="FFFFFF"/>
                          </a:solidFill>
                          <a:latin typeface="Calibri"/>
                          <a:ea typeface="Calibri"/>
                          <a:cs typeface="Calibri"/>
                          <a:sym typeface="Calibri"/>
                        </a:rPr>
                        <a:t>Applicability</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l" rtl="0">
                        <a:lnSpc>
                          <a:spcPct val="107000"/>
                        </a:lnSpc>
                        <a:spcBef>
                          <a:spcPts val="0"/>
                        </a:spcBef>
                        <a:spcAft>
                          <a:spcPts val="0"/>
                        </a:spcAft>
                        <a:buNone/>
                      </a:pPr>
                      <a:r>
                        <a:rPr lang="en-US" sz="2400">
                          <a:solidFill>
                            <a:srgbClr val="FFFFFF"/>
                          </a:solidFill>
                          <a:latin typeface="Calibri"/>
                          <a:ea typeface="Calibri"/>
                          <a:cs typeface="Calibri"/>
                          <a:sym typeface="Calibri"/>
                        </a:rPr>
                        <a:t>Participation</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l" rtl="0">
                        <a:lnSpc>
                          <a:spcPct val="107000"/>
                        </a:lnSpc>
                        <a:spcBef>
                          <a:spcPts val="0"/>
                        </a:spcBef>
                        <a:spcAft>
                          <a:spcPts val="0"/>
                        </a:spcAft>
                        <a:buNone/>
                      </a:pPr>
                      <a:r>
                        <a:rPr lang="en-US" sz="2400">
                          <a:solidFill>
                            <a:srgbClr val="FFFFFF"/>
                          </a:solidFill>
                          <a:latin typeface="Calibri"/>
                          <a:ea typeface="Calibri"/>
                          <a:cs typeface="Calibri"/>
                          <a:sym typeface="Calibri"/>
                        </a:rPr>
                        <a:t>Materials</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l" rtl="0">
                        <a:lnSpc>
                          <a:spcPct val="107000"/>
                        </a:lnSpc>
                        <a:spcBef>
                          <a:spcPts val="0"/>
                        </a:spcBef>
                        <a:spcAft>
                          <a:spcPts val="0"/>
                        </a:spcAft>
                        <a:buNone/>
                      </a:pPr>
                      <a:r>
                        <a:rPr lang="en-US" sz="2400">
                          <a:solidFill>
                            <a:srgbClr val="FFFFFF"/>
                          </a:solidFill>
                          <a:latin typeface="Calibri"/>
                          <a:ea typeface="Calibri"/>
                          <a:cs typeface="Calibri"/>
                          <a:sym typeface="Calibri"/>
                        </a:rPr>
                        <a:t>Facilitators</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extLst>
                  <a:ext uri="{0D108BD9-81ED-4DB2-BD59-A6C34878D82A}">
                    <a16:rowId xmlns:a16="http://schemas.microsoft.com/office/drawing/2014/main" val="10000"/>
                  </a:ext>
                </a:extLst>
              </a:tr>
              <a:tr h="355600">
                <a:tc>
                  <a:txBody>
                    <a:bodyPr/>
                    <a:lstStyle/>
                    <a:p>
                      <a:pPr marL="0" marR="0" lvl="0" indent="0" algn="l" rtl="0">
                        <a:lnSpc>
                          <a:spcPct val="107000"/>
                        </a:lnSpc>
                        <a:spcBef>
                          <a:spcPts val="0"/>
                        </a:spcBef>
                        <a:spcAft>
                          <a:spcPts val="0"/>
                        </a:spcAft>
                        <a:buNone/>
                      </a:pPr>
                      <a:r>
                        <a:rPr lang="en-US" sz="2400">
                          <a:latin typeface="Calibri"/>
                          <a:ea typeface="Calibri"/>
                          <a:cs typeface="Calibri"/>
                          <a:sym typeface="Calibri"/>
                        </a:rPr>
                        <a:t>Local or State Training</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137</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2.8</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55600">
                <a:tc>
                  <a:txBody>
                    <a:bodyPr/>
                    <a:lstStyle/>
                    <a:p>
                      <a:pPr marL="0" marR="0" lvl="0" indent="0" algn="l" rtl="0">
                        <a:lnSpc>
                          <a:spcPct val="107000"/>
                        </a:lnSpc>
                        <a:spcBef>
                          <a:spcPts val="0"/>
                        </a:spcBef>
                        <a:spcAft>
                          <a:spcPts val="0"/>
                        </a:spcAft>
                        <a:buNone/>
                      </a:pPr>
                      <a:r>
                        <a:rPr lang="en-US" sz="2400">
                          <a:latin typeface="Calibri"/>
                          <a:ea typeface="Calibri"/>
                          <a:cs typeface="Calibri"/>
                          <a:sym typeface="Calibri"/>
                        </a:rPr>
                        <a:t>iSOSY Webinars</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204</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2.7</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2.8</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a:latin typeface="Times New Roman"/>
                          <a:ea typeface="Times New Roman"/>
                          <a:cs typeface="Times New Roman"/>
                          <a:sym typeface="Times New Roman"/>
                        </a:rPr>
                        <a:t>2.8</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55600">
                <a:tc>
                  <a:txBody>
                    <a:bodyPr/>
                    <a:lstStyle/>
                    <a:p>
                      <a:pPr marL="0" marR="0" lvl="0" indent="0" algn="l" rtl="0">
                        <a:lnSpc>
                          <a:spcPct val="107000"/>
                        </a:lnSpc>
                        <a:spcBef>
                          <a:spcPts val="0"/>
                        </a:spcBef>
                        <a:spcAft>
                          <a:spcPts val="0"/>
                        </a:spcAft>
                        <a:buNone/>
                      </a:pPr>
                      <a:r>
                        <a:rPr lang="en-US" sz="2400" b="1">
                          <a:latin typeface="Calibri"/>
                          <a:ea typeface="Calibri"/>
                          <a:cs typeface="Calibri"/>
                          <a:sym typeface="Calibri"/>
                        </a:rPr>
                        <a:t>All</a:t>
                      </a:r>
                      <a:endParaRPr sz="24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latin typeface="Times New Roman"/>
                          <a:ea typeface="Times New Roman"/>
                          <a:cs typeface="Times New Roman"/>
                          <a:sym typeface="Times New Roman"/>
                        </a:rPr>
                        <a:t>341</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latin typeface="Times New Roman"/>
                          <a:ea typeface="Times New Roman"/>
                          <a:cs typeface="Times New Roman"/>
                          <a:sym typeface="Times New Roman"/>
                        </a:rPr>
                        <a:t>2.8</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latin typeface="Times New Roman"/>
                          <a:ea typeface="Times New Roman"/>
                          <a:cs typeface="Times New Roman"/>
                          <a:sym typeface="Times New Roman"/>
                        </a:rPr>
                        <a:t>2.9</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b="1">
                          <a:latin typeface="Times New Roman"/>
                          <a:ea typeface="Times New Roman"/>
                          <a:cs typeface="Times New Roman"/>
                          <a:sym typeface="Times New Roman"/>
                        </a:rPr>
                        <a:t>2.8</a:t>
                      </a:r>
                      <a:endParaRPr sz="20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870" name="Google Shape;870;g1f49638968e_0_91"/>
          <p:cNvSpPr txBox="1"/>
          <p:nvPr/>
        </p:nvSpPr>
        <p:spPr>
          <a:xfrm>
            <a:off x="2189107" y="5333644"/>
            <a:ext cx="81339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A three-point scale where 1=Developing, 2=Good, 3=Excellent</a:t>
            </a:r>
            <a:endParaRPr sz="2400">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cxnSp>
        <p:nvCxnSpPr>
          <p:cNvPr id="875" name="Google Shape;875;g1f49638968e_0_10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76" name="Google Shape;876;g1f49638968e_0_101"/>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77" name="Google Shape;877;g1f49638968e_0_10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78" name="Google Shape;878;g1f49638968e_0_101"/>
          <p:cNvSpPr txBox="1"/>
          <p:nvPr/>
        </p:nvSpPr>
        <p:spPr>
          <a:xfrm>
            <a:off x="1713575" y="202700"/>
            <a:ext cx="99879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Training Topic Suggestions</a:t>
            </a:r>
            <a:endParaRPr/>
          </a:p>
        </p:txBody>
      </p:sp>
      <p:sp>
        <p:nvSpPr>
          <p:cNvPr id="879" name="Google Shape;879;g1f49638968e_0_101"/>
          <p:cNvSpPr txBox="1"/>
          <p:nvPr/>
        </p:nvSpPr>
        <p:spPr>
          <a:xfrm>
            <a:off x="490330" y="2222526"/>
            <a:ext cx="11211300" cy="4215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pic>
        <p:nvPicPr>
          <p:cNvPr id="880" name="Google Shape;880;g1f49638968e_0_101"/>
          <p:cNvPicPr preferRelativeResize="0"/>
          <p:nvPr/>
        </p:nvPicPr>
        <p:blipFill rotWithShape="1">
          <a:blip r:embed="rId4">
            <a:alphaModFix/>
          </a:blip>
          <a:srcRect/>
          <a:stretch/>
        </p:blipFill>
        <p:spPr>
          <a:xfrm>
            <a:off x="351506" y="1493240"/>
            <a:ext cx="11121900" cy="44463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cxnSp>
        <p:nvCxnSpPr>
          <p:cNvPr id="885" name="Google Shape;885;g1f49638968e_0_11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86" name="Google Shape;886;g1f49638968e_0_110"/>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87" name="Google Shape;887;g1f49638968e_0_11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pic>
        <p:nvPicPr>
          <p:cNvPr id="888" name="Google Shape;888;g1f49638968e_0_110" descr="Clipboard Checked"/>
          <p:cNvPicPr preferRelativeResize="0"/>
          <p:nvPr/>
        </p:nvPicPr>
        <p:blipFill rotWithShape="1">
          <a:blip r:embed="rId4">
            <a:alphaModFix/>
          </a:blip>
          <a:srcRect/>
          <a:stretch/>
        </p:blipFill>
        <p:spPr>
          <a:xfrm>
            <a:off x="7721344" y="1439069"/>
            <a:ext cx="4470656" cy="4470656"/>
          </a:xfrm>
          <a:prstGeom prst="rect">
            <a:avLst/>
          </a:prstGeom>
          <a:noFill/>
          <a:ln>
            <a:noFill/>
          </a:ln>
        </p:spPr>
      </p:pic>
      <p:sp>
        <p:nvSpPr>
          <p:cNvPr id="889" name="Google Shape;889;g1f49638968e_0_110"/>
          <p:cNvSpPr txBox="1"/>
          <p:nvPr/>
        </p:nvSpPr>
        <p:spPr>
          <a:xfrm>
            <a:off x="397617" y="488974"/>
            <a:ext cx="11211300" cy="7896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Objective 3: Measurable Outputs</a:t>
            </a:r>
            <a:endParaRPr/>
          </a:p>
        </p:txBody>
      </p:sp>
      <p:sp>
        <p:nvSpPr>
          <p:cNvPr id="890" name="Google Shape;890;g1f49638968e_0_110"/>
          <p:cNvSpPr txBox="1"/>
          <p:nvPr/>
        </p:nvSpPr>
        <p:spPr>
          <a:xfrm>
            <a:off x="858078" y="2523082"/>
            <a:ext cx="7718700" cy="3327300"/>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341 Surveys completed</a:t>
            </a:r>
            <a:endParaRPr/>
          </a:p>
          <a:p>
            <a:pPr marL="342900" marR="0" lvl="0" indent="-342900" algn="l" rtl="0">
              <a:lnSpc>
                <a:spcPct val="90000"/>
              </a:lnSpc>
              <a:spcBef>
                <a:spcPts val="100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7 iSOSY virtual trainings for 213 participants</a:t>
            </a:r>
            <a:endParaRPr/>
          </a:p>
          <a:p>
            <a:pPr marL="342900" marR="0" lvl="0" indent="-342900" algn="l" rtl="0">
              <a:lnSpc>
                <a:spcPct val="90000"/>
              </a:lnSpc>
              <a:spcBef>
                <a:spcPts val="100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160 state and local trainings for 2,361 participants</a:t>
            </a:r>
            <a:endParaRPr/>
          </a:p>
          <a:p>
            <a:pPr marL="342900" marR="0" lvl="0" indent="-190500" algn="l"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cxnSp>
        <p:nvCxnSpPr>
          <p:cNvPr id="165" name="Google Shape;165;g2067c17d22e_0_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66" name="Google Shape;166;g2067c17d22e_0_0"/>
          <p:cNvSpPr txBox="1"/>
          <p:nvPr/>
        </p:nvSpPr>
        <p:spPr>
          <a:xfrm>
            <a:off x="487017" y="6248400"/>
            <a:ext cx="11390100" cy="3849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chemeClr val="lt1"/>
                </a:solidFill>
                <a:latin typeface="Calibri"/>
                <a:ea typeface="Calibri"/>
                <a:cs typeface="Calibri"/>
                <a:sym typeface="Calibri"/>
              </a:rPr>
              <a:t>www.osymigrant.org</a:t>
            </a:r>
            <a:endParaRPr sz="1500" b="0" i="0" u="none" strike="noStrike" cap="none">
              <a:solidFill>
                <a:srgbClr val="000000"/>
              </a:solidFill>
              <a:latin typeface="Arial"/>
              <a:ea typeface="Arial"/>
              <a:cs typeface="Arial"/>
              <a:sym typeface="Arial"/>
            </a:endParaRPr>
          </a:p>
        </p:txBody>
      </p:sp>
      <p:pic>
        <p:nvPicPr>
          <p:cNvPr id="167" name="Google Shape;167;g2067c17d22e_0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68" name="Google Shape;168;g2067c17d22e_0_0"/>
          <p:cNvSpPr txBox="1"/>
          <p:nvPr/>
        </p:nvSpPr>
        <p:spPr>
          <a:xfrm>
            <a:off x="4139140" y="2374315"/>
            <a:ext cx="6082800" cy="3717300"/>
          </a:xfrm>
          <a:prstGeom prst="rect">
            <a:avLst/>
          </a:prstGeom>
          <a:noFill/>
          <a:ln>
            <a:noFill/>
          </a:ln>
        </p:spPr>
        <p:txBody>
          <a:bodyPr spcFirstLastPara="1" wrap="square" lIns="91425" tIns="45700" rIns="91425" bIns="45700" anchor="t" anchorCtr="0">
            <a:noAutofit/>
          </a:bodyPr>
          <a:lstStyle/>
          <a:p>
            <a:pPr marL="342900" marR="0" lvl="0" indent="-349250" algn="l" rtl="0">
              <a:lnSpc>
                <a:spcPct val="90000"/>
              </a:lnSpc>
              <a:spcBef>
                <a:spcPts val="0"/>
              </a:spcBef>
              <a:spcAft>
                <a:spcPts val="0"/>
              </a:spcAft>
              <a:buClr>
                <a:schemeClr val="dk1"/>
              </a:buClr>
              <a:buSzPts val="3100"/>
              <a:buFont typeface="Arial"/>
              <a:buChar char="•"/>
            </a:pPr>
            <a:r>
              <a:rPr lang="en-US" sz="3100" b="0" i="0" u="none" strike="noStrike" cap="none">
                <a:solidFill>
                  <a:schemeClr val="dk1"/>
                </a:solidFill>
                <a:latin typeface="Calibri"/>
                <a:ea typeface="Calibri"/>
                <a:cs typeface="Calibri"/>
                <a:sym typeface="Calibri"/>
              </a:rPr>
              <a:t>Lysandra Alexander (PA - Lead)</a:t>
            </a:r>
            <a:endParaRPr sz="1500" b="0" i="0" u="none" strike="noStrike" cap="none">
              <a:solidFill>
                <a:srgbClr val="000000"/>
              </a:solidFill>
              <a:latin typeface="Arial"/>
              <a:ea typeface="Arial"/>
              <a:cs typeface="Arial"/>
              <a:sym typeface="Arial"/>
            </a:endParaRPr>
          </a:p>
          <a:p>
            <a:pPr marL="342900" marR="0" lvl="0" indent="-349250" algn="l" rtl="0">
              <a:lnSpc>
                <a:spcPct val="90000"/>
              </a:lnSpc>
              <a:spcBef>
                <a:spcPts val="1100"/>
              </a:spcBef>
              <a:spcAft>
                <a:spcPts val="0"/>
              </a:spcAft>
              <a:buClr>
                <a:schemeClr val="dk1"/>
              </a:buClr>
              <a:buSzPts val="3100"/>
              <a:buFont typeface="Arial"/>
              <a:buChar char="•"/>
            </a:pPr>
            <a:r>
              <a:rPr lang="en-US" sz="3100" b="0" i="0" u="none" strike="noStrike" cap="none">
                <a:solidFill>
                  <a:schemeClr val="dk1"/>
                </a:solidFill>
                <a:latin typeface="Calibri"/>
                <a:ea typeface="Calibri"/>
                <a:cs typeface="Calibri"/>
                <a:sym typeface="Calibri"/>
              </a:rPr>
              <a:t>Lora Thomas (iSOSY) </a:t>
            </a:r>
            <a:endParaRPr sz="1500" b="0" i="0" u="none" strike="noStrike" cap="none">
              <a:solidFill>
                <a:srgbClr val="000000"/>
              </a:solidFill>
              <a:latin typeface="Arial"/>
              <a:ea typeface="Arial"/>
              <a:cs typeface="Arial"/>
              <a:sym typeface="Arial"/>
            </a:endParaRPr>
          </a:p>
          <a:p>
            <a:pPr marL="342900" marR="0" lvl="0" indent="-349250" algn="l" rtl="0">
              <a:lnSpc>
                <a:spcPct val="90000"/>
              </a:lnSpc>
              <a:spcBef>
                <a:spcPts val="1100"/>
              </a:spcBef>
              <a:spcAft>
                <a:spcPts val="0"/>
              </a:spcAft>
              <a:buClr>
                <a:schemeClr val="dk1"/>
              </a:buClr>
              <a:buSzPts val="3100"/>
              <a:buFont typeface="Arial"/>
              <a:buChar char="•"/>
            </a:pPr>
            <a:r>
              <a:rPr lang="en-US" sz="3100" b="0" i="0" u="none" strike="noStrike" cap="none">
                <a:solidFill>
                  <a:schemeClr val="dk1"/>
                </a:solidFill>
                <a:latin typeface="Calibri"/>
                <a:ea typeface="Calibri"/>
                <a:cs typeface="Calibri"/>
                <a:sym typeface="Calibri"/>
              </a:rPr>
              <a:t>Susana Das Neves (IL)</a:t>
            </a:r>
            <a:endParaRPr sz="1500" b="0" i="0" u="none" strike="noStrike" cap="none">
              <a:solidFill>
                <a:srgbClr val="000000"/>
              </a:solidFill>
              <a:latin typeface="Arial"/>
              <a:ea typeface="Arial"/>
              <a:cs typeface="Arial"/>
              <a:sym typeface="Arial"/>
            </a:endParaRPr>
          </a:p>
          <a:p>
            <a:pPr marL="342900" marR="0" lvl="0" indent="-349250" algn="l" rtl="0">
              <a:lnSpc>
                <a:spcPct val="90000"/>
              </a:lnSpc>
              <a:spcBef>
                <a:spcPts val="1100"/>
              </a:spcBef>
              <a:spcAft>
                <a:spcPts val="0"/>
              </a:spcAft>
              <a:buClr>
                <a:schemeClr val="dk1"/>
              </a:buClr>
              <a:buSzPts val="3100"/>
              <a:buFont typeface="Arial"/>
              <a:buChar char="•"/>
            </a:pPr>
            <a:r>
              <a:rPr lang="en-US" sz="3100" b="0" i="0" u="none" strike="noStrike" cap="none">
                <a:solidFill>
                  <a:schemeClr val="dk1"/>
                </a:solidFill>
                <a:latin typeface="Calibri"/>
                <a:ea typeface="Calibri"/>
                <a:cs typeface="Calibri"/>
                <a:sym typeface="Calibri"/>
              </a:rPr>
              <a:t>Becca Heine (VT)</a:t>
            </a:r>
            <a:endParaRPr sz="1500" b="0" i="0" u="none" strike="noStrike" cap="none">
              <a:solidFill>
                <a:srgbClr val="000000"/>
              </a:solidFill>
              <a:latin typeface="Arial"/>
              <a:ea typeface="Arial"/>
              <a:cs typeface="Arial"/>
              <a:sym typeface="Arial"/>
            </a:endParaRPr>
          </a:p>
          <a:p>
            <a:pPr marL="342900" marR="0" lvl="0" indent="-349250" algn="l" rtl="0">
              <a:lnSpc>
                <a:spcPct val="90000"/>
              </a:lnSpc>
              <a:spcBef>
                <a:spcPts val="1100"/>
              </a:spcBef>
              <a:spcAft>
                <a:spcPts val="0"/>
              </a:spcAft>
              <a:buClr>
                <a:schemeClr val="dk1"/>
              </a:buClr>
              <a:buSzPts val="3100"/>
              <a:buFont typeface="Arial"/>
              <a:buChar char="•"/>
            </a:pPr>
            <a:r>
              <a:rPr lang="en-US" sz="3100" b="0" i="0" u="none" strike="noStrike" cap="none">
                <a:solidFill>
                  <a:schemeClr val="dk1"/>
                </a:solidFill>
                <a:latin typeface="Calibri"/>
                <a:ea typeface="Calibri"/>
                <a:cs typeface="Calibri"/>
                <a:sym typeface="Calibri"/>
              </a:rPr>
              <a:t>Mesha Patrick (AL)</a:t>
            </a:r>
            <a:endParaRPr sz="1500" b="0" i="0" u="none" strike="noStrike" cap="none">
              <a:solidFill>
                <a:srgbClr val="000000"/>
              </a:solidFill>
              <a:latin typeface="Arial"/>
              <a:ea typeface="Arial"/>
              <a:cs typeface="Arial"/>
              <a:sym typeface="Arial"/>
            </a:endParaRPr>
          </a:p>
          <a:p>
            <a:pPr marL="342900" marR="0" lvl="0" indent="-152400" algn="l" rtl="0">
              <a:lnSpc>
                <a:spcPct val="90000"/>
              </a:lnSpc>
              <a:spcBef>
                <a:spcPts val="1100"/>
              </a:spcBef>
              <a:spcAft>
                <a:spcPts val="0"/>
              </a:spcAft>
              <a:buClr>
                <a:schemeClr val="dk1"/>
              </a:buClr>
              <a:buSzPts val="3100"/>
              <a:buFont typeface="Arial"/>
              <a:buNone/>
            </a:pPr>
            <a:endParaRPr sz="3100" b="0" i="0" u="none" strike="noStrike" cap="none">
              <a:solidFill>
                <a:schemeClr val="dk1"/>
              </a:solidFill>
              <a:latin typeface="Calibri"/>
              <a:ea typeface="Calibri"/>
              <a:cs typeface="Calibri"/>
              <a:sym typeface="Calibri"/>
            </a:endParaRPr>
          </a:p>
        </p:txBody>
      </p:sp>
      <p:sp>
        <p:nvSpPr>
          <p:cNvPr id="169" name="Google Shape;169;g2067c17d22e_0_0"/>
          <p:cNvSpPr txBox="1"/>
          <p:nvPr/>
        </p:nvSpPr>
        <p:spPr>
          <a:xfrm>
            <a:off x="487017" y="857507"/>
            <a:ext cx="11121900" cy="13257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highlight>
                  <a:srgbClr val="FFE599"/>
                </a:highlight>
                <a:latin typeface="Calibri"/>
                <a:ea typeface="Calibri"/>
                <a:cs typeface="Calibri"/>
                <a:sym typeface="Calibri"/>
              </a:rPr>
              <a:t>Personal Wellness Work Group</a:t>
            </a:r>
            <a:endParaRPr sz="1500" b="0" i="0" u="none" strike="noStrike" cap="none">
              <a:solidFill>
                <a:srgbClr val="000000"/>
              </a:solidFill>
              <a:highlight>
                <a:srgbClr val="FFE599"/>
              </a:highlight>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cxnSp>
        <p:nvCxnSpPr>
          <p:cNvPr id="895" name="Google Shape;895;g1f49638968e_0_11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896" name="Google Shape;896;g1f49638968e_0_119"/>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97" name="Google Shape;897;g1f49638968e_0_11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98" name="Google Shape;898;g1f49638968e_0_119"/>
          <p:cNvSpPr txBox="1"/>
          <p:nvPr/>
        </p:nvSpPr>
        <p:spPr>
          <a:xfrm>
            <a:off x="1362250" y="195050"/>
            <a:ext cx="103395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Training Survey Results</a:t>
            </a:r>
            <a:endParaRPr/>
          </a:p>
        </p:txBody>
      </p:sp>
      <p:sp>
        <p:nvSpPr>
          <p:cNvPr id="899" name="Google Shape;899;g1f49638968e_0_119"/>
          <p:cNvSpPr txBox="1"/>
          <p:nvPr/>
        </p:nvSpPr>
        <p:spPr>
          <a:xfrm>
            <a:off x="490330" y="2222526"/>
            <a:ext cx="11211300" cy="4215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graphicFrame>
        <p:nvGraphicFramePr>
          <p:cNvPr id="900" name="Google Shape;900;g1f49638968e_0_119"/>
          <p:cNvGraphicFramePr/>
          <p:nvPr/>
        </p:nvGraphicFramePr>
        <p:xfrm>
          <a:off x="562030" y="1837354"/>
          <a:ext cx="3000000" cy="3000000"/>
        </p:xfrm>
        <a:graphic>
          <a:graphicData uri="http://schemas.openxmlformats.org/drawingml/2006/table">
            <a:tbl>
              <a:tblPr>
                <a:noFill/>
                <a:tableStyleId>{85C43CAC-A690-41C4-9E2B-BF21DF2D5071}</a:tableStyleId>
              </a:tblPr>
              <a:tblGrid>
                <a:gridCol w="3221400">
                  <a:extLst>
                    <a:ext uri="{9D8B030D-6E8A-4147-A177-3AD203B41FA5}">
                      <a16:colId xmlns:a16="http://schemas.microsoft.com/office/drawing/2014/main" val="20000"/>
                    </a:ext>
                  </a:extLst>
                </a:gridCol>
                <a:gridCol w="729850">
                  <a:extLst>
                    <a:ext uri="{9D8B030D-6E8A-4147-A177-3AD203B41FA5}">
                      <a16:colId xmlns:a16="http://schemas.microsoft.com/office/drawing/2014/main" val="20001"/>
                    </a:ext>
                  </a:extLst>
                </a:gridCol>
                <a:gridCol w="1098950">
                  <a:extLst>
                    <a:ext uri="{9D8B030D-6E8A-4147-A177-3AD203B41FA5}">
                      <a16:colId xmlns:a16="http://schemas.microsoft.com/office/drawing/2014/main" val="20002"/>
                    </a:ext>
                  </a:extLst>
                </a:gridCol>
                <a:gridCol w="1073800">
                  <a:extLst>
                    <a:ext uri="{9D8B030D-6E8A-4147-A177-3AD203B41FA5}">
                      <a16:colId xmlns:a16="http://schemas.microsoft.com/office/drawing/2014/main" val="20003"/>
                    </a:ext>
                  </a:extLst>
                </a:gridCol>
                <a:gridCol w="1291900">
                  <a:extLst>
                    <a:ext uri="{9D8B030D-6E8A-4147-A177-3AD203B41FA5}">
                      <a16:colId xmlns:a16="http://schemas.microsoft.com/office/drawing/2014/main" val="20004"/>
                    </a:ext>
                  </a:extLst>
                </a:gridCol>
                <a:gridCol w="1233175">
                  <a:extLst>
                    <a:ext uri="{9D8B030D-6E8A-4147-A177-3AD203B41FA5}">
                      <a16:colId xmlns:a16="http://schemas.microsoft.com/office/drawing/2014/main" val="20005"/>
                    </a:ext>
                  </a:extLst>
                </a:gridCol>
                <a:gridCol w="1275125">
                  <a:extLst>
                    <a:ext uri="{9D8B030D-6E8A-4147-A177-3AD203B41FA5}">
                      <a16:colId xmlns:a16="http://schemas.microsoft.com/office/drawing/2014/main" val="20006"/>
                    </a:ext>
                  </a:extLst>
                </a:gridCol>
                <a:gridCol w="1287125">
                  <a:extLst>
                    <a:ext uri="{9D8B030D-6E8A-4147-A177-3AD203B41FA5}">
                      <a16:colId xmlns:a16="http://schemas.microsoft.com/office/drawing/2014/main" val="20007"/>
                    </a:ext>
                  </a:extLst>
                </a:gridCol>
              </a:tblGrid>
              <a:tr h="254000">
                <a:tc>
                  <a:txBody>
                    <a:bodyPr/>
                    <a:lstStyle/>
                    <a:p>
                      <a:pPr marL="0" marR="0" lvl="0" indent="0" algn="l" rtl="0">
                        <a:spcBef>
                          <a:spcPts val="0"/>
                        </a:spcBef>
                        <a:spcAft>
                          <a:spcPts val="0"/>
                        </a:spcAft>
                        <a:buNone/>
                      </a:pPr>
                      <a:r>
                        <a:rPr lang="en-US" sz="2000">
                          <a:solidFill>
                            <a:srgbClr val="FFFFFF"/>
                          </a:solidFill>
                          <a:latin typeface="Times New Roman"/>
                          <a:ea typeface="Times New Roman"/>
                          <a:cs typeface="Times New Roman"/>
                          <a:sym typeface="Times New Roman"/>
                        </a:rPr>
                        <a:t>Did training increase your knowledge and understanding of iSOSY materials and strategies?</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N</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No increase</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Not much increase</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Somewhat increased</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Increased</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Increased a lot</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tc>
                  <a:txBody>
                    <a:bodyPr/>
                    <a:lstStyle/>
                    <a:p>
                      <a:pPr marL="0" marR="0" lvl="0" indent="0" algn="ctr" rtl="0">
                        <a:spcBef>
                          <a:spcPts val="0"/>
                        </a:spcBef>
                        <a:spcAft>
                          <a:spcPts val="0"/>
                        </a:spcAft>
                        <a:buNone/>
                      </a:pPr>
                      <a:r>
                        <a:rPr lang="en-US" sz="2000" b="1">
                          <a:solidFill>
                            <a:srgbClr val="FFFFFF"/>
                          </a:solidFill>
                          <a:latin typeface="Times New Roman"/>
                          <a:ea typeface="Times New Roman"/>
                          <a:cs typeface="Times New Roman"/>
                          <a:sym typeface="Times New Roman"/>
                        </a:rPr>
                        <a:t>% increased+</a:t>
                      </a:r>
                      <a:endParaRPr sz="1600">
                        <a:latin typeface="Times New Roman"/>
                        <a:ea typeface="Times New Roman"/>
                        <a:cs typeface="Times New Roman"/>
                        <a:sym typeface="Times New Roman"/>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008000"/>
                    </a:solidFill>
                  </a:tcPr>
                </a:tc>
                <a:extLst>
                  <a:ext uri="{0D108BD9-81ED-4DB2-BD59-A6C34878D82A}">
                    <a16:rowId xmlns:a16="http://schemas.microsoft.com/office/drawing/2014/main" val="10000"/>
                  </a:ext>
                </a:extLst>
              </a:tr>
              <a:tr h="254000">
                <a:tc>
                  <a:txBody>
                    <a:bodyPr/>
                    <a:lstStyle/>
                    <a:p>
                      <a:pPr marL="0" marR="0" lvl="0" indent="0" algn="l" rtl="0">
                        <a:spcBef>
                          <a:spcPts val="0"/>
                        </a:spcBef>
                        <a:spcAft>
                          <a:spcPts val="0"/>
                        </a:spcAft>
                        <a:buNone/>
                      </a:pPr>
                      <a:r>
                        <a:rPr lang="en-US" sz="2000">
                          <a:latin typeface="Times New Roman"/>
                          <a:ea typeface="Times New Roman"/>
                          <a:cs typeface="Times New Roman"/>
                          <a:sym typeface="Times New Roman"/>
                        </a:rPr>
                        <a:t>iSOSY Webinars and Training</a:t>
                      </a:r>
                      <a:endParaRPr sz="16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132</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0 (0%)</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0 (0%)</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8 (6%)</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61 (46%)</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63 (48%)</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94%</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54000">
                <a:tc>
                  <a:txBody>
                    <a:bodyPr/>
                    <a:lstStyle/>
                    <a:p>
                      <a:pPr marL="0" marR="0" lvl="0" indent="0" algn="l" rtl="0">
                        <a:spcBef>
                          <a:spcPts val="0"/>
                        </a:spcBef>
                        <a:spcAft>
                          <a:spcPts val="0"/>
                        </a:spcAft>
                        <a:buNone/>
                      </a:pPr>
                      <a:r>
                        <a:rPr lang="en-US" sz="2000">
                          <a:latin typeface="Times New Roman"/>
                          <a:ea typeface="Times New Roman"/>
                          <a:cs typeface="Times New Roman"/>
                          <a:sym typeface="Times New Roman"/>
                        </a:rPr>
                        <a:t>Local or State Training</a:t>
                      </a:r>
                      <a:endParaRPr sz="16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119</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0 (0%)</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1 (1%)</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16 (13%)</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53 (45%)</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49 (41%)</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a:latin typeface="Times New Roman"/>
                          <a:ea typeface="Times New Roman"/>
                          <a:cs typeface="Times New Roman"/>
                          <a:sym typeface="Times New Roman"/>
                        </a:rPr>
                        <a:t>86%</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4000">
                <a:tc>
                  <a:txBody>
                    <a:bodyPr/>
                    <a:lstStyle/>
                    <a:p>
                      <a:pPr marL="0" marR="0" lvl="0" indent="0" algn="l" rtl="0">
                        <a:spcBef>
                          <a:spcPts val="0"/>
                        </a:spcBef>
                        <a:spcAft>
                          <a:spcPts val="0"/>
                        </a:spcAft>
                        <a:buNone/>
                      </a:pPr>
                      <a:r>
                        <a:rPr lang="en-US" sz="2000" b="1">
                          <a:latin typeface="Times New Roman"/>
                          <a:ea typeface="Times New Roman"/>
                          <a:cs typeface="Times New Roman"/>
                          <a:sym typeface="Times New Roman"/>
                        </a:rPr>
                        <a:t>All training</a:t>
                      </a:r>
                      <a:endParaRPr sz="1600">
                        <a:latin typeface="Times New Roman"/>
                        <a:ea typeface="Times New Roman"/>
                        <a:cs typeface="Times New Roman"/>
                        <a:sym typeface="Times New Roman"/>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latin typeface="Times New Roman"/>
                          <a:ea typeface="Times New Roman"/>
                          <a:cs typeface="Times New Roman"/>
                          <a:sym typeface="Times New Roman"/>
                        </a:rPr>
                        <a:t>251</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latin typeface="Times New Roman"/>
                          <a:ea typeface="Times New Roman"/>
                          <a:cs typeface="Times New Roman"/>
                          <a:sym typeface="Times New Roman"/>
                        </a:rPr>
                        <a:t>0 (0%)</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latin typeface="Times New Roman"/>
                          <a:ea typeface="Times New Roman"/>
                          <a:cs typeface="Times New Roman"/>
                          <a:sym typeface="Times New Roman"/>
                        </a:rPr>
                        <a:t>1 (&lt;1%)</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latin typeface="Times New Roman"/>
                          <a:ea typeface="Times New Roman"/>
                          <a:cs typeface="Times New Roman"/>
                          <a:sym typeface="Times New Roman"/>
                        </a:rPr>
                        <a:t>24 (10%)</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a:latin typeface="Times New Roman"/>
                          <a:ea typeface="Times New Roman"/>
                          <a:cs typeface="Times New Roman"/>
                          <a:sym typeface="Times New Roman"/>
                        </a:rPr>
                        <a:t>114 (45%)</a:t>
                      </a:r>
                      <a:endParaRPr sz="14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latin typeface="Times New Roman"/>
                          <a:ea typeface="Times New Roman"/>
                          <a:cs typeface="Times New Roman"/>
                          <a:sym typeface="Times New Roman"/>
                        </a:rPr>
                        <a:t>112 (45%)</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b="1">
                          <a:latin typeface="Times New Roman"/>
                          <a:ea typeface="Times New Roman"/>
                          <a:cs typeface="Times New Roman"/>
                          <a:sym typeface="Times New Roman"/>
                        </a:rPr>
                        <a:t>90%</a:t>
                      </a:r>
                      <a:endParaRPr sz="1600">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cxnSp>
        <p:nvCxnSpPr>
          <p:cNvPr id="905" name="Google Shape;905;g1f49638968e_0_128"/>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06" name="Google Shape;906;g1f49638968e_0_128"/>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07" name="Google Shape;907;g1f49638968e_0_12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08" name="Google Shape;908;g1f49638968e_0_128"/>
          <p:cNvSpPr txBox="1"/>
          <p:nvPr/>
        </p:nvSpPr>
        <p:spPr>
          <a:xfrm>
            <a:off x="1362238" y="195044"/>
            <a:ext cx="105156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Additional Analysis</a:t>
            </a:r>
            <a:endParaRPr/>
          </a:p>
        </p:txBody>
      </p:sp>
      <p:sp>
        <p:nvSpPr>
          <p:cNvPr id="909" name="Google Shape;909;g1f49638968e_0_128"/>
          <p:cNvSpPr txBox="1"/>
          <p:nvPr/>
        </p:nvSpPr>
        <p:spPr>
          <a:xfrm>
            <a:off x="490330" y="2222526"/>
            <a:ext cx="11211300" cy="4215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910" name="Google Shape;910;g1f49638968e_0_128"/>
          <p:cNvSpPr txBox="1">
            <a:spLocks noGrp="1"/>
          </p:cNvSpPr>
          <p:nvPr>
            <p:ph type="body" idx="1"/>
          </p:nvPr>
        </p:nvSpPr>
        <p:spPr>
          <a:xfrm>
            <a:off x="703976" y="1557180"/>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Number of student/OSY reported as receiving instruction is much higher than the number reported as using iSOSY materials: </a:t>
            </a:r>
            <a:endParaRPr/>
          </a:p>
          <a:p>
            <a:pPr marL="228600" lvl="0" indent="-228600" algn="l" rtl="0">
              <a:lnSpc>
                <a:spcPct val="90000"/>
              </a:lnSpc>
              <a:spcBef>
                <a:spcPts val="1000"/>
              </a:spcBef>
              <a:spcAft>
                <a:spcPts val="0"/>
              </a:spcAft>
              <a:buClr>
                <a:schemeClr val="dk1"/>
              </a:buClr>
              <a:buSzPts val="2800"/>
              <a:buChar char="•"/>
            </a:pPr>
            <a:r>
              <a:rPr lang="en-US"/>
              <a:t>7,718 all students/OSY received instruction</a:t>
            </a:r>
            <a:endParaRPr/>
          </a:p>
          <a:p>
            <a:pPr marL="228600" lvl="0" indent="-228600" algn="l" rtl="0">
              <a:lnSpc>
                <a:spcPct val="90000"/>
              </a:lnSpc>
              <a:spcBef>
                <a:spcPts val="1000"/>
              </a:spcBef>
              <a:spcAft>
                <a:spcPts val="0"/>
              </a:spcAft>
              <a:buClr>
                <a:schemeClr val="dk1"/>
              </a:buClr>
              <a:buSzPts val="2800"/>
              <a:buChar char="•"/>
            </a:pPr>
            <a:r>
              <a:rPr lang="en-US"/>
              <a:t>2,693 all students/OSY used iSOSY materials</a:t>
            </a:r>
            <a:endParaRPr/>
          </a:p>
          <a:p>
            <a:pPr marL="228600" lvl="0" indent="-228600" algn="l" rtl="0">
              <a:lnSpc>
                <a:spcPct val="90000"/>
              </a:lnSpc>
              <a:spcBef>
                <a:spcPts val="1000"/>
              </a:spcBef>
              <a:spcAft>
                <a:spcPts val="0"/>
              </a:spcAft>
              <a:buClr>
                <a:schemeClr val="dk1"/>
              </a:buClr>
              <a:buSzPts val="2800"/>
              <a:buChar char="•"/>
            </a:pPr>
            <a:r>
              <a:rPr lang="en-US"/>
              <a:t>5,031 OSY received instruction</a:t>
            </a:r>
            <a:endParaRPr/>
          </a:p>
          <a:p>
            <a:pPr marL="228600" lvl="0" indent="-228600" algn="l" rtl="0">
              <a:lnSpc>
                <a:spcPct val="90000"/>
              </a:lnSpc>
              <a:spcBef>
                <a:spcPts val="1000"/>
              </a:spcBef>
              <a:spcAft>
                <a:spcPts val="0"/>
              </a:spcAft>
              <a:buClr>
                <a:schemeClr val="dk1"/>
              </a:buClr>
              <a:buSzPts val="2800"/>
              <a:buChar char="•"/>
            </a:pPr>
            <a:r>
              <a:rPr lang="en-US"/>
              <a:t>2,246 OSY used iSOSY materials</a:t>
            </a:r>
            <a:endParaRPr/>
          </a:p>
          <a:p>
            <a:pPr marL="228600" lvl="0" indent="-228600" algn="l" rtl="0">
              <a:lnSpc>
                <a:spcPct val="90000"/>
              </a:lnSpc>
              <a:spcBef>
                <a:spcPts val="1000"/>
              </a:spcBef>
              <a:spcAft>
                <a:spcPts val="0"/>
              </a:spcAft>
              <a:buClr>
                <a:schemeClr val="dk1"/>
              </a:buClr>
              <a:buSzPts val="2800"/>
              <a:buChar char="•"/>
            </a:pPr>
            <a:r>
              <a:rPr lang="en-US"/>
              <a:t>How are the approx. 2,800 OSY who did not use iSOSY materials receiving instruction?</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cxnSp>
        <p:nvCxnSpPr>
          <p:cNvPr id="915" name="Google Shape;915;g1f49638968e_0_137"/>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16" name="Google Shape;916;g1f49638968e_0_137"/>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17" name="Google Shape;917;g1f49638968e_0_13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18" name="Google Shape;918;g1f49638968e_0_137"/>
          <p:cNvSpPr txBox="1"/>
          <p:nvPr/>
        </p:nvSpPr>
        <p:spPr>
          <a:xfrm>
            <a:off x="1713575" y="172875"/>
            <a:ext cx="98955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Pilot Review Form Results</a:t>
            </a:r>
            <a:endParaRPr/>
          </a:p>
        </p:txBody>
      </p:sp>
      <p:sp>
        <p:nvSpPr>
          <p:cNvPr id="919" name="Google Shape;919;g1f49638968e_0_13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The TST reviewed results of the pilot implementation and made updates to materials based on the results.</a:t>
            </a:r>
            <a:endParaRPr/>
          </a:p>
          <a:p>
            <a:pPr marL="228600" lvl="0" indent="-228600" algn="l" rtl="0">
              <a:lnSpc>
                <a:spcPct val="90000"/>
              </a:lnSpc>
              <a:spcBef>
                <a:spcPts val="1000"/>
              </a:spcBef>
              <a:spcAft>
                <a:spcPts val="0"/>
              </a:spcAft>
              <a:buClr>
                <a:schemeClr val="dk1"/>
              </a:buClr>
              <a:buSzPts val="2800"/>
              <a:buChar char="•"/>
            </a:pPr>
            <a:r>
              <a:rPr lang="en-US"/>
              <a:t>Contact Marty if you would like the Pilot Review documents.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cxnSp>
        <p:nvCxnSpPr>
          <p:cNvPr id="924" name="Google Shape;924;g1f49638968e_0_145"/>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25" name="Google Shape;925;g1f49638968e_0_145"/>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26" name="Google Shape;926;g1f49638968e_0_14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27" name="Google Shape;927;g1f49638968e_0_145"/>
          <p:cNvSpPr txBox="1"/>
          <p:nvPr/>
        </p:nvSpPr>
        <p:spPr>
          <a:xfrm>
            <a:off x="1713575" y="172875"/>
            <a:ext cx="98955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Dig into State Data</a:t>
            </a:r>
            <a:endParaRPr/>
          </a:p>
        </p:txBody>
      </p:sp>
      <p:pic>
        <p:nvPicPr>
          <p:cNvPr id="928" name="Google Shape;928;g1f49638968e_0_145" descr="Labor with solid fill"/>
          <p:cNvPicPr preferRelativeResize="0"/>
          <p:nvPr/>
        </p:nvPicPr>
        <p:blipFill rotWithShape="1">
          <a:blip r:embed="rId4">
            <a:alphaModFix/>
          </a:blip>
          <a:srcRect/>
          <a:stretch/>
        </p:blipFill>
        <p:spPr>
          <a:xfrm>
            <a:off x="8727140" y="2335305"/>
            <a:ext cx="2846295" cy="2846295"/>
          </a:xfrm>
          <a:prstGeom prst="rect">
            <a:avLst/>
          </a:prstGeom>
          <a:noFill/>
          <a:ln>
            <a:noFill/>
          </a:ln>
        </p:spPr>
      </p:pic>
      <p:sp>
        <p:nvSpPr>
          <p:cNvPr id="929" name="Google Shape;929;g1f49638968e_0_145"/>
          <p:cNvSpPr txBox="1"/>
          <p:nvPr/>
        </p:nvSpPr>
        <p:spPr>
          <a:xfrm>
            <a:off x="618565" y="2069585"/>
            <a:ext cx="7700700" cy="2247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All states have a summary of the data provided for the annual reports for Years 1 and 2.</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These reports may be useful for MEP CNA or evaluation.</a:t>
            </a:r>
            <a:endParaRPr/>
          </a:p>
          <a:p>
            <a:pPr marL="285750" marR="0" lvl="0" indent="-285750" algn="l"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If you need a copy of your report, contact Marty.</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cxnSp>
        <p:nvCxnSpPr>
          <p:cNvPr id="934" name="Google Shape;934;g1f49638968e_0_154"/>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35" name="Google Shape;935;g1f49638968e_0_154"/>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36" name="Google Shape;936;g1f49638968e_0_15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37" name="Google Shape;937;g1f49638968e_0_154"/>
          <p:cNvSpPr txBox="1"/>
          <p:nvPr/>
        </p:nvSpPr>
        <p:spPr>
          <a:xfrm>
            <a:off x="487017" y="1370826"/>
            <a:ext cx="11211300" cy="7896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Progression of Activities and Objectives</a:t>
            </a:r>
            <a:endParaRPr/>
          </a:p>
        </p:txBody>
      </p:sp>
      <p:grpSp>
        <p:nvGrpSpPr>
          <p:cNvPr id="938" name="Google Shape;938;g1f49638968e_0_154"/>
          <p:cNvGrpSpPr/>
          <p:nvPr/>
        </p:nvGrpSpPr>
        <p:grpSpPr>
          <a:xfrm>
            <a:off x="7867620" y="2507146"/>
            <a:ext cx="3716407" cy="3177295"/>
            <a:chOff x="2001" y="75027"/>
            <a:chExt cx="3716407" cy="3177295"/>
          </a:xfrm>
        </p:grpSpPr>
        <p:sp>
          <p:nvSpPr>
            <p:cNvPr id="939" name="Google Shape;939;g1f49638968e_0_154"/>
            <p:cNvSpPr/>
            <p:nvPr/>
          </p:nvSpPr>
          <p:spPr>
            <a:xfrm rot="5400000">
              <a:off x="222080" y="995595"/>
              <a:ext cx="830400" cy="945600"/>
            </a:xfrm>
            <a:prstGeom prst="bentUpArrow">
              <a:avLst>
                <a:gd name="adj1" fmla="val 32840"/>
                <a:gd name="adj2" fmla="val 25000"/>
                <a:gd name="adj3" fmla="val 35780"/>
              </a:avLst>
            </a:prstGeom>
            <a:solidFill>
              <a:srgbClr val="CFE6B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g1f49638968e_0_154"/>
            <p:cNvSpPr/>
            <p:nvPr/>
          </p:nvSpPr>
          <p:spPr>
            <a:xfrm>
              <a:off x="2001" y="75027"/>
              <a:ext cx="1398000" cy="9786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g1f49638968e_0_154"/>
            <p:cNvSpPr txBox="1"/>
            <p:nvPr/>
          </p:nvSpPr>
          <p:spPr>
            <a:xfrm>
              <a:off x="49781" y="122806"/>
              <a:ext cx="1398000" cy="88320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Develop</a:t>
              </a:r>
              <a:endParaRPr/>
            </a:p>
          </p:txBody>
        </p:sp>
        <p:sp>
          <p:nvSpPr>
            <p:cNvPr id="942" name="Google Shape;942;g1f49638968e_0_154"/>
            <p:cNvSpPr/>
            <p:nvPr/>
          </p:nvSpPr>
          <p:spPr>
            <a:xfrm>
              <a:off x="1400138" y="168364"/>
              <a:ext cx="10170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g1f49638968e_0_154"/>
            <p:cNvSpPr/>
            <p:nvPr/>
          </p:nvSpPr>
          <p:spPr>
            <a:xfrm rot="5400000">
              <a:off x="1381284" y="2094942"/>
              <a:ext cx="830400" cy="945600"/>
            </a:xfrm>
            <a:prstGeom prst="bentUpArrow">
              <a:avLst>
                <a:gd name="adj1" fmla="val 32840"/>
                <a:gd name="adj2" fmla="val 25000"/>
                <a:gd name="adj3" fmla="val 35780"/>
              </a:avLst>
            </a:prstGeom>
            <a:solidFill>
              <a:srgbClr val="CFE6B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g1f49638968e_0_154"/>
            <p:cNvSpPr/>
            <p:nvPr/>
          </p:nvSpPr>
          <p:spPr>
            <a:xfrm>
              <a:off x="1161205" y="1174374"/>
              <a:ext cx="1398000" cy="9786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g1f49638968e_0_154"/>
            <p:cNvSpPr txBox="1"/>
            <p:nvPr/>
          </p:nvSpPr>
          <p:spPr>
            <a:xfrm>
              <a:off x="1208987" y="1222156"/>
              <a:ext cx="1302600" cy="88320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Pilot</a:t>
              </a:r>
              <a:endParaRPr/>
            </a:p>
          </p:txBody>
        </p:sp>
        <p:sp>
          <p:nvSpPr>
            <p:cNvPr id="946" name="Google Shape;946;g1f49638968e_0_154"/>
            <p:cNvSpPr/>
            <p:nvPr/>
          </p:nvSpPr>
          <p:spPr>
            <a:xfrm>
              <a:off x="2559341" y="1267711"/>
              <a:ext cx="1017000" cy="791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g1f49638968e_0_154"/>
            <p:cNvSpPr/>
            <p:nvPr/>
          </p:nvSpPr>
          <p:spPr>
            <a:xfrm>
              <a:off x="2320408" y="2273722"/>
              <a:ext cx="1398000" cy="9786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g1f49638968e_0_154"/>
            <p:cNvSpPr txBox="1"/>
            <p:nvPr/>
          </p:nvSpPr>
          <p:spPr>
            <a:xfrm>
              <a:off x="2368190" y="2321504"/>
              <a:ext cx="1302600" cy="883200"/>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lt1"/>
                </a:buClr>
                <a:buSzPts val="2600"/>
                <a:buFont typeface="Calibri"/>
                <a:buNone/>
              </a:pPr>
              <a:r>
                <a:rPr lang="en-US" sz="2600">
                  <a:solidFill>
                    <a:schemeClr val="lt1"/>
                  </a:solidFill>
                  <a:latin typeface="Calibri"/>
                  <a:ea typeface="Calibri"/>
                  <a:cs typeface="Calibri"/>
                  <a:sym typeface="Calibri"/>
                </a:rPr>
                <a:t>Offer</a:t>
              </a:r>
              <a:endParaRPr/>
            </a:p>
          </p:txBody>
        </p:sp>
      </p:grpSp>
      <p:sp>
        <p:nvSpPr>
          <p:cNvPr id="949" name="Google Shape;949;g1f49638968e_0_154"/>
          <p:cNvSpPr txBox="1"/>
          <p:nvPr/>
        </p:nvSpPr>
        <p:spPr>
          <a:xfrm>
            <a:off x="800675" y="2682875"/>
            <a:ext cx="6660600" cy="349410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400"/>
              <a:buFont typeface="Arial"/>
              <a:buNone/>
            </a:pPr>
            <a:r>
              <a:rPr lang="en-US" sz="2400">
                <a:solidFill>
                  <a:schemeClr val="dk1"/>
                </a:solidFill>
                <a:latin typeface="Calibri"/>
                <a:ea typeface="Calibri"/>
                <a:cs typeface="Calibri"/>
                <a:sym typeface="Calibri"/>
              </a:rPr>
              <a:t>Year 1: Development of new products and procedures</a:t>
            </a:r>
            <a:endParaRPr/>
          </a:p>
          <a:p>
            <a:pPr marL="0" marR="0" lvl="0" indent="0" algn="l" rtl="0">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Year 2: Pilot test new products in at least 3 states and revise</a:t>
            </a:r>
            <a:endParaRPr/>
          </a:p>
          <a:p>
            <a:pPr marL="0" marR="0" lvl="0" indent="0" algn="l" rtl="0">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Year 3: Offer new products consortium wide</a:t>
            </a:r>
            <a:endParaRPr/>
          </a:p>
          <a:p>
            <a:pPr marL="0" marR="0" lvl="0" indent="0" algn="l" rtl="0">
              <a:lnSpc>
                <a:spcPct val="9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400"/>
              <a:buFont typeface="Arial"/>
              <a:buNone/>
            </a:pPr>
            <a:r>
              <a:rPr lang="en-US" sz="2400">
                <a:solidFill>
                  <a:schemeClr val="dk1"/>
                </a:solidFill>
                <a:latin typeface="Calibri"/>
                <a:ea typeface="Calibri"/>
                <a:cs typeface="Calibri"/>
                <a:sym typeface="Calibri"/>
              </a:rPr>
              <a:t>Existing products (such as Learning Plans and Life Skills Lessons)  should be used throughout all three years.</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cxnSp>
        <p:nvCxnSpPr>
          <p:cNvPr id="954" name="Google Shape;954;g1f49638968e_0_173"/>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55" name="Google Shape;955;g1f49638968e_0_173"/>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56" name="Google Shape;956;g1f49638968e_0_17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57" name="Google Shape;957;g1f49638968e_0_173"/>
          <p:cNvSpPr txBox="1"/>
          <p:nvPr/>
        </p:nvSpPr>
        <p:spPr>
          <a:xfrm>
            <a:off x="1093314" y="252932"/>
            <a:ext cx="105156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Year 3 Overview</a:t>
            </a:r>
            <a:endParaRPr/>
          </a:p>
        </p:txBody>
      </p:sp>
      <p:pic>
        <p:nvPicPr>
          <p:cNvPr id="958" name="Google Shape;958;g1f49638968e_0_173" descr="Coming Up Next on NASA Television - YouTube"/>
          <p:cNvPicPr preferRelativeResize="0"/>
          <p:nvPr/>
        </p:nvPicPr>
        <p:blipFill rotWithShape="1">
          <a:blip r:embed="rId4">
            <a:alphaModFix/>
          </a:blip>
          <a:srcRect/>
          <a:stretch/>
        </p:blipFill>
        <p:spPr>
          <a:xfrm>
            <a:off x="2170924" y="1557764"/>
            <a:ext cx="7850150" cy="441570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cxnSp>
        <p:nvCxnSpPr>
          <p:cNvPr id="963" name="Google Shape;963;g1f49638968e_0_18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64" name="Google Shape;964;g1f49638968e_0_181"/>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65" name="Google Shape;965;g1f49638968e_0_18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66" name="Google Shape;966;g1f49638968e_0_181"/>
          <p:cNvSpPr txBox="1"/>
          <p:nvPr/>
        </p:nvSpPr>
        <p:spPr>
          <a:xfrm>
            <a:off x="1093314" y="263507"/>
            <a:ext cx="105156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Year 3 FII Review</a:t>
            </a:r>
            <a:endParaRPr/>
          </a:p>
        </p:txBody>
      </p:sp>
      <p:sp>
        <p:nvSpPr>
          <p:cNvPr id="967" name="Google Shape;967;g1f49638968e_0_181"/>
          <p:cNvSpPr txBox="1"/>
          <p:nvPr/>
        </p:nvSpPr>
        <p:spPr>
          <a:xfrm>
            <a:off x="373931" y="1862701"/>
            <a:ext cx="3930600" cy="4215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Fidelity of Implementation Index (FII)</a:t>
            </a:r>
            <a:endParaRPr sz="2600">
              <a:solidFill>
                <a:schemeClr val="dk1"/>
              </a:solidFill>
              <a:latin typeface="Calibri"/>
              <a:ea typeface="Calibri"/>
              <a:cs typeface="Calibri"/>
              <a:sym typeface="Calibri"/>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Used to rate progress on activities we proposed</a:t>
            </a:r>
            <a:endParaRPr/>
          </a:p>
        </p:txBody>
      </p:sp>
      <p:pic>
        <p:nvPicPr>
          <p:cNvPr id="968" name="Google Shape;968;g1f49638968e_0_181"/>
          <p:cNvPicPr preferRelativeResize="0"/>
          <p:nvPr/>
        </p:nvPicPr>
        <p:blipFill rotWithShape="1">
          <a:blip r:embed="rId4">
            <a:alphaModFix/>
          </a:blip>
          <a:srcRect l="13748" t="18940" r="13237" b="4595"/>
          <a:stretch/>
        </p:blipFill>
        <p:spPr>
          <a:xfrm>
            <a:off x="4114001" y="1554689"/>
            <a:ext cx="7679595" cy="43716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cxnSp>
        <p:nvCxnSpPr>
          <p:cNvPr id="973" name="Google Shape;973;g1f49638968e_0_190"/>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74" name="Google Shape;974;g1f49638968e_0_190"/>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75" name="Google Shape;975;g1f49638968e_0_19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76" name="Google Shape;976;g1f49638968e_0_190"/>
          <p:cNvSpPr txBox="1"/>
          <p:nvPr/>
        </p:nvSpPr>
        <p:spPr>
          <a:xfrm>
            <a:off x="1152010" y="228600"/>
            <a:ext cx="105156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New to the FII</a:t>
            </a:r>
            <a:endParaRPr/>
          </a:p>
        </p:txBody>
      </p:sp>
      <p:sp>
        <p:nvSpPr>
          <p:cNvPr id="977" name="Google Shape;977;g1f49638968e_0_190"/>
          <p:cNvSpPr txBox="1"/>
          <p:nvPr/>
        </p:nvSpPr>
        <p:spPr>
          <a:xfrm>
            <a:off x="490331" y="2222526"/>
            <a:ext cx="7621800" cy="4215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Year 3 is about implementation and use of products</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Year 3 will be the final year for reaching Objective 2 (assisting students in obtaining an HSED)</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Dissemination event will be virtual and in conjunction with the other CIGs</a:t>
            </a:r>
            <a:endParaRPr/>
          </a:p>
          <a:p>
            <a:pPr marL="457200" marR="0" lvl="0" indent="-292100" algn="l" rtl="0">
              <a:lnSpc>
                <a:spcPct val="90000"/>
              </a:lnSpc>
              <a:spcBef>
                <a:spcPts val="100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pic>
        <p:nvPicPr>
          <p:cNvPr id="978" name="Google Shape;978;g1f49638968e_0_190" descr="new - Top Notch Marine"/>
          <p:cNvPicPr preferRelativeResize="0"/>
          <p:nvPr/>
        </p:nvPicPr>
        <p:blipFill rotWithShape="1">
          <a:blip r:embed="rId4">
            <a:alphaModFix/>
          </a:blip>
          <a:srcRect/>
          <a:stretch/>
        </p:blipFill>
        <p:spPr>
          <a:xfrm rot="-1031896">
            <a:off x="8046309" y="2958124"/>
            <a:ext cx="3429000" cy="18192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cxnSp>
        <p:nvCxnSpPr>
          <p:cNvPr id="983" name="Google Shape;983;g1f49638968e_0_199"/>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84" name="Google Shape;984;g1f49638968e_0_199"/>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85" name="Google Shape;985;g1f49638968e_0_19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86" name="Google Shape;986;g1f49638968e_0_199"/>
          <p:cNvSpPr txBox="1"/>
          <p:nvPr/>
        </p:nvSpPr>
        <p:spPr>
          <a:xfrm>
            <a:off x="1676400" y="228600"/>
            <a:ext cx="99324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Data Collection Changes</a:t>
            </a:r>
            <a:endParaRPr/>
          </a:p>
        </p:txBody>
      </p:sp>
      <p:sp>
        <p:nvSpPr>
          <p:cNvPr id="987" name="Google Shape;987;g1f49638968e_0_199"/>
          <p:cNvSpPr txBox="1"/>
          <p:nvPr/>
        </p:nvSpPr>
        <p:spPr>
          <a:xfrm>
            <a:off x="496957" y="2143899"/>
            <a:ext cx="11386800" cy="4215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Form 1: Director/Coordinator Report has one additional question about use of products (see next slide)</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Form 2: iSOSY Training Survey (tweaked—new link and QR code)</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Form 3: Pilot Review Form: this form will only be used if we have new products (such as the live lessons) and is </a:t>
            </a:r>
            <a:r>
              <a:rPr lang="en-US" sz="2600" b="1" u="sng">
                <a:solidFill>
                  <a:schemeClr val="dk1"/>
                </a:solidFill>
                <a:latin typeface="Calibri"/>
                <a:ea typeface="Calibri"/>
                <a:cs typeface="Calibri"/>
                <a:sym typeface="Calibri"/>
              </a:rPr>
              <a:t>optional</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Form 4: Graduation, HSED, and credential support training survey (will be for select iSOSY webinars only to address Objective 2)</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IMPORTANT: Final versions are on the Administrator Data Collection area of the website.</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cxnSp>
        <p:nvCxnSpPr>
          <p:cNvPr id="992" name="Google Shape;992;g1f49638968e_0_207"/>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993" name="Google Shape;993;g1f49638968e_0_207"/>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94" name="Google Shape;994;g1f49638968e_0_20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95" name="Google Shape;995;g1f49638968e_0_207"/>
          <p:cNvSpPr txBox="1"/>
          <p:nvPr/>
        </p:nvSpPr>
        <p:spPr>
          <a:xfrm>
            <a:off x="3061932" y="442995"/>
            <a:ext cx="8547000" cy="7896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chemeClr val="dk1"/>
              </a:buClr>
              <a:buSzPts val="4400"/>
              <a:buFont typeface="Calibri"/>
              <a:buNone/>
            </a:pPr>
            <a:r>
              <a:rPr lang="en-US" sz="6000">
                <a:solidFill>
                  <a:schemeClr val="dk1"/>
                </a:solidFill>
                <a:latin typeface="Calibri"/>
                <a:ea typeface="Calibri"/>
                <a:cs typeface="Calibri"/>
                <a:sym typeface="Calibri"/>
              </a:rPr>
              <a:t>Year 3 Implementation</a:t>
            </a:r>
            <a:endParaRPr sz="6000">
              <a:latin typeface="Calibri"/>
              <a:ea typeface="Calibri"/>
              <a:cs typeface="Calibri"/>
              <a:sym typeface="Calibri"/>
            </a:endParaRPr>
          </a:p>
        </p:txBody>
      </p:sp>
      <p:sp>
        <p:nvSpPr>
          <p:cNvPr id="996" name="Google Shape;996;g1f49638968e_0_207"/>
          <p:cNvSpPr txBox="1">
            <a:spLocks noGrp="1"/>
          </p:cNvSpPr>
          <p:nvPr>
            <p:ph type="body" idx="1"/>
          </p:nvPr>
        </p:nvSpPr>
        <p:spPr>
          <a:xfrm>
            <a:off x="924267" y="1783787"/>
            <a:ext cx="10515600" cy="1794600"/>
          </a:xfrm>
          <a:prstGeom prst="rect">
            <a:avLst/>
          </a:prstGeom>
          <a:noFill/>
          <a:ln>
            <a:noFill/>
          </a:ln>
        </p:spPr>
        <p:txBody>
          <a:bodyPr spcFirstLastPara="1" wrap="square" lIns="91425" tIns="45700" rIns="91425" bIns="45700" anchor="t" anchorCtr="0">
            <a:normAutofit fontScale="70000" lnSpcReduction="20000"/>
          </a:bodyPr>
          <a:lstStyle/>
          <a:p>
            <a:pPr marL="228600" lvl="0" indent="-177165" algn="l" rtl="0">
              <a:lnSpc>
                <a:spcPct val="90000"/>
              </a:lnSpc>
              <a:spcBef>
                <a:spcPts val="0"/>
              </a:spcBef>
              <a:spcAft>
                <a:spcPts val="0"/>
              </a:spcAft>
              <a:buClr>
                <a:schemeClr val="dk1"/>
              </a:buClr>
              <a:buSzPct val="100000"/>
              <a:buChar char="•"/>
            </a:pPr>
            <a:r>
              <a:rPr lang="en-US" sz="3600"/>
              <a:t>New question added to the Director/Coordinator report.</a:t>
            </a:r>
            <a:endParaRPr/>
          </a:p>
          <a:p>
            <a:pPr marL="228600" lvl="0" indent="-177165" algn="l" rtl="0">
              <a:lnSpc>
                <a:spcPct val="90000"/>
              </a:lnSpc>
              <a:spcBef>
                <a:spcPts val="1000"/>
              </a:spcBef>
              <a:spcAft>
                <a:spcPts val="0"/>
              </a:spcAft>
              <a:buClr>
                <a:schemeClr val="dk1"/>
              </a:buClr>
              <a:buSzPct val="100000"/>
              <a:buChar char="•"/>
            </a:pPr>
            <a:r>
              <a:rPr lang="en-US" sz="3600"/>
              <a:t>It’s not necessarily required but we would like each state to commit to using at least one product in Year 3.</a:t>
            </a:r>
            <a:endParaRPr/>
          </a:p>
          <a:p>
            <a:pPr marL="228600" lvl="0" indent="-64135"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endParaRPr/>
          </a:p>
        </p:txBody>
      </p:sp>
      <p:sp>
        <p:nvSpPr>
          <p:cNvPr id="997" name="Google Shape;997;g1f49638968e_0_207"/>
          <p:cNvSpPr/>
          <p:nvPr/>
        </p:nvSpPr>
        <p:spPr>
          <a:xfrm>
            <a:off x="1550400" y="3323175"/>
            <a:ext cx="9091200" cy="2382600"/>
          </a:xfrm>
          <a:prstGeom prst="rect">
            <a:avLst/>
          </a:prstGeom>
          <a:noFill/>
          <a:ln>
            <a:noFill/>
          </a:ln>
        </p:spPr>
        <p:txBody>
          <a:bodyPr spcFirstLastPara="1" wrap="square" lIns="91425" tIns="45700" rIns="91425" bIns="45700" anchor="ctr" anchorCtr="0">
            <a:noAutofit/>
          </a:bodyPr>
          <a:lstStyle/>
          <a:p>
            <a:pPr marL="228600" marR="0" lvl="0" indent="-228600" algn="l" rtl="0">
              <a:spcBef>
                <a:spcPts val="0"/>
              </a:spcBef>
              <a:spcAft>
                <a:spcPts val="0"/>
              </a:spcAft>
              <a:buNone/>
            </a:pPr>
            <a:r>
              <a:rPr lang="en-US" sz="1800">
                <a:solidFill>
                  <a:schemeClr val="dk1"/>
                </a:solidFill>
                <a:latin typeface="Arial"/>
                <a:ea typeface="Arial"/>
                <a:cs typeface="Arial"/>
                <a:sym typeface="Arial"/>
              </a:rPr>
              <a:t>6.</a:t>
            </a:r>
            <a:r>
              <a:rPr lang="en-US" sz="1800" b="1">
                <a:solidFill>
                  <a:schemeClr val="dk1"/>
                </a:solidFill>
                <a:latin typeface="Arial"/>
                <a:ea typeface="Arial"/>
                <a:cs typeface="Arial"/>
                <a:sym typeface="Arial"/>
              </a:rPr>
              <a:t> </a:t>
            </a:r>
            <a:r>
              <a:rPr lang="en-US" sz="1800">
                <a:solidFill>
                  <a:schemeClr val="dk1"/>
                </a:solidFill>
                <a:latin typeface="Arial"/>
                <a:ea typeface="Arial"/>
                <a:cs typeface="Arial"/>
                <a:sym typeface="Arial"/>
              </a:rPr>
              <a:t>Which</a:t>
            </a:r>
            <a:r>
              <a:rPr lang="en-US" sz="1800" b="1">
                <a:solidFill>
                  <a:schemeClr val="dk1"/>
                </a:solidFill>
                <a:latin typeface="Arial"/>
                <a:ea typeface="Arial"/>
                <a:cs typeface="Arial"/>
                <a:sym typeface="Arial"/>
              </a:rPr>
              <a:t> product(s) were used in your state?</a:t>
            </a:r>
            <a:endParaRPr sz="1800">
              <a:solidFill>
                <a:schemeClr val="dk1"/>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Goal Setting and Career Awareness Toolkit	</a:t>
            </a: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Secondary student profile</a:t>
            </a:r>
            <a:endParaRPr sz="1800">
              <a:solidFill>
                <a:schemeClr val="dk1"/>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Personal Wellness materials			</a:t>
            </a: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Pathways Guide</a:t>
            </a:r>
            <a:endParaRPr sz="1800">
              <a:solidFill>
                <a:schemeClr val="dk1"/>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Live lessons 					</a:t>
            </a: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Student Portal</a:t>
            </a:r>
            <a:endParaRPr sz="1800">
              <a:solidFill>
                <a:schemeClr val="dk1"/>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Website tour					</a:t>
            </a: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STAT Lesson: _____________________	</a:t>
            </a:r>
            <a:endParaRPr sz="1800">
              <a:solidFill>
                <a:schemeClr val="dk1"/>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1800">
                <a:solidFill>
                  <a:schemeClr val="dk1"/>
                </a:solidFill>
                <a:latin typeface="MS Gothic"/>
                <a:ea typeface="MS Gothic"/>
                <a:cs typeface="MS Gothic"/>
                <a:sym typeface="MS Gothic"/>
              </a:rPr>
              <a:t>☐</a:t>
            </a:r>
            <a:r>
              <a:rPr lang="en-US" sz="1800">
                <a:solidFill>
                  <a:schemeClr val="dk1"/>
                </a:solidFill>
                <a:latin typeface="Arial"/>
                <a:ea typeface="Arial"/>
                <a:cs typeface="Arial"/>
                <a:sym typeface="Arial"/>
              </a:rPr>
              <a:t> OSHA certification</a:t>
            </a:r>
            <a:endParaRPr sz="1800">
              <a:solidFill>
                <a:schemeClr val="dk1"/>
              </a:solidFill>
              <a:latin typeface="Times New Roman"/>
              <a:ea typeface="Times New Roman"/>
              <a:cs typeface="Times New Roman"/>
              <a:sym typeface="Times New Roman"/>
            </a:endParaRPr>
          </a:p>
          <a:p>
            <a:pPr marL="228600" marR="0" lvl="0" indent="-228600" algn="l" rtl="0">
              <a:spcBef>
                <a:spcPts val="0"/>
              </a:spcBef>
              <a:spcAft>
                <a:spcPts val="0"/>
              </a:spcAft>
              <a:buNone/>
            </a:pPr>
            <a:r>
              <a:rPr lang="en-US" sz="1800">
                <a:solidFill>
                  <a:schemeClr val="dk1"/>
                </a:solidFill>
                <a:latin typeface="Arial"/>
                <a:ea typeface="Arial"/>
                <a:cs typeface="Arial"/>
                <a:sym typeface="Arial"/>
              </a:rPr>
              <a:t> </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2067c17d22e_0_8"/>
          <p:cNvPicPr preferRelativeResize="0"/>
          <p:nvPr/>
        </p:nvPicPr>
        <p:blipFill rotWithShape="1">
          <a:blip r:embed="rId3">
            <a:alphaModFix/>
          </a:blip>
          <a:srcRect/>
          <a:stretch/>
        </p:blipFill>
        <p:spPr>
          <a:xfrm>
            <a:off x="8483029" y="3792825"/>
            <a:ext cx="2095023" cy="2127008"/>
          </a:xfrm>
          <a:prstGeom prst="rect">
            <a:avLst/>
          </a:prstGeom>
          <a:noFill/>
          <a:ln>
            <a:noFill/>
          </a:ln>
        </p:spPr>
      </p:pic>
      <p:sp>
        <p:nvSpPr>
          <p:cNvPr id="176" name="Google Shape;176;g2067c17d22e_0_8"/>
          <p:cNvSpPr txBox="1">
            <a:spLocks noGrp="1"/>
          </p:cNvSpPr>
          <p:nvPr>
            <p:ph type="title"/>
          </p:nvPr>
        </p:nvSpPr>
        <p:spPr>
          <a:xfrm>
            <a:off x="1189383" y="184928"/>
            <a:ext cx="10515600" cy="1325700"/>
          </a:xfrm>
          <a:prstGeom prst="rect">
            <a:avLst/>
          </a:prstGeom>
          <a:noFill/>
          <a:ln>
            <a:noFill/>
          </a:ln>
        </p:spPr>
        <p:txBody>
          <a:bodyPr spcFirstLastPara="1" wrap="square" lIns="91400" tIns="45700" rIns="91400" bIns="45700" anchor="ctr" anchorCtr="0">
            <a:normAutofit/>
          </a:bodyPr>
          <a:lstStyle/>
          <a:p>
            <a:pPr marL="0" lvl="0" indent="0" algn="r" rtl="0">
              <a:lnSpc>
                <a:spcPct val="90000"/>
              </a:lnSpc>
              <a:spcBef>
                <a:spcPts val="0"/>
              </a:spcBef>
              <a:spcAft>
                <a:spcPts val="0"/>
              </a:spcAft>
              <a:buSzPts val="8000"/>
              <a:buNone/>
            </a:pPr>
            <a:r>
              <a:rPr lang="en-US" sz="6000"/>
              <a:t>Personal Wellness</a:t>
            </a:r>
            <a:endParaRPr/>
          </a:p>
        </p:txBody>
      </p:sp>
      <p:sp>
        <p:nvSpPr>
          <p:cNvPr id="177" name="Google Shape;177;g2067c17d22e_0_8"/>
          <p:cNvSpPr txBox="1">
            <a:spLocks noGrp="1"/>
          </p:cNvSpPr>
          <p:nvPr>
            <p:ph type="body" idx="1"/>
          </p:nvPr>
        </p:nvSpPr>
        <p:spPr>
          <a:xfrm>
            <a:off x="838200" y="1634332"/>
            <a:ext cx="6818100" cy="4763100"/>
          </a:xfrm>
          <a:prstGeom prst="rect">
            <a:avLst/>
          </a:prstGeom>
          <a:noFill/>
          <a:ln>
            <a:noFill/>
          </a:ln>
        </p:spPr>
        <p:txBody>
          <a:bodyPr spcFirstLastPara="1" wrap="square" lIns="91400" tIns="45700" rIns="91400" bIns="45700" anchor="t" anchorCtr="0">
            <a:normAutofit/>
          </a:bodyPr>
          <a:lstStyle/>
          <a:p>
            <a:pPr marL="0" lvl="0" indent="0" algn="l" rtl="0">
              <a:lnSpc>
                <a:spcPct val="90000"/>
              </a:lnSpc>
              <a:spcBef>
                <a:spcPts val="0"/>
              </a:spcBef>
              <a:spcAft>
                <a:spcPts val="0"/>
              </a:spcAft>
              <a:buSzPts val="4500"/>
              <a:buNone/>
            </a:pPr>
            <a:r>
              <a:rPr lang="en-US" sz="3400" b="1">
                <a:latin typeface="Calibri"/>
                <a:ea typeface="Calibri"/>
                <a:cs typeface="Calibri"/>
                <a:sym typeface="Calibri"/>
              </a:rPr>
              <a:t>Personal wellness </a:t>
            </a:r>
            <a:r>
              <a:rPr lang="en-US" sz="3400">
                <a:latin typeface="Calibri"/>
                <a:ea typeface="Calibri"/>
                <a:cs typeface="Calibri"/>
                <a:sym typeface="Calibri"/>
              </a:rPr>
              <a:t>is finding a greater well-being through positively connecting the mind and body. In a simpler sense, achieving personal wellness comes from maintaining a healthy and balanced lifestyle. </a:t>
            </a:r>
            <a:endParaRPr>
              <a:latin typeface="Calibri"/>
              <a:ea typeface="Calibri"/>
              <a:cs typeface="Calibri"/>
              <a:sym typeface="Calibri"/>
            </a:endParaRPr>
          </a:p>
        </p:txBody>
      </p:sp>
      <p:pic>
        <p:nvPicPr>
          <p:cNvPr id="178" name="Google Shape;178;g2067c17d22e_0_8" descr="A picture containing drawing&#10;&#10;Description automatically generated"/>
          <p:cNvPicPr preferRelativeResize="0"/>
          <p:nvPr/>
        </p:nvPicPr>
        <p:blipFill rotWithShape="1">
          <a:blip r:embed="rId4">
            <a:alphaModFix/>
          </a:blip>
          <a:srcRect/>
          <a:stretch/>
        </p:blipFill>
        <p:spPr>
          <a:xfrm>
            <a:off x="496957" y="347871"/>
            <a:ext cx="2433250" cy="746491"/>
          </a:xfrm>
          <a:prstGeom prst="rect">
            <a:avLst/>
          </a:prstGeom>
          <a:noFill/>
          <a:ln>
            <a:noFill/>
          </a:ln>
        </p:spPr>
      </p:pic>
      <p:cxnSp>
        <p:nvCxnSpPr>
          <p:cNvPr id="179" name="Google Shape;179;g2067c17d22e_0_8"/>
          <p:cNvCxnSpPr/>
          <p:nvPr/>
        </p:nvCxnSpPr>
        <p:spPr>
          <a:xfrm>
            <a:off x="487017" y="1232593"/>
            <a:ext cx="11121900" cy="0"/>
          </a:xfrm>
          <a:prstGeom prst="straightConnector1">
            <a:avLst/>
          </a:prstGeom>
          <a:noFill/>
          <a:ln w="38100" cap="flat" cmpd="sng">
            <a:solidFill>
              <a:srgbClr val="009051"/>
            </a:solidFill>
            <a:prstDash val="solid"/>
            <a:round/>
            <a:headEnd type="none" w="sm" len="sm"/>
            <a:tailEnd type="none" w="sm" len="sm"/>
          </a:ln>
          <a:effectLst>
            <a:outerShdw blurRad="40000" dist="23000" dir="5400000" rotWithShape="0">
              <a:srgbClr val="000000">
                <a:alpha val="34120"/>
              </a:srgbClr>
            </a:outerShdw>
          </a:effectLst>
        </p:spPr>
      </p:cxnSp>
      <p:sp>
        <p:nvSpPr>
          <p:cNvPr id="180" name="Google Shape;180;g2067c17d22e_0_8"/>
          <p:cNvSpPr txBox="1"/>
          <p:nvPr/>
        </p:nvSpPr>
        <p:spPr>
          <a:xfrm>
            <a:off x="487017" y="6248401"/>
            <a:ext cx="11390400" cy="307800"/>
          </a:xfrm>
          <a:prstGeom prst="rect">
            <a:avLst/>
          </a:prstGeom>
          <a:solidFill>
            <a:srgbClr val="009051"/>
          </a:solidFill>
          <a:ln w="25400" cap="flat" cmpd="sng">
            <a:solidFill>
              <a:schemeClr val="accent3"/>
            </a:solidFill>
            <a:prstDash val="solid"/>
            <a:round/>
            <a:headEnd type="none" w="sm" len="sm"/>
            <a:tailEnd type="none" w="sm" len="sm"/>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FFFFFF"/>
                </a:solidFill>
                <a:latin typeface="Arial"/>
                <a:ea typeface="Arial"/>
                <a:cs typeface="Arial"/>
                <a:sym typeface="Arial"/>
              </a:rPr>
              <a:t>www.osymigrant.org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cxnSp>
        <p:nvCxnSpPr>
          <p:cNvPr id="1002" name="Google Shape;1002;g1f49638968e_0_21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03" name="Google Shape;1003;g1f49638968e_0_216"/>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04" name="Google Shape;1004;g1f49638968e_0_21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05" name="Google Shape;1005;g1f49638968e_0_216"/>
          <p:cNvSpPr txBox="1"/>
          <p:nvPr/>
        </p:nvSpPr>
        <p:spPr>
          <a:xfrm>
            <a:off x="2224626" y="133575"/>
            <a:ext cx="93843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5400">
                <a:solidFill>
                  <a:schemeClr val="dk1"/>
                </a:solidFill>
                <a:latin typeface="Calibri"/>
                <a:ea typeface="Calibri"/>
                <a:cs typeface="Calibri"/>
                <a:sym typeface="Calibri"/>
              </a:rPr>
              <a:t>Form 1: Director/Coordinator</a:t>
            </a:r>
            <a:endParaRPr sz="800">
              <a:latin typeface="Calibri"/>
              <a:ea typeface="Calibri"/>
              <a:cs typeface="Calibri"/>
              <a:sym typeface="Calibri"/>
            </a:endParaRPr>
          </a:p>
        </p:txBody>
      </p:sp>
      <p:sp>
        <p:nvSpPr>
          <p:cNvPr id="1006" name="Google Shape;1006;g1f49638968e_0_216"/>
          <p:cNvSpPr txBox="1"/>
          <p:nvPr/>
        </p:nvSpPr>
        <p:spPr>
          <a:xfrm>
            <a:off x="487031" y="1979126"/>
            <a:ext cx="5113500" cy="4215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Complete once for each state</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Summarizes data collected regarding iSOSY services and activities</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What questions do you have?</a:t>
            </a:r>
            <a:endParaRPr/>
          </a:p>
        </p:txBody>
      </p:sp>
      <p:pic>
        <p:nvPicPr>
          <p:cNvPr id="1007" name="Google Shape;1007;g1f49638968e_0_216"/>
          <p:cNvPicPr preferRelativeResize="0"/>
          <p:nvPr/>
        </p:nvPicPr>
        <p:blipFill rotWithShape="1">
          <a:blip r:embed="rId4">
            <a:alphaModFix/>
          </a:blip>
          <a:srcRect l="21673" t="18940" r="22866" b="4595"/>
          <a:stretch/>
        </p:blipFill>
        <p:spPr>
          <a:xfrm>
            <a:off x="5402400" y="1632551"/>
            <a:ext cx="5870750" cy="4399949"/>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cxnSp>
        <p:nvCxnSpPr>
          <p:cNvPr id="1012" name="Google Shape;1012;g1f49638968e_0_225"/>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13" name="Google Shape;1013;g1f49638968e_0_225"/>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14" name="Google Shape;1014;g1f49638968e_0_22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15" name="Google Shape;1015;g1f49638968e_0_225"/>
          <p:cNvSpPr txBox="1"/>
          <p:nvPr/>
        </p:nvSpPr>
        <p:spPr>
          <a:xfrm>
            <a:off x="2266025" y="182700"/>
            <a:ext cx="93861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5400">
                <a:solidFill>
                  <a:schemeClr val="dk1"/>
                </a:solidFill>
                <a:latin typeface="Calibri"/>
                <a:ea typeface="Calibri"/>
                <a:cs typeface="Calibri"/>
                <a:sym typeface="Calibri"/>
              </a:rPr>
              <a:t>Form 2: Staff Training Survey</a:t>
            </a:r>
            <a:endParaRPr sz="5400"/>
          </a:p>
        </p:txBody>
      </p:sp>
      <p:sp>
        <p:nvSpPr>
          <p:cNvPr id="1016" name="Google Shape;1016;g1f49638968e_0_225"/>
          <p:cNvSpPr txBox="1"/>
          <p:nvPr/>
        </p:nvSpPr>
        <p:spPr>
          <a:xfrm>
            <a:off x="490331" y="2222526"/>
            <a:ext cx="5113500" cy="4215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Complete following training that includes iSOSY strategies or information.</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You may submit these to the evaluator at any time.</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File is available for download or you may use the online survey.</a:t>
            </a:r>
            <a:endParaRPr/>
          </a:p>
        </p:txBody>
      </p:sp>
      <p:pic>
        <p:nvPicPr>
          <p:cNvPr id="1017" name="Google Shape;1017;g1f49638968e_0_225"/>
          <p:cNvPicPr preferRelativeResize="0"/>
          <p:nvPr/>
        </p:nvPicPr>
        <p:blipFill rotWithShape="1">
          <a:blip r:embed="rId4">
            <a:alphaModFix/>
          </a:blip>
          <a:srcRect l="24033" t="20159" r="21836" b="4590"/>
          <a:stretch/>
        </p:blipFill>
        <p:spPr>
          <a:xfrm>
            <a:off x="5854052" y="1557225"/>
            <a:ext cx="5579131" cy="4215900"/>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cxnSp>
        <p:nvCxnSpPr>
          <p:cNvPr id="1022" name="Google Shape;1022;g1f49638968e_0_234"/>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23" name="Google Shape;1023;g1f49638968e_0_234"/>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24" name="Google Shape;1024;g1f49638968e_0_23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25" name="Google Shape;1025;g1f49638968e_0_234"/>
          <p:cNvSpPr txBox="1"/>
          <p:nvPr/>
        </p:nvSpPr>
        <p:spPr>
          <a:xfrm>
            <a:off x="2367250" y="133575"/>
            <a:ext cx="92418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5400">
                <a:solidFill>
                  <a:schemeClr val="dk1"/>
                </a:solidFill>
                <a:latin typeface="Calibri"/>
                <a:ea typeface="Calibri"/>
                <a:cs typeface="Calibri"/>
                <a:sym typeface="Calibri"/>
              </a:rPr>
              <a:t>Form 3: Pilot Product Review</a:t>
            </a:r>
            <a:endParaRPr sz="5400"/>
          </a:p>
        </p:txBody>
      </p:sp>
      <p:sp>
        <p:nvSpPr>
          <p:cNvPr id="1026" name="Google Shape;1026;g1f49638968e_0_234"/>
          <p:cNvSpPr txBox="1"/>
          <p:nvPr/>
        </p:nvSpPr>
        <p:spPr>
          <a:xfrm>
            <a:off x="490331" y="2222526"/>
            <a:ext cx="5113500" cy="42159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Will be customized for materials being piloted in Year 2 at the TST meeting.</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You may submit these to the evaluator at any time.</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May not be applicable to all states depending on the pilot schedule.</a:t>
            </a:r>
            <a:endParaRPr/>
          </a:p>
        </p:txBody>
      </p:sp>
      <p:sp>
        <p:nvSpPr>
          <p:cNvPr id="1027" name="Google Shape;1027;g1f49638968e_0_234"/>
          <p:cNvSpPr/>
          <p:nvPr/>
        </p:nvSpPr>
        <p:spPr>
          <a:xfrm>
            <a:off x="3724422" y="1137868"/>
            <a:ext cx="3759000" cy="11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600" b="0" cap="none">
                <a:solidFill>
                  <a:schemeClr val="accent1"/>
                </a:solidFill>
                <a:latin typeface="Calibri"/>
                <a:ea typeface="Calibri"/>
                <a:cs typeface="Calibri"/>
                <a:sym typeface="Calibri"/>
              </a:rPr>
              <a:t>OPTIONAL</a:t>
            </a:r>
            <a:endParaRPr/>
          </a:p>
        </p:txBody>
      </p:sp>
      <p:pic>
        <p:nvPicPr>
          <p:cNvPr id="1028" name="Google Shape;1028;g1f49638968e_0_234"/>
          <p:cNvPicPr preferRelativeResize="0"/>
          <p:nvPr/>
        </p:nvPicPr>
        <p:blipFill rotWithShape="1">
          <a:blip r:embed="rId4">
            <a:alphaModFix/>
          </a:blip>
          <a:srcRect l="23132" t="24692" r="22895" b="1707"/>
          <a:stretch/>
        </p:blipFill>
        <p:spPr>
          <a:xfrm>
            <a:off x="6220932" y="2314979"/>
            <a:ext cx="5213341" cy="3864304"/>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cxnSp>
        <p:nvCxnSpPr>
          <p:cNvPr id="1033" name="Google Shape;1033;g1f49638968e_0_244"/>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34" name="Google Shape;1034;g1f49638968e_0_244"/>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35" name="Google Shape;1035;g1f49638968e_0_24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36" name="Google Shape;1036;g1f49638968e_0_244"/>
          <p:cNvSpPr txBox="1"/>
          <p:nvPr/>
        </p:nvSpPr>
        <p:spPr>
          <a:xfrm>
            <a:off x="1049875" y="206173"/>
            <a:ext cx="10515600" cy="10299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Profiles</a:t>
            </a:r>
            <a:endParaRPr/>
          </a:p>
        </p:txBody>
      </p:sp>
      <p:sp>
        <p:nvSpPr>
          <p:cNvPr id="1037" name="Google Shape;1037;g1f49638968e_0_244"/>
          <p:cNvSpPr txBox="1"/>
          <p:nvPr/>
        </p:nvSpPr>
        <p:spPr>
          <a:xfrm>
            <a:off x="490332" y="1584962"/>
            <a:ext cx="5928000" cy="4525200"/>
          </a:xfrm>
          <a:prstGeom prst="rect">
            <a:avLst/>
          </a:prstGeom>
          <a:noFill/>
          <a:ln>
            <a:noFill/>
          </a:ln>
        </p:spPr>
        <p:txBody>
          <a:bodyPr spcFirstLastPara="1" wrap="square" lIns="91425" tIns="45700" rIns="91425" bIns="45700" anchor="t" anchorCtr="0">
            <a:normAutofit lnSpcReduction="10000"/>
          </a:bodyPr>
          <a:lstStyle/>
          <a:p>
            <a:pPr marL="457200" marR="0" lvl="0" indent="-457200" algn="l" rtl="0">
              <a:lnSpc>
                <a:spcPct val="90000"/>
              </a:lnSpc>
              <a:spcBef>
                <a:spcPts val="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OSY Profile and Summary</a:t>
            </a:r>
            <a:endParaRPr/>
          </a:p>
          <a:p>
            <a:pPr marL="914400" marR="0" lvl="1" indent="-4572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Used for CNAs in many states</a:t>
            </a:r>
            <a:endParaRPr/>
          </a:p>
          <a:p>
            <a:pPr marL="914400" marR="0" lvl="1" indent="-4572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Also used to guide material development and CIG proposals</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Secondary student profile</a:t>
            </a:r>
            <a:endParaRPr/>
          </a:p>
          <a:p>
            <a:pPr marL="914400" marR="0" lvl="1" indent="-4572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The secondary student profile is a tool available to identify the needs of secondary students and help guide instructional staff toward appropriate materials for the student.</a:t>
            </a:r>
            <a:endParaRPr/>
          </a:p>
          <a:p>
            <a:pPr marL="914400" marR="0" lvl="1" indent="-457200" algn="l" rtl="0">
              <a:lnSpc>
                <a:spcPct val="90000"/>
              </a:lnSpc>
              <a:spcBef>
                <a:spcPts val="500"/>
              </a:spcBef>
              <a:spcAft>
                <a:spcPts val="0"/>
              </a:spcAft>
              <a:buClr>
                <a:schemeClr val="dk1"/>
              </a:buClr>
              <a:buSzPts val="2200"/>
              <a:buFont typeface="Arial"/>
              <a:buChar char="•"/>
            </a:pPr>
            <a:r>
              <a:rPr lang="en-US" sz="2200" b="0" i="0" u="none" strike="noStrike" cap="none">
                <a:solidFill>
                  <a:schemeClr val="dk1"/>
                </a:solidFill>
                <a:latin typeface="Calibri"/>
                <a:ea typeface="Calibri"/>
                <a:cs typeface="Calibri"/>
                <a:sym typeface="Calibri"/>
              </a:rPr>
              <a:t>We will </a:t>
            </a:r>
            <a:r>
              <a:rPr lang="en-US" sz="2200" b="1" i="0" u="none" strike="noStrike" cap="none">
                <a:solidFill>
                  <a:schemeClr val="dk1"/>
                </a:solidFill>
                <a:latin typeface="Calibri"/>
                <a:ea typeface="Calibri"/>
                <a:cs typeface="Calibri"/>
                <a:sym typeface="Calibri"/>
              </a:rPr>
              <a:t>not be collecting</a:t>
            </a:r>
            <a:r>
              <a:rPr lang="en-US" sz="2200" b="0" i="0" u="none" strike="noStrike" cap="none">
                <a:solidFill>
                  <a:schemeClr val="dk1"/>
                </a:solidFill>
                <a:latin typeface="Calibri"/>
                <a:ea typeface="Calibri"/>
                <a:cs typeface="Calibri"/>
                <a:sym typeface="Calibri"/>
              </a:rPr>
              <a:t> data at the consortium level for this form. States may choose to use it for Comprehensive Needs Assessment or other state data collection.</a:t>
            </a:r>
            <a:endParaRPr/>
          </a:p>
        </p:txBody>
      </p:sp>
      <p:pic>
        <p:nvPicPr>
          <p:cNvPr id="1038" name="Google Shape;1038;g1f49638968e_0_244"/>
          <p:cNvPicPr preferRelativeResize="0"/>
          <p:nvPr/>
        </p:nvPicPr>
        <p:blipFill rotWithShape="1">
          <a:blip r:embed="rId4">
            <a:alphaModFix/>
          </a:blip>
          <a:srcRect l="10285" t="19401" r="10712" b="5546"/>
          <a:stretch/>
        </p:blipFill>
        <p:spPr>
          <a:xfrm>
            <a:off x="6418218" y="3054975"/>
            <a:ext cx="5337709" cy="270746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cxnSp>
        <p:nvCxnSpPr>
          <p:cNvPr id="1043" name="Google Shape;1043;g1f49638968e_0_253"/>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44" name="Google Shape;1044;g1f49638968e_0_253"/>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45" name="Google Shape;1045;g1f49638968e_0_25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46" name="Google Shape;1046;g1f49638968e_0_253"/>
          <p:cNvSpPr txBox="1"/>
          <p:nvPr/>
        </p:nvSpPr>
        <p:spPr>
          <a:xfrm>
            <a:off x="3185206" y="253460"/>
            <a:ext cx="8423700" cy="1029900"/>
          </a:xfrm>
          <a:prstGeom prst="rect">
            <a:avLst/>
          </a:prstGeom>
          <a:noFill/>
          <a:ln>
            <a:noFill/>
          </a:ln>
        </p:spPr>
        <p:txBody>
          <a:bodyPr spcFirstLastPara="1" wrap="square" lIns="91425" tIns="45700" rIns="91425" bIns="45700" anchor="b" anchorCtr="0">
            <a:normAutofit fontScale="70000" lnSpcReduction="20000"/>
          </a:bodyPr>
          <a:lstStyle/>
          <a:p>
            <a:pPr marL="0" marR="0" lvl="0" indent="0" algn="r" rtl="0">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Form 4: Pathways to Graduation or Certificates </a:t>
            </a:r>
            <a:endParaRPr/>
          </a:p>
        </p:txBody>
      </p:sp>
      <p:sp>
        <p:nvSpPr>
          <p:cNvPr id="1047" name="Google Shape;1047;g1f49638968e_0_253"/>
          <p:cNvSpPr txBox="1"/>
          <p:nvPr/>
        </p:nvSpPr>
        <p:spPr>
          <a:xfrm>
            <a:off x="496957" y="1922897"/>
            <a:ext cx="5598900" cy="37815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4000"/>
              <a:buFont typeface="Arial"/>
              <a:buChar char="•"/>
            </a:pPr>
            <a:r>
              <a:rPr lang="en-US" sz="4000">
                <a:solidFill>
                  <a:schemeClr val="dk1"/>
                </a:solidFill>
                <a:latin typeface="Calibri"/>
                <a:ea typeface="Calibri"/>
                <a:cs typeface="Calibri"/>
                <a:sym typeface="Calibri"/>
              </a:rPr>
              <a:t>Asks specifically about pathways to graduation, credentials, or certificates</a:t>
            </a:r>
            <a:endParaRPr/>
          </a:p>
          <a:p>
            <a:pPr marL="457200" marR="0" lvl="0" indent="-457200" algn="l" rtl="0">
              <a:lnSpc>
                <a:spcPct val="90000"/>
              </a:lnSpc>
              <a:spcBef>
                <a:spcPts val="1000"/>
              </a:spcBef>
              <a:spcAft>
                <a:spcPts val="0"/>
              </a:spcAft>
              <a:buClr>
                <a:schemeClr val="dk1"/>
              </a:buClr>
              <a:buSzPts val="4000"/>
              <a:buFont typeface="Arial"/>
              <a:buChar char="•"/>
            </a:pPr>
            <a:r>
              <a:rPr lang="en-US" sz="4000">
                <a:solidFill>
                  <a:schemeClr val="dk1"/>
                </a:solidFill>
                <a:latin typeface="Calibri"/>
                <a:ea typeface="Calibri"/>
                <a:cs typeface="Calibri"/>
                <a:sym typeface="Calibri"/>
              </a:rPr>
              <a:t>Will be used with select iSOSY trainings</a:t>
            </a:r>
            <a:endParaRPr/>
          </a:p>
        </p:txBody>
      </p:sp>
      <p:pic>
        <p:nvPicPr>
          <p:cNvPr id="1048" name="Google Shape;1048;g1f49638968e_0_253"/>
          <p:cNvPicPr preferRelativeResize="0"/>
          <p:nvPr/>
        </p:nvPicPr>
        <p:blipFill rotWithShape="1">
          <a:blip r:embed="rId4">
            <a:alphaModFix/>
          </a:blip>
          <a:srcRect l="39632" t="20824" r="20939" b="23133"/>
          <a:stretch/>
        </p:blipFill>
        <p:spPr>
          <a:xfrm>
            <a:off x="5880378" y="1370825"/>
            <a:ext cx="5728527" cy="442596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cxnSp>
        <p:nvCxnSpPr>
          <p:cNvPr id="1053" name="Google Shape;1053;g1f49638968e_0_262"/>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54" name="Google Shape;1054;g1f49638968e_0_262"/>
          <p:cNvSpPr txBox="1"/>
          <p:nvPr/>
        </p:nvSpPr>
        <p:spPr>
          <a:xfrm>
            <a:off x="487017" y="6248400"/>
            <a:ext cx="113901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55" name="Google Shape;1055;g1f49638968e_0_26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56" name="Google Shape;1056;g1f49638968e_0_262"/>
          <p:cNvSpPr txBox="1"/>
          <p:nvPr/>
        </p:nvSpPr>
        <p:spPr>
          <a:xfrm>
            <a:off x="3141856" y="206173"/>
            <a:ext cx="8423700" cy="1029900"/>
          </a:xfrm>
          <a:prstGeom prst="rect">
            <a:avLst/>
          </a:prstGeom>
          <a:noFill/>
          <a:ln>
            <a:noFill/>
          </a:ln>
        </p:spPr>
        <p:txBody>
          <a:bodyPr spcFirstLastPara="1" wrap="square" lIns="91425" tIns="45700" rIns="91425" bIns="45700" anchor="b" anchorCtr="0">
            <a:normAutofit fontScale="70000"/>
          </a:bodyPr>
          <a:lstStyle/>
          <a:p>
            <a:pPr marL="0" marR="0" lvl="0" indent="0" algn="r" rtl="0">
              <a:lnSpc>
                <a:spcPct val="90000"/>
              </a:lnSpc>
              <a:spcBef>
                <a:spcPts val="0"/>
              </a:spcBef>
              <a:spcAft>
                <a:spcPts val="0"/>
              </a:spcAft>
              <a:buClr>
                <a:schemeClr val="dk1"/>
              </a:buClr>
              <a:buSzPct val="100000"/>
              <a:buFont typeface="Calibri"/>
              <a:buNone/>
            </a:pPr>
            <a:r>
              <a:rPr lang="en-US" sz="6000">
                <a:solidFill>
                  <a:schemeClr val="dk1"/>
                </a:solidFill>
                <a:latin typeface="Calibri"/>
                <a:ea typeface="Calibri"/>
                <a:cs typeface="Calibri"/>
                <a:sym typeface="Calibri"/>
              </a:rPr>
              <a:t>Evaluation and Profile Data Meeting</a:t>
            </a:r>
            <a:endParaRPr/>
          </a:p>
        </p:txBody>
      </p:sp>
      <p:sp>
        <p:nvSpPr>
          <p:cNvPr id="1057" name="Google Shape;1057;g1f49638968e_0_262"/>
          <p:cNvSpPr txBox="1"/>
          <p:nvPr/>
        </p:nvSpPr>
        <p:spPr>
          <a:xfrm>
            <a:off x="708607" y="1851485"/>
            <a:ext cx="10589100" cy="37815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4000"/>
              <a:buFont typeface="Arial"/>
              <a:buChar char="•"/>
            </a:pPr>
            <a:r>
              <a:rPr lang="en-US" sz="4000">
                <a:solidFill>
                  <a:schemeClr val="dk1"/>
                </a:solidFill>
                <a:latin typeface="Calibri"/>
                <a:ea typeface="Calibri"/>
                <a:cs typeface="Calibri"/>
                <a:sym typeface="Calibri"/>
              </a:rPr>
              <a:t>March 14 at 2:30 (East), 1:30 (Cent), 12:30 (Mount)</a:t>
            </a:r>
            <a:endParaRPr/>
          </a:p>
          <a:p>
            <a:pPr marL="457200" marR="0" lvl="0" indent="-457200" algn="l" rtl="0">
              <a:lnSpc>
                <a:spcPct val="90000"/>
              </a:lnSpc>
              <a:spcBef>
                <a:spcPts val="1000"/>
              </a:spcBef>
              <a:spcAft>
                <a:spcPts val="0"/>
              </a:spcAft>
              <a:buClr>
                <a:schemeClr val="dk1"/>
              </a:buClr>
              <a:buSzPts val="4000"/>
              <a:buFont typeface="Arial"/>
              <a:buChar char="•"/>
            </a:pPr>
            <a:r>
              <a:rPr lang="en-US" sz="4000">
                <a:solidFill>
                  <a:schemeClr val="dk1"/>
                </a:solidFill>
                <a:latin typeface="Calibri"/>
                <a:ea typeface="Calibri"/>
                <a:cs typeface="Calibri"/>
                <a:sym typeface="Calibri"/>
              </a:rPr>
              <a:t>We will go over data needed for Year 3 in more detail.</a:t>
            </a:r>
            <a:endParaRPr/>
          </a:p>
          <a:p>
            <a:pPr marL="457200" marR="0" lvl="0" indent="-457200" algn="l" rtl="0">
              <a:lnSpc>
                <a:spcPct val="90000"/>
              </a:lnSpc>
              <a:spcBef>
                <a:spcPts val="1000"/>
              </a:spcBef>
              <a:spcAft>
                <a:spcPts val="0"/>
              </a:spcAft>
              <a:buClr>
                <a:schemeClr val="dk1"/>
              </a:buClr>
              <a:buSzPts val="4000"/>
              <a:buFont typeface="Arial"/>
              <a:buChar char="•"/>
            </a:pPr>
            <a:r>
              <a:rPr lang="en-US" sz="4000">
                <a:solidFill>
                  <a:schemeClr val="dk1"/>
                </a:solidFill>
                <a:latin typeface="Calibri"/>
                <a:ea typeface="Calibri"/>
                <a:cs typeface="Calibri"/>
                <a:sym typeface="Calibri"/>
              </a:rPr>
              <a:t>Those responsible for collecting iSOSY data are encouraged to attend.</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cxnSp>
        <p:nvCxnSpPr>
          <p:cNvPr id="1062" name="Google Shape;1062;g1f275dcf226_0_20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63" name="Google Shape;1063;g1f275dcf226_0_206"/>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064" name="Google Shape;1064;g1f275dcf226_0_20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65" name="Google Shape;1065;g1f275dcf226_0_206"/>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OSHA Course - Spring 2022</a:t>
            </a:r>
            <a:endParaRPr sz="1400" b="0" i="0" u="none" strike="noStrike" cap="none">
              <a:solidFill>
                <a:srgbClr val="000000"/>
              </a:solidFill>
              <a:latin typeface="Arial"/>
              <a:ea typeface="Arial"/>
              <a:cs typeface="Arial"/>
              <a:sym typeface="Arial"/>
            </a:endParaRPr>
          </a:p>
        </p:txBody>
      </p:sp>
      <p:sp>
        <p:nvSpPr>
          <p:cNvPr id="1066" name="Google Shape;1066;g1f275dcf226_0_206"/>
          <p:cNvSpPr txBox="1"/>
          <p:nvPr/>
        </p:nvSpPr>
        <p:spPr>
          <a:xfrm>
            <a:off x="6529700" y="1329000"/>
            <a:ext cx="5561100" cy="4175700"/>
          </a:xfrm>
          <a:prstGeom prst="rect">
            <a:avLst/>
          </a:prstGeom>
          <a:noFill/>
          <a:ln>
            <a:noFill/>
          </a:ln>
        </p:spPr>
        <p:txBody>
          <a:bodyPr spcFirstLastPara="1" wrap="square" lIns="91425" tIns="45700" rIns="91425" bIns="45700" anchor="b" anchorCtr="0">
            <a:normAutofit fontScale="92500" lnSpcReduction="20000"/>
          </a:bodyPr>
          <a:lstStyle/>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Arizona - 2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Indiana - 1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Iowa - 1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Kansas - 1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Massachusetts - 2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Mississippi - 1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New York - 1</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North Carolina - 2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ct val="100000"/>
              <a:buFont typeface="Calibri"/>
              <a:buNone/>
            </a:pPr>
            <a:r>
              <a:rPr lang="en-US" sz="4400" b="0" i="0" u="none" strike="noStrike" cap="none">
                <a:solidFill>
                  <a:schemeClr val="dk1"/>
                </a:solidFill>
                <a:latin typeface="Calibri"/>
                <a:ea typeface="Calibri"/>
                <a:cs typeface="Calibri"/>
                <a:sym typeface="Calibri"/>
              </a:rPr>
              <a:t>Pennsylvania - 4</a:t>
            </a:r>
            <a:endParaRPr sz="4400" b="0" i="0" u="none" strike="noStrike" cap="none">
              <a:solidFill>
                <a:schemeClr val="dk1"/>
              </a:solidFill>
              <a:latin typeface="Calibri"/>
              <a:ea typeface="Calibri"/>
              <a:cs typeface="Calibri"/>
              <a:sym typeface="Calibri"/>
            </a:endParaRPr>
          </a:p>
        </p:txBody>
      </p:sp>
      <p:pic>
        <p:nvPicPr>
          <p:cNvPr id="1067" name="Google Shape;1067;g1f275dcf226_0_206"/>
          <p:cNvPicPr preferRelativeResize="0"/>
          <p:nvPr/>
        </p:nvPicPr>
        <p:blipFill rotWithShape="1">
          <a:blip r:embed="rId4">
            <a:alphaModFix/>
          </a:blip>
          <a:srcRect/>
          <a:stretch/>
        </p:blipFill>
        <p:spPr>
          <a:xfrm rot="360001">
            <a:off x="1016139" y="1818978"/>
            <a:ext cx="4525800" cy="3143295"/>
          </a:xfrm>
          <a:prstGeom prst="rect">
            <a:avLst/>
          </a:prstGeom>
          <a:noFill/>
          <a:ln w="9525" cap="flat" cmpd="sng">
            <a:solidFill>
              <a:srgbClr val="000000"/>
            </a:solidFill>
            <a:prstDash val="solid"/>
            <a:round/>
            <a:headEnd type="none" w="sm" len="sm"/>
            <a:tailEnd type="none" w="sm" len="sm"/>
          </a:ln>
        </p:spPr>
      </p:pic>
      <p:sp>
        <p:nvSpPr>
          <p:cNvPr id="1068" name="Google Shape;1068;g1f275dcf226_0_206"/>
          <p:cNvSpPr txBox="1"/>
          <p:nvPr/>
        </p:nvSpPr>
        <p:spPr>
          <a:xfrm>
            <a:off x="605400" y="5548650"/>
            <a:ext cx="10981200" cy="65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7 students completed the course and earned certificates.</a:t>
            </a:r>
            <a:endParaRPr sz="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67"/>
                                        </p:tgtEl>
                                        <p:attrNameLst>
                                          <p:attrName>style.visibility</p:attrName>
                                        </p:attrNameLst>
                                      </p:cBhvr>
                                      <p:to>
                                        <p:strVal val="visible"/>
                                      </p:to>
                                    </p:set>
                                    <p:anim calcmode="lin" valueType="num">
                                      <p:cBhvr additive="base">
                                        <p:cTn id="7" dur="1000"/>
                                        <p:tgtEl>
                                          <p:spTgt spid="1067"/>
                                        </p:tgtEl>
                                        <p:attrNameLst>
                                          <p:attrName>ppt_w</p:attrName>
                                        </p:attrNameLst>
                                      </p:cBhvr>
                                      <p:tavLst>
                                        <p:tav tm="0">
                                          <p:val>
                                            <p:strVal val="0"/>
                                          </p:val>
                                        </p:tav>
                                        <p:tav tm="100000">
                                          <p:val>
                                            <p:strVal val="#ppt_w"/>
                                          </p:val>
                                        </p:tav>
                                      </p:tavLst>
                                    </p:anim>
                                    <p:anim calcmode="lin" valueType="num">
                                      <p:cBhvr additive="base">
                                        <p:cTn id="8" dur="1000"/>
                                        <p:tgtEl>
                                          <p:spTgt spid="106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cxnSp>
        <p:nvCxnSpPr>
          <p:cNvPr id="1073" name="Google Shape;1073;g1f47790410d_0_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074" name="Google Shape;1074;g1f47790410d_0_1"/>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075" name="Google Shape;1075;g1f47790410d_0_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76" name="Google Shape;1076;g1f47790410d_0_1"/>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OSHA Course - </a:t>
            </a:r>
            <a:r>
              <a:rPr lang="en-US" sz="4400">
                <a:solidFill>
                  <a:schemeClr val="dk1"/>
                </a:solidFill>
                <a:latin typeface="Calibri"/>
                <a:ea typeface="Calibri"/>
                <a:cs typeface="Calibri"/>
                <a:sym typeface="Calibri"/>
              </a:rPr>
              <a:t>Fall</a:t>
            </a:r>
            <a:r>
              <a:rPr lang="en-US" sz="4400" b="0" i="0" u="none" strike="noStrike" cap="none">
                <a:solidFill>
                  <a:schemeClr val="dk1"/>
                </a:solidFill>
                <a:latin typeface="Calibri"/>
                <a:ea typeface="Calibri"/>
                <a:cs typeface="Calibri"/>
                <a:sym typeface="Calibri"/>
              </a:rPr>
              <a:t> 2022</a:t>
            </a:r>
            <a:endParaRPr sz="1400" b="0" i="0" u="none" strike="noStrike" cap="none">
              <a:solidFill>
                <a:srgbClr val="000000"/>
              </a:solidFill>
              <a:latin typeface="Arial"/>
              <a:ea typeface="Arial"/>
              <a:cs typeface="Arial"/>
              <a:sym typeface="Arial"/>
            </a:endParaRPr>
          </a:p>
        </p:txBody>
      </p:sp>
      <p:sp>
        <p:nvSpPr>
          <p:cNvPr id="1077" name="Google Shape;1077;g1f47790410d_0_1"/>
          <p:cNvSpPr txBox="1"/>
          <p:nvPr/>
        </p:nvSpPr>
        <p:spPr>
          <a:xfrm>
            <a:off x="6529700" y="1329000"/>
            <a:ext cx="5561100" cy="4175700"/>
          </a:xfrm>
          <a:prstGeom prst="rect">
            <a:avLst/>
          </a:prstGeom>
          <a:noFill/>
          <a:ln>
            <a:noFill/>
          </a:ln>
        </p:spPr>
        <p:txBody>
          <a:bodyPr spcFirstLastPara="1" wrap="square" lIns="91425" tIns="45700" rIns="91425" bIns="45700" anchor="b" anchorCtr="0">
            <a:normAutofit lnSpcReduction="10000"/>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Arizona - 2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Georgia</a:t>
            </a:r>
            <a:r>
              <a:rPr lang="en-US" sz="4400" b="0" i="0" u="none" strike="noStrike" cap="none">
                <a:solidFill>
                  <a:schemeClr val="dk1"/>
                </a:solidFill>
                <a:latin typeface="Calibri"/>
                <a:ea typeface="Calibri"/>
                <a:cs typeface="Calibri"/>
                <a:sym typeface="Calibri"/>
              </a:rPr>
              <a:t> - </a:t>
            </a:r>
            <a:r>
              <a:rPr lang="en-US" sz="4400">
                <a:solidFill>
                  <a:schemeClr val="dk1"/>
                </a:solidFill>
                <a:latin typeface="Calibri"/>
                <a:ea typeface="Calibri"/>
                <a:cs typeface="Calibri"/>
                <a:sym typeface="Calibri"/>
              </a:rPr>
              <a:t>4 (1 student)</a:t>
            </a:r>
            <a:endParaRPr sz="44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Illinois - 2</a:t>
            </a:r>
            <a:endParaRPr sz="440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Iowa - </a:t>
            </a:r>
            <a:r>
              <a:rPr lang="en-US" sz="4400">
                <a:solidFill>
                  <a:schemeClr val="dk1"/>
                </a:solidFill>
                <a:latin typeface="Calibri"/>
                <a:ea typeface="Calibri"/>
                <a:cs typeface="Calibri"/>
                <a:sym typeface="Calibri"/>
              </a:rPr>
              <a:t>2 (1 student)</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Louisiana</a:t>
            </a:r>
            <a:r>
              <a:rPr lang="en-US" sz="4400" b="0" i="0" u="none" strike="noStrike" cap="none">
                <a:solidFill>
                  <a:schemeClr val="dk1"/>
                </a:solidFill>
                <a:latin typeface="Calibri"/>
                <a:ea typeface="Calibri"/>
                <a:cs typeface="Calibri"/>
                <a:sym typeface="Calibri"/>
              </a:rPr>
              <a:t> - </a:t>
            </a:r>
            <a:r>
              <a:rPr lang="en-US" sz="4400">
                <a:solidFill>
                  <a:schemeClr val="dk1"/>
                </a:solidFill>
                <a:latin typeface="Calibri"/>
                <a:ea typeface="Calibri"/>
                <a:cs typeface="Calibri"/>
                <a:sym typeface="Calibri"/>
              </a:rPr>
              <a:t>2</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New York - </a:t>
            </a:r>
            <a:r>
              <a:rPr lang="en-US" sz="4400">
                <a:solidFill>
                  <a:schemeClr val="dk1"/>
                </a:solidFill>
                <a:latin typeface="Calibri"/>
                <a:ea typeface="Calibri"/>
                <a:cs typeface="Calibri"/>
                <a:sym typeface="Calibri"/>
              </a:rPr>
              <a:t>3 (All)</a:t>
            </a:r>
            <a:endParaRPr sz="4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Pennsylvania - </a:t>
            </a:r>
            <a:r>
              <a:rPr lang="en-US" sz="4400">
                <a:solidFill>
                  <a:schemeClr val="dk1"/>
                </a:solidFill>
                <a:latin typeface="Calibri"/>
                <a:ea typeface="Calibri"/>
                <a:cs typeface="Calibri"/>
                <a:sym typeface="Calibri"/>
              </a:rPr>
              <a:t>2</a:t>
            </a:r>
            <a:endParaRPr sz="4400" b="0" i="0" u="none" strike="noStrike" cap="none">
              <a:solidFill>
                <a:schemeClr val="dk1"/>
              </a:solidFill>
              <a:latin typeface="Calibri"/>
              <a:ea typeface="Calibri"/>
              <a:cs typeface="Calibri"/>
              <a:sym typeface="Calibri"/>
            </a:endParaRPr>
          </a:p>
        </p:txBody>
      </p:sp>
      <p:pic>
        <p:nvPicPr>
          <p:cNvPr id="1078" name="Google Shape;1078;g1f47790410d_0_1"/>
          <p:cNvPicPr preferRelativeResize="0"/>
          <p:nvPr/>
        </p:nvPicPr>
        <p:blipFill rotWithShape="1">
          <a:blip r:embed="rId4">
            <a:alphaModFix/>
          </a:blip>
          <a:srcRect t="884" b="884"/>
          <a:stretch/>
        </p:blipFill>
        <p:spPr>
          <a:xfrm rot="360000">
            <a:off x="887657" y="1614340"/>
            <a:ext cx="4834811" cy="3357920"/>
          </a:xfrm>
          <a:prstGeom prst="rect">
            <a:avLst/>
          </a:prstGeom>
          <a:noFill/>
          <a:ln w="9525" cap="flat" cmpd="sng">
            <a:solidFill>
              <a:srgbClr val="000000"/>
            </a:solidFill>
            <a:prstDash val="solid"/>
            <a:round/>
            <a:headEnd type="none" w="sm" len="sm"/>
            <a:tailEnd type="none" w="sm" len="sm"/>
          </a:ln>
        </p:spPr>
      </p:pic>
      <p:sp>
        <p:nvSpPr>
          <p:cNvPr id="1079" name="Google Shape;1079;g1f47790410d_0_1"/>
          <p:cNvSpPr txBox="1"/>
          <p:nvPr/>
        </p:nvSpPr>
        <p:spPr>
          <a:xfrm>
            <a:off x="605400" y="5548650"/>
            <a:ext cx="10981200" cy="655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400"/>
              <a:buFont typeface="Arial"/>
              <a:buNone/>
            </a:pPr>
            <a:r>
              <a:rPr lang="en-US" sz="3400">
                <a:solidFill>
                  <a:schemeClr val="dk1"/>
                </a:solidFill>
                <a:latin typeface="Calibri"/>
                <a:ea typeface="Calibri"/>
                <a:cs typeface="Calibri"/>
                <a:sym typeface="Calibri"/>
              </a:rPr>
              <a:t>5</a:t>
            </a:r>
            <a:r>
              <a:rPr lang="en-US" sz="3400" b="0" i="0" u="none" strike="noStrike" cap="none">
                <a:solidFill>
                  <a:schemeClr val="dk1"/>
                </a:solidFill>
                <a:latin typeface="Calibri"/>
                <a:ea typeface="Calibri"/>
                <a:cs typeface="Calibri"/>
                <a:sym typeface="Calibri"/>
              </a:rPr>
              <a:t> students completed the course and earned certificates.</a:t>
            </a:r>
            <a:endParaRPr sz="400" b="0" i="0" u="none" strike="noStrike" cap="none">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 calcmode="lin" valueType="num">
                                      <p:cBhvr additive="base">
                                        <p:cTn id="7" dur="1000"/>
                                        <p:tgtEl>
                                          <p:spTgt spid="1078"/>
                                        </p:tgtEl>
                                        <p:attrNameLst>
                                          <p:attrName>ppt_w</p:attrName>
                                        </p:attrNameLst>
                                      </p:cBhvr>
                                      <p:tavLst>
                                        <p:tav tm="0">
                                          <p:val>
                                            <p:strVal val="0"/>
                                          </p:val>
                                        </p:tav>
                                        <p:tav tm="100000">
                                          <p:val>
                                            <p:strVal val="#ppt_w"/>
                                          </p:val>
                                        </p:tav>
                                      </p:tavLst>
                                    </p:anim>
                                    <p:anim calcmode="lin" valueType="num">
                                      <p:cBhvr additive="base">
                                        <p:cTn id="8" dur="1000"/>
                                        <p:tgtEl>
                                          <p:spTgt spid="107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1f275dcf226_0_225"/>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085" name="Google Shape;1085;g1f275dcf226_0_225"/>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086" name="Google Shape;1086;g1f275dcf226_0_225"/>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087" name="Google Shape;1087;g1f275dcf226_0_225" descr="A picture containing drawing&#10;&#10;Description automatically generated"/>
          <p:cNvPicPr preferRelativeResize="0"/>
          <p:nvPr/>
        </p:nvPicPr>
        <p:blipFill rotWithShape="1">
          <a:blip r:embed="rId3">
            <a:alphaModFix/>
          </a:blip>
          <a:srcRect/>
          <a:stretch/>
        </p:blipFill>
        <p:spPr>
          <a:xfrm>
            <a:off x="662610" y="463828"/>
            <a:ext cx="3244332" cy="995320"/>
          </a:xfrm>
          <a:prstGeom prst="rect">
            <a:avLst/>
          </a:prstGeom>
          <a:noFill/>
          <a:ln>
            <a:noFill/>
          </a:ln>
        </p:spPr>
      </p:pic>
      <p:sp>
        <p:nvSpPr>
          <p:cNvPr id="1088" name="Google Shape;1088;g1f275dcf226_0_225"/>
          <p:cNvSpPr txBox="1"/>
          <p:nvPr/>
        </p:nvSpPr>
        <p:spPr>
          <a:xfrm>
            <a:off x="526773" y="2236304"/>
            <a:ext cx="11131800" cy="3097800"/>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0">
              <a:lnSpc>
                <a:spcPct val="90000"/>
              </a:lnSpc>
              <a:spcBef>
                <a:spcPts val="0"/>
              </a:spcBef>
              <a:spcAft>
                <a:spcPts val="0"/>
              </a:spcAft>
              <a:buClr>
                <a:schemeClr val="dk1"/>
              </a:buClr>
              <a:buSzPct val="100000"/>
              <a:buFont typeface="Arial"/>
              <a:buNone/>
            </a:pPr>
            <a:r>
              <a:rPr lang="en-US" sz="5400" b="1" i="0" u="none" strike="noStrike" cap="none">
                <a:solidFill>
                  <a:schemeClr val="dk1"/>
                </a:solidFill>
                <a:latin typeface="Calibri"/>
                <a:ea typeface="Calibri"/>
                <a:cs typeface="Calibri"/>
                <a:sym typeface="Calibri"/>
              </a:rPr>
              <a:t>Fort Scott Community College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ct val="100000"/>
              <a:buFont typeface="Arial"/>
              <a:buNone/>
            </a:pPr>
            <a:endParaRPr sz="5400" b="1" i="0" u="none" strike="noStrike" cap="none">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ct val="100000"/>
              <a:buFont typeface="Arial"/>
              <a:buNone/>
            </a:pPr>
            <a:r>
              <a:rPr lang="en-US" sz="8000" b="0" i="0" u="none" strike="noStrike" cap="none">
                <a:solidFill>
                  <a:schemeClr val="dk1"/>
                </a:solidFill>
                <a:latin typeface="Calibri"/>
                <a:ea typeface="Calibri"/>
                <a:cs typeface="Calibri"/>
                <a:sym typeface="Calibri"/>
              </a:rPr>
              <a:t>OSHA 10 General Industry</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ct val="100000"/>
              <a:buFont typeface="Arial"/>
              <a:buNone/>
            </a:pPr>
            <a:r>
              <a:rPr lang="en-US" sz="5400" b="0" i="0" u="none" strike="noStrike" cap="none">
                <a:solidFill>
                  <a:schemeClr val="dk1"/>
                </a:solidFill>
                <a:latin typeface="Calibri"/>
                <a:ea typeface="Calibri"/>
                <a:cs typeface="Calibri"/>
                <a:sym typeface="Calibri"/>
              </a:rPr>
              <a:t>(Occupational Safety and Health Administration)</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ct val="100000"/>
              <a:buFont typeface="Arial"/>
              <a:buNone/>
            </a:pPr>
            <a:endParaRPr sz="5400" b="1" i="0" u="none" strike="noStrike" cap="none">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1f275dcf226_0_328"/>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094" name="Google Shape;1094;g1f275dcf226_0_328"/>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095" name="Google Shape;1095;g1f275dcf226_0_328"/>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096" name="Google Shape;1096;g1f275dcf226_0_328" descr="A picture containing drawing&#10;&#10;Description automatically generated"/>
          <p:cNvPicPr preferRelativeResize="0"/>
          <p:nvPr/>
        </p:nvPicPr>
        <p:blipFill rotWithShape="1">
          <a:blip r:embed="rId3">
            <a:alphaModFix/>
          </a:blip>
          <a:srcRect/>
          <a:stretch/>
        </p:blipFill>
        <p:spPr>
          <a:xfrm>
            <a:off x="662610" y="463828"/>
            <a:ext cx="3244332" cy="995320"/>
          </a:xfrm>
          <a:prstGeom prst="rect">
            <a:avLst/>
          </a:prstGeom>
          <a:noFill/>
          <a:ln>
            <a:noFill/>
          </a:ln>
        </p:spPr>
      </p:pic>
      <p:sp>
        <p:nvSpPr>
          <p:cNvPr id="1097" name="Google Shape;1097;g1f275dcf226_0_328"/>
          <p:cNvSpPr txBox="1"/>
          <p:nvPr/>
        </p:nvSpPr>
        <p:spPr>
          <a:xfrm>
            <a:off x="1417983" y="1755540"/>
            <a:ext cx="9144000" cy="8625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5400"/>
              <a:buFont typeface="Arial"/>
              <a:buNone/>
            </a:pPr>
            <a:r>
              <a:rPr lang="en-US" sz="5400" b="0" i="0" u="none" strike="noStrike" cap="none">
                <a:solidFill>
                  <a:schemeClr val="dk1"/>
                </a:solidFill>
                <a:latin typeface="Calibri"/>
                <a:ea typeface="Calibri"/>
                <a:cs typeface="Calibri"/>
                <a:sym typeface="Calibri"/>
              </a:rPr>
              <a:t>COURSE OVERVIEW</a:t>
            </a:r>
            <a:endParaRPr sz="1400" b="0" i="0" u="none" strike="noStrike" cap="none">
              <a:solidFill>
                <a:srgbClr val="000000"/>
              </a:solidFill>
              <a:latin typeface="Arial"/>
              <a:ea typeface="Arial"/>
              <a:cs typeface="Arial"/>
              <a:sym typeface="Arial"/>
            </a:endParaRPr>
          </a:p>
        </p:txBody>
      </p:sp>
      <p:sp>
        <p:nvSpPr>
          <p:cNvPr id="1098" name="Google Shape;1098;g1f275dcf226_0_328"/>
          <p:cNvSpPr txBox="1"/>
          <p:nvPr/>
        </p:nvSpPr>
        <p:spPr>
          <a:xfrm>
            <a:off x="1417983" y="2941851"/>
            <a:ext cx="4664700" cy="23088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Introduction to OSHA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Walking and Working Surfaces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Emergency Action Plans &amp; Fire Protection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Avoiding Electrocution Hazards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Personal Protective Equipment (PPE)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Hazard Communication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Materials Handling, Storage, Use, Disposal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9" name="Google Shape;1099;g1f275dcf226_0_328"/>
          <p:cNvSpPr txBox="1"/>
          <p:nvPr/>
        </p:nvSpPr>
        <p:spPr>
          <a:xfrm>
            <a:off x="6665844" y="2907201"/>
            <a:ext cx="4280400" cy="23088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Machine Guarding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Industrial Hygiene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Bloodborne Pathogens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Ergonomics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Safe Driving Practices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Preventing Workplace Violence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US" sz="1800" b="0" i="0" u="none" strike="noStrike" cap="none">
                <a:solidFill>
                  <a:schemeClr val="dk1"/>
                </a:solidFill>
                <a:latin typeface="Calibri"/>
                <a:ea typeface="Calibri"/>
                <a:cs typeface="Calibri"/>
                <a:sym typeface="Calibri"/>
              </a:rPr>
              <a:t>Safety &amp; Health Programs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g2067c17d22e_0_18" descr="A picture containing text, clipart, sign&#10;&#10;Description automatically generated"/>
          <p:cNvPicPr preferRelativeResize="0"/>
          <p:nvPr/>
        </p:nvPicPr>
        <p:blipFill rotWithShape="1">
          <a:blip r:embed="rId3">
            <a:alphaModFix/>
          </a:blip>
          <a:srcRect t="1273" b="5737"/>
          <a:stretch/>
        </p:blipFill>
        <p:spPr>
          <a:xfrm>
            <a:off x="483653" y="2195427"/>
            <a:ext cx="1582203" cy="1330204"/>
          </a:xfrm>
          <a:prstGeom prst="rect">
            <a:avLst/>
          </a:prstGeom>
          <a:noFill/>
          <a:ln>
            <a:noFill/>
          </a:ln>
        </p:spPr>
      </p:pic>
      <p:sp>
        <p:nvSpPr>
          <p:cNvPr id="187" name="Google Shape;187;g2067c17d22e_0_18"/>
          <p:cNvSpPr txBox="1">
            <a:spLocks noGrp="1"/>
          </p:cNvSpPr>
          <p:nvPr>
            <p:ph type="title"/>
          </p:nvPr>
        </p:nvSpPr>
        <p:spPr>
          <a:xfrm>
            <a:off x="868672" y="214816"/>
            <a:ext cx="10899900" cy="1325700"/>
          </a:xfrm>
          <a:prstGeom prst="rect">
            <a:avLst/>
          </a:prstGeom>
          <a:noFill/>
          <a:ln>
            <a:noFill/>
          </a:ln>
        </p:spPr>
        <p:txBody>
          <a:bodyPr spcFirstLastPara="1" wrap="square" lIns="91400" tIns="45700" rIns="91400" bIns="45700" anchor="ctr" anchorCtr="0">
            <a:normAutofit/>
          </a:bodyPr>
          <a:lstStyle/>
          <a:p>
            <a:pPr marL="0" lvl="0" indent="0" algn="r" rtl="0">
              <a:lnSpc>
                <a:spcPct val="90000"/>
              </a:lnSpc>
              <a:spcBef>
                <a:spcPts val="0"/>
              </a:spcBef>
              <a:spcAft>
                <a:spcPts val="0"/>
              </a:spcAft>
              <a:buSzPts val="2400"/>
              <a:buNone/>
            </a:pPr>
            <a:r>
              <a:rPr lang="en-US" sz="6000"/>
              <a:t>Personal Wellness</a:t>
            </a:r>
            <a:endParaRPr/>
          </a:p>
        </p:txBody>
      </p:sp>
      <p:sp>
        <p:nvSpPr>
          <p:cNvPr id="188" name="Google Shape;188;g2067c17d22e_0_18"/>
          <p:cNvSpPr/>
          <p:nvPr/>
        </p:nvSpPr>
        <p:spPr>
          <a:xfrm>
            <a:off x="400879" y="1443375"/>
            <a:ext cx="11390400" cy="9231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5400" b="0" i="1" u="none" strike="noStrike" cap="none">
                <a:solidFill>
                  <a:srgbClr val="000000"/>
                </a:solidFill>
                <a:latin typeface="Arial"/>
                <a:ea typeface="Arial"/>
                <a:cs typeface="Arial"/>
                <a:sym typeface="Arial"/>
              </a:rPr>
              <a:t>Personal Wellness Training Package</a:t>
            </a:r>
            <a:endParaRPr sz="1400" b="0" i="0" u="none" strike="noStrike" cap="none">
              <a:solidFill>
                <a:srgbClr val="000000"/>
              </a:solidFill>
              <a:latin typeface="Arial"/>
              <a:ea typeface="Arial"/>
              <a:cs typeface="Arial"/>
              <a:sym typeface="Arial"/>
            </a:endParaRPr>
          </a:p>
        </p:txBody>
      </p:sp>
      <p:sp>
        <p:nvSpPr>
          <p:cNvPr id="189" name="Google Shape;189;g2067c17d22e_0_18"/>
          <p:cNvSpPr/>
          <p:nvPr/>
        </p:nvSpPr>
        <p:spPr>
          <a:xfrm>
            <a:off x="3960271" y="5344551"/>
            <a:ext cx="1511700" cy="5847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3200" b="1" i="0" u="none" strike="noStrike" cap="none">
                <a:solidFill>
                  <a:srgbClr val="C55A11"/>
                </a:solidFill>
                <a:latin typeface="Arial"/>
                <a:ea typeface="Arial"/>
                <a:cs typeface="Arial"/>
                <a:sym typeface="Arial"/>
              </a:rPr>
              <a:t>ACEs</a:t>
            </a:r>
            <a:endParaRPr sz="1400" b="0" i="0" u="none" strike="noStrike" cap="none">
              <a:solidFill>
                <a:srgbClr val="000000"/>
              </a:solidFill>
              <a:latin typeface="Arial"/>
              <a:ea typeface="Arial"/>
              <a:cs typeface="Arial"/>
              <a:sym typeface="Arial"/>
            </a:endParaRPr>
          </a:p>
        </p:txBody>
      </p:sp>
      <p:sp>
        <p:nvSpPr>
          <p:cNvPr id="190" name="Google Shape;190;g2067c17d22e_0_18"/>
          <p:cNvSpPr/>
          <p:nvPr/>
        </p:nvSpPr>
        <p:spPr>
          <a:xfrm>
            <a:off x="2930203" y="4304813"/>
            <a:ext cx="1760700" cy="5847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3200" b="1" i="0" u="none" strike="noStrike" cap="none">
                <a:solidFill>
                  <a:srgbClr val="F1C232"/>
                </a:solidFill>
                <a:latin typeface="Arial"/>
                <a:ea typeface="Arial"/>
                <a:cs typeface="Arial"/>
                <a:sym typeface="Arial"/>
              </a:rPr>
              <a:t>Trauma</a:t>
            </a:r>
            <a:endParaRPr sz="1400" b="0" i="0" u="none" strike="noStrike" cap="none">
              <a:solidFill>
                <a:srgbClr val="F1C232"/>
              </a:solidFill>
              <a:latin typeface="Arial"/>
              <a:ea typeface="Arial"/>
              <a:cs typeface="Arial"/>
              <a:sym typeface="Arial"/>
            </a:endParaRPr>
          </a:p>
        </p:txBody>
      </p:sp>
      <p:sp>
        <p:nvSpPr>
          <p:cNvPr id="191" name="Google Shape;191;g2067c17d22e_0_18"/>
          <p:cNvSpPr/>
          <p:nvPr/>
        </p:nvSpPr>
        <p:spPr>
          <a:xfrm>
            <a:off x="7611075" y="5098251"/>
            <a:ext cx="3672900" cy="10773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3200" b="1" i="0" u="none" strike="noStrike" cap="none">
                <a:solidFill>
                  <a:srgbClr val="92D050"/>
                </a:solidFill>
                <a:latin typeface="Arial"/>
                <a:ea typeface="Arial"/>
                <a:cs typeface="Arial"/>
                <a:sym typeface="Arial"/>
              </a:rPr>
              <a:t>Cultural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200" b="1" i="0" u="none" strike="noStrike" cap="none">
                <a:solidFill>
                  <a:srgbClr val="92D050"/>
                </a:solidFill>
                <a:latin typeface="Arial"/>
                <a:ea typeface="Arial"/>
                <a:cs typeface="Arial"/>
                <a:sym typeface="Arial"/>
              </a:rPr>
              <a:t>Responsiveness</a:t>
            </a:r>
            <a:endParaRPr sz="3200" b="1" i="0" u="none" strike="noStrike" cap="none">
              <a:solidFill>
                <a:srgbClr val="92D050"/>
              </a:solidFill>
              <a:latin typeface="Arial"/>
              <a:ea typeface="Arial"/>
              <a:cs typeface="Arial"/>
              <a:sym typeface="Arial"/>
            </a:endParaRPr>
          </a:p>
        </p:txBody>
      </p:sp>
      <p:sp>
        <p:nvSpPr>
          <p:cNvPr id="192" name="Google Shape;192;g2067c17d22e_0_18"/>
          <p:cNvSpPr/>
          <p:nvPr/>
        </p:nvSpPr>
        <p:spPr>
          <a:xfrm>
            <a:off x="569676" y="3910413"/>
            <a:ext cx="2288100" cy="5847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3200" b="1" i="0" u="none" strike="noStrike" cap="none">
                <a:solidFill>
                  <a:srgbClr val="9FC5E8"/>
                </a:solidFill>
                <a:latin typeface="Arial"/>
                <a:ea typeface="Arial"/>
                <a:cs typeface="Arial"/>
                <a:sym typeface="Arial"/>
              </a:rPr>
              <a:t>Resilience</a:t>
            </a:r>
            <a:endParaRPr sz="1400" b="0" i="0" u="none" strike="noStrike" cap="none">
              <a:solidFill>
                <a:srgbClr val="9FC5E8"/>
              </a:solidFill>
              <a:latin typeface="Arial"/>
              <a:ea typeface="Arial"/>
              <a:cs typeface="Arial"/>
              <a:sym typeface="Arial"/>
            </a:endParaRPr>
          </a:p>
        </p:txBody>
      </p:sp>
      <p:sp>
        <p:nvSpPr>
          <p:cNvPr id="193" name="Google Shape;193;g2067c17d22e_0_18"/>
          <p:cNvSpPr/>
          <p:nvPr/>
        </p:nvSpPr>
        <p:spPr>
          <a:xfrm>
            <a:off x="989775" y="5007600"/>
            <a:ext cx="2574000" cy="5847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3200" b="1" i="0" u="none" strike="noStrike" cap="none">
                <a:solidFill>
                  <a:srgbClr val="548135"/>
                </a:solidFill>
                <a:latin typeface="Arial"/>
                <a:ea typeface="Arial"/>
                <a:cs typeface="Arial"/>
                <a:sym typeface="Arial"/>
              </a:rPr>
              <a:t>Mindfulness</a:t>
            </a:r>
            <a:endParaRPr sz="1400" b="0" i="0" u="none" strike="noStrike" cap="none">
              <a:solidFill>
                <a:srgbClr val="000000"/>
              </a:solidFill>
              <a:latin typeface="Arial"/>
              <a:ea typeface="Arial"/>
              <a:cs typeface="Arial"/>
              <a:sym typeface="Arial"/>
            </a:endParaRPr>
          </a:p>
        </p:txBody>
      </p:sp>
      <p:sp>
        <p:nvSpPr>
          <p:cNvPr id="194" name="Google Shape;194;g2067c17d22e_0_18"/>
          <p:cNvSpPr/>
          <p:nvPr/>
        </p:nvSpPr>
        <p:spPr>
          <a:xfrm>
            <a:off x="9204649" y="4176451"/>
            <a:ext cx="2288100" cy="5847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3200" b="1" i="0" u="none" strike="noStrike" cap="none">
                <a:solidFill>
                  <a:srgbClr val="00B0F0"/>
                </a:solidFill>
                <a:latin typeface="Arial"/>
                <a:ea typeface="Arial"/>
                <a:cs typeface="Arial"/>
                <a:sym typeface="Arial"/>
              </a:rPr>
              <a:t>Self-Care</a:t>
            </a:r>
            <a:endParaRPr sz="1400" b="0" i="0" u="none" strike="noStrike" cap="none">
              <a:solidFill>
                <a:srgbClr val="000000"/>
              </a:solidFill>
              <a:latin typeface="Arial"/>
              <a:ea typeface="Arial"/>
              <a:cs typeface="Arial"/>
              <a:sym typeface="Arial"/>
            </a:endParaRPr>
          </a:p>
        </p:txBody>
      </p:sp>
      <p:sp>
        <p:nvSpPr>
          <p:cNvPr id="195" name="Google Shape;195;g2067c17d22e_0_18"/>
          <p:cNvSpPr/>
          <p:nvPr/>
        </p:nvSpPr>
        <p:spPr>
          <a:xfrm>
            <a:off x="5053275" y="4176451"/>
            <a:ext cx="3789300" cy="1077300"/>
          </a:xfrm>
          <a:prstGeom prst="rect">
            <a:avLst/>
          </a:prstGeom>
          <a:noFill/>
          <a:ln>
            <a:noFill/>
          </a:ln>
        </p:spPr>
        <p:txBody>
          <a:bodyPr spcFirstLastPara="1" wrap="square" lIns="91400" tIns="45700" rIns="91400" bIns="45700" anchor="t" anchorCtr="0">
            <a:noAutofit/>
          </a:bodyPr>
          <a:lstStyle/>
          <a:p>
            <a:pPr marL="0" marR="0" lvl="0" indent="0" algn="ctr" rtl="0">
              <a:lnSpc>
                <a:spcPct val="100000"/>
              </a:lnSpc>
              <a:spcBef>
                <a:spcPts val="0"/>
              </a:spcBef>
              <a:spcAft>
                <a:spcPts val="0"/>
              </a:spcAft>
              <a:buNone/>
            </a:pPr>
            <a:r>
              <a:rPr lang="en-US" sz="3200" b="1" i="0" u="none" strike="noStrike" cap="none">
                <a:solidFill>
                  <a:srgbClr val="7030A0"/>
                </a:solidFill>
                <a:latin typeface="Arial"/>
                <a:ea typeface="Arial"/>
                <a:cs typeface="Arial"/>
                <a:sym typeface="Arial"/>
              </a:rPr>
              <a:t>Trauma-Informed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3200" b="1" i="0" u="none" strike="noStrike" cap="none">
                <a:solidFill>
                  <a:srgbClr val="7030A0"/>
                </a:solidFill>
                <a:latin typeface="Arial"/>
                <a:ea typeface="Arial"/>
                <a:cs typeface="Arial"/>
                <a:sym typeface="Arial"/>
              </a:rPr>
              <a:t>Best Practices</a:t>
            </a:r>
            <a:endParaRPr sz="3200" b="1" i="0" u="none" strike="noStrike" cap="none">
              <a:solidFill>
                <a:srgbClr val="7030A0"/>
              </a:solidFill>
              <a:latin typeface="Arial"/>
              <a:ea typeface="Arial"/>
              <a:cs typeface="Arial"/>
              <a:sym typeface="Arial"/>
            </a:endParaRPr>
          </a:p>
        </p:txBody>
      </p:sp>
      <p:sp>
        <p:nvSpPr>
          <p:cNvPr id="196" name="Google Shape;196;g2067c17d22e_0_18"/>
          <p:cNvSpPr txBox="1"/>
          <p:nvPr/>
        </p:nvSpPr>
        <p:spPr>
          <a:xfrm>
            <a:off x="487017" y="6248401"/>
            <a:ext cx="11390400" cy="307800"/>
          </a:xfrm>
          <a:prstGeom prst="rect">
            <a:avLst/>
          </a:prstGeom>
          <a:solidFill>
            <a:srgbClr val="009051"/>
          </a:solidFill>
          <a:ln w="25400" cap="flat" cmpd="sng">
            <a:solidFill>
              <a:schemeClr val="accent3"/>
            </a:solidFill>
            <a:prstDash val="solid"/>
            <a:round/>
            <a:headEnd type="none" w="sm" len="sm"/>
            <a:tailEnd type="none" w="sm" len="sm"/>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FFFFFF"/>
                </a:solidFill>
                <a:latin typeface="Arial"/>
                <a:ea typeface="Arial"/>
                <a:cs typeface="Arial"/>
                <a:sym typeface="Arial"/>
              </a:rPr>
              <a:t>www.osymigrant.org</a:t>
            </a:r>
            <a:endParaRPr sz="1400" b="0" i="0" u="none" strike="noStrike" cap="none">
              <a:solidFill>
                <a:srgbClr val="000000"/>
              </a:solidFill>
              <a:latin typeface="Arial"/>
              <a:ea typeface="Arial"/>
              <a:cs typeface="Arial"/>
              <a:sym typeface="Arial"/>
            </a:endParaRPr>
          </a:p>
        </p:txBody>
      </p:sp>
      <p:pic>
        <p:nvPicPr>
          <p:cNvPr id="197" name="Google Shape;197;g2067c17d22e_0_18" descr="A picture containing drawing&#10;&#10;Description automatically generated"/>
          <p:cNvPicPr preferRelativeResize="0"/>
          <p:nvPr/>
        </p:nvPicPr>
        <p:blipFill rotWithShape="1">
          <a:blip r:embed="rId4">
            <a:alphaModFix/>
          </a:blip>
          <a:srcRect/>
          <a:stretch/>
        </p:blipFill>
        <p:spPr>
          <a:xfrm>
            <a:off x="496957" y="347871"/>
            <a:ext cx="2433250" cy="746491"/>
          </a:xfrm>
          <a:prstGeom prst="rect">
            <a:avLst/>
          </a:prstGeom>
          <a:noFill/>
          <a:ln>
            <a:noFill/>
          </a:ln>
        </p:spPr>
      </p:pic>
      <p:cxnSp>
        <p:nvCxnSpPr>
          <p:cNvPr id="198" name="Google Shape;198;g2067c17d22e_0_18"/>
          <p:cNvCxnSpPr/>
          <p:nvPr/>
        </p:nvCxnSpPr>
        <p:spPr>
          <a:xfrm>
            <a:off x="487017" y="1232593"/>
            <a:ext cx="11121900" cy="0"/>
          </a:xfrm>
          <a:prstGeom prst="straightConnector1">
            <a:avLst/>
          </a:prstGeom>
          <a:noFill/>
          <a:ln w="38100" cap="flat" cmpd="sng">
            <a:solidFill>
              <a:srgbClr val="009051"/>
            </a:solidFill>
            <a:prstDash val="solid"/>
            <a:round/>
            <a:headEnd type="none" w="sm" len="sm"/>
            <a:tailEnd type="none" w="sm" len="sm"/>
          </a:ln>
          <a:effectLst>
            <a:outerShdw blurRad="40000" dist="23000" dir="5400000" rotWithShape="0">
              <a:srgbClr val="000000">
                <a:alpha val="34510"/>
              </a:srgbClr>
            </a:outerShdw>
          </a:effectLst>
        </p:spPr>
      </p:cxnSp>
      <p:pic>
        <p:nvPicPr>
          <p:cNvPr id="199" name="Google Shape;199;g2067c17d22e_0_18"/>
          <p:cNvPicPr preferRelativeResize="0"/>
          <p:nvPr/>
        </p:nvPicPr>
        <p:blipFill rotWithShape="1">
          <a:blip r:embed="rId5">
            <a:alphaModFix/>
          </a:blip>
          <a:srcRect/>
          <a:stretch/>
        </p:blipFill>
        <p:spPr>
          <a:xfrm>
            <a:off x="5256859" y="2291376"/>
            <a:ext cx="1582203" cy="1839626"/>
          </a:xfrm>
          <a:prstGeom prst="rect">
            <a:avLst/>
          </a:prstGeom>
          <a:noFill/>
          <a:ln>
            <a:noFill/>
          </a:ln>
        </p:spPr>
      </p:pic>
      <p:sp>
        <p:nvSpPr>
          <p:cNvPr id="200" name="Google Shape;200;g2067c17d22e_0_18"/>
          <p:cNvSpPr/>
          <p:nvPr/>
        </p:nvSpPr>
        <p:spPr>
          <a:xfrm>
            <a:off x="7713457" y="2405111"/>
            <a:ext cx="3208500" cy="15051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1" name="Google Shape;201;g2067c17d22e_0_18"/>
          <p:cNvSpPr txBox="1"/>
          <p:nvPr/>
        </p:nvSpPr>
        <p:spPr>
          <a:xfrm>
            <a:off x="8656943" y="2822745"/>
            <a:ext cx="2590800" cy="1108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3200" b="1" i="0" u="none" strike="noStrike" cap="none">
                <a:solidFill>
                  <a:srgbClr val="C00000"/>
                </a:solidFill>
                <a:latin typeface="Arial"/>
                <a:ea typeface="Arial"/>
                <a:cs typeface="Arial"/>
                <a:sym typeface="Arial"/>
              </a:rPr>
              <a:t>Suicide Prevention</a:t>
            </a:r>
            <a:endParaRPr sz="1900"/>
          </a:p>
        </p:txBody>
      </p:sp>
      <p:sp>
        <p:nvSpPr>
          <p:cNvPr id="202" name="Google Shape;202;g2067c17d22e_0_18"/>
          <p:cNvSpPr txBox="1"/>
          <p:nvPr/>
        </p:nvSpPr>
        <p:spPr>
          <a:xfrm>
            <a:off x="558105" y="2355757"/>
            <a:ext cx="4203900" cy="1031100"/>
          </a:xfrm>
          <a:prstGeom prst="rect">
            <a:avLst/>
          </a:prstGeom>
          <a:noFill/>
          <a:ln w="9525" cap="flat" cmpd="sng">
            <a:solidFill>
              <a:srgbClr val="FF0000"/>
            </a:solidFill>
            <a:prstDash val="solid"/>
            <a:round/>
            <a:headEnd type="none" w="sm" len="sm"/>
            <a:tailEnd type="none" w="sm" len="sm"/>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None/>
            </a:pPr>
            <a:r>
              <a:rPr lang="en-US" sz="3200" b="0" i="0" u="none" strike="noStrike" cap="none">
                <a:solidFill>
                  <a:srgbClr val="000000"/>
                </a:solidFill>
                <a:latin typeface="Arial"/>
                <a:ea typeface="Arial"/>
                <a:cs typeface="Arial"/>
                <a:sym typeface="Arial"/>
              </a:rPr>
              <a:t>         </a:t>
            </a:r>
            <a:r>
              <a:rPr lang="en-US" sz="2700" b="1" i="0" u="none" strike="noStrike" cap="none">
                <a:solidFill>
                  <a:srgbClr val="FF0000"/>
                </a:solidFill>
                <a:latin typeface="Arial"/>
                <a:ea typeface="Arial"/>
                <a:cs typeface="Arial"/>
                <a:sym typeface="Arial"/>
              </a:rPr>
              <a:t>SEL: Responsible      </a:t>
            </a:r>
            <a:endParaRPr sz="1900"/>
          </a:p>
          <a:p>
            <a:pPr marL="0" marR="0" lvl="0" indent="0" algn="l" rtl="0">
              <a:lnSpc>
                <a:spcPct val="100000"/>
              </a:lnSpc>
              <a:spcBef>
                <a:spcPts val="0"/>
              </a:spcBef>
              <a:spcAft>
                <a:spcPts val="0"/>
              </a:spcAft>
              <a:buNone/>
            </a:pPr>
            <a:r>
              <a:rPr lang="en-US" sz="2700" b="1" i="0" u="none" strike="noStrike" cap="none">
                <a:solidFill>
                  <a:srgbClr val="FF0000"/>
                </a:solidFill>
                <a:latin typeface="Arial"/>
                <a:ea typeface="Arial"/>
                <a:cs typeface="Arial"/>
                <a:sym typeface="Arial"/>
              </a:rPr>
              <a:t>    Decision-Making</a:t>
            </a:r>
            <a:endParaRPr sz="19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g1f275dcf226_0_338"/>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105" name="Google Shape;1105;g1f275dcf226_0_338"/>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106" name="Google Shape;1106;g1f275dcf226_0_338"/>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107" name="Google Shape;1107;g1f275dcf226_0_338" descr="A picture containing drawing&#10;&#10;Description automatically generated"/>
          <p:cNvPicPr preferRelativeResize="0"/>
          <p:nvPr/>
        </p:nvPicPr>
        <p:blipFill rotWithShape="1">
          <a:blip r:embed="rId3">
            <a:alphaModFix/>
          </a:blip>
          <a:srcRect/>
          <a:stretch/>
        </p:blipFill>
        <p:spPr>
          <a:xfrm>
            <a:off x="662610" y="463828"/>
            <a:ext cx="3244332" cy="995320"/>
          </a:xfrm>
          <a:prstGeom prst="rect">
            <a:avLst/>
          </a:prstGeom>
          <a:noFill/>
          <a:ln>
            <a:noFill/>
          </a:ln>
        </p:spPr>
      </p:pic>
      <p:sp>
        <p:nvSpPr>
          <p:cNvPr id="1108" name="Google Shape;1108;g1f275dcf226_0_338"/>
          <p:cNvSpPr/>
          <p:nvPr/>
        </p:nvSpPr>
        <p:spPr>
          <a:xfrm>
            <a:off x="5112381" y="2051239"/>
            <a:ext cx="6099000" cy="341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CareerSafe is an </a:t>
            </a:r>
            <a:r>
              <a:rPr lang="en-US" sz="2400" b="1"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OSHA-Authorized Online Outreach Training Provider.</a:t>
            </a:r>
            <a:r>
              <a:rPr lang="en-US" sz="24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Calibri"/>
                <a:ea typeface="Calibri"/>
                <a:cs typeface="Calibri"/>
                <a:sym typeface="Calibri"/>
              </a:rPr>
              <a:t>Every student who successfully completes a CareerSafe OSHA 10-Hour course and passes with a 70% or higher will receive an OSHA 10-Hour Wallet Card as physical proof of the achievement.</a:t>
            </a:r>
            <a:endParaRPr sz="2400" b="0" i="0" u="none" strike="noStrike" cap="none">
              <a:solidFill>
                <a:schemeClr val="dk1"/>
              </a:solidFill>
              <a:latin typeface="Calibri"/>
              <a:ea typeface="Calibri"/>
              <a:cs typeface="Calibri"/>
              <a:sym typeface="Calibri"/>
            </a:endParaRPr>
          </a:p>
        </p:txBody>
      </p:sp>
      <p:pic>
        <p:nvPicPr>
          <p:cNvPr id="1109" name="Google Shape;1109;g1f275dcf226_0_338" descr="CareerSafe Help | How to Get Your OSHA 10-Hour Wallet Card"/>
          <p:cNvPicPr preferRelativeResize="0"/>
          <p:nvPr/>
        </p:nvPicPr>
        <p:blipFill rotWithShape="1">
          <a:blip r:embed="rId5">
            <a:alphaModFix/>
          </a:blip>
          <a:srcRect/>
          <a:stretch/>
        </p:blipFill>
        <p:spPr>
          <a:xfrm>
            <a:off x="526773" y="2386375"/>
            <a:ext cx="4376531" cy="2746048"/>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g1f275dcf226_0_347"/>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115" name="Google Shape;1115;g1f275dcf226_0_347"/>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116" name="Google Shape;1116;g1f275dcf226_0_347"/>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117" name="Google Shape;1117;g1f275dcf226_0_347" descr="A picture containing drawing&#10;&#10;Description automatically generated"/>
          <p:cNvPicPr preferRelativeResize="0"/>
          <p:nvPr/>
        </p:nvPicPr>
        <p:blipFill rotWithShape="1">
          <a:blip r:embed="rId3">
            <a:alphaModFix/>
          </a:blip>
          <a:srcRect/>
          <a:stretch/>
        </p:blipFill>
        <p:spPr>
          <a:xfrm>
            <a:off x="662610" y="463828"/>
            <a:ext cx="3244332" cy="995320"/>
          </a:xfrm>
          <a:prstGeom prst="rect">
            <a:avLst/>
          </a:prstGeom>
          <a:noFill/>
          <a:ln>
            <a:noFill/>
          </a:ln>
        </p:spPr>
      </p:pic>
      <p:sp>
        <p:nvSpPr>
          <p:cNvPr id="1118" name="Google Shape;1118;g1f275dcf226_0_347"/>
          <p:cNvSpPr txBox="1"/>
          <p:nvPr/>
        </p:nvSpPr>
        <p:spPr>
          <a:xfrm>
            <a:off x="1073427" y="2522406"/>
            <a:ext cx="9568200" cy="2801400"/>
          </a:xfrm>
          <a:prstGeom prst="rect">
            <a:avLst/>
          </a:prstGeom>
          <a:noFill/>
          <a:ln>
            <a:noFill/>
          </a:ln>
        </p:spPr>
        <p:txBody>
          <a:bodyPr spcFirstLastPara="1" wrap="square" lIns="91425" tIns="45700" rIns="91425" bIns="45700" anchor="t" anchorCtr="0">
            <a:spAutoFit/>
          </a:bodyPr>
          <a:lstStyle/>
          <a:p>
            <a:pPr marL="285750" marR="0" lvl="0" indent="-285750" algn="ctr" rtl="0">
              <a:lnSpc>
                <a:spcPct val="100000"/>
              </a:lnSpc>
              <a:spcBef>
                <a:spcPts val="0"/>
              </a:spcBef>
              <a:spcAft>
                <a:spcPts val="0"/>
              </a:spcAft>
              <a:buClr>
                <a:schemeClr val="dk1"/>
              </a:buClr>
              <a:buSzPts val="4400"/>
              <a:buFont typeface="Noto Sans"/>
              <a:buChar char="✔"/>
            </a:pPr>
            <a:r>
              <a:rPr lang="en-US" sz="4400" b="0" i="0" u="none" strike="noStrike" cap="none">
                <a:solidFill>
                  <a:schemeClr val="dk1"/>
                </a:solidFill>
                <a:latin typeface="Calibri"/>
                <a:ea typeface="Calibri"/>
                <a:cs typeface="Calibri"/>
                <a:sym typeface="Calibri"/>
              </a:rPr>
              <a:t>Mobile Friendly</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chemeClr val="dk1"/>
              </a:buClr>
              <a:buSzPts val="4400"/>
              <a:buFont typeface="Noto Sans"/>
              <a:buChar char="✔"/>
            </a:pPr>
            <a:r>
              <a:rPr lang="en-US" sz="4400" b="0" i="0" u="none" strike="noStrike" cap="none">
                <a:solidFill>
                  <a:schemeClr val="dk1"/>
                </a:solidFill>
                <a:latin typeface="Calibri"/>
                <a:ea typeface="Calibri"/>
                <a:cs typeface="Calibri"/>
                <a:sym typeface="Calibri"/>
              </a:rPr>
              <a:t>100% Online</a:t>
            </a:r>
            <a:endParaRPr sz="1400" b="0" i="0" u="none" strike="noStrike" cap="none">
              <a:solidFill>
                <a:srgbClr val="000000"/>
              </a:solidFill>
              <a:latin typeface="Arial"/>
              <a:ea typeface="Arial"/>
              <a:cs typeface="Arial"/>
              <a:sym typeface="Arial"/>
            </a:endParaRPr>
          </a:p>
          <a:p>
            <a:pPr marL="285750" marR="0" lvl="0" indent="-285750" algn="ctr" rtl="0">
              <a:lnSpc>
                <a:spcPct val="100000"/>
              </a:lnSpc>
              <a:spcBef>
                <a:spcPts val="0"/>
              </a:spcBef>
              <a:spcAft>
                <a:spcPts val="0"/>
              </a:spcAft>
              <a:buClr>
                <a:schemeClr val="dk1"/>
              </a:buClr>
              <a:buSzPts val="4400"/>
              <a:buFont typeface="Noto Sans"/>
              <a:buChar char="✔"/>
            </a:pPr>
            <a:r>
              <a:rPr lang="en-US" sz="4400" b="0" i="0" u="none" strike="noStrike" cap="none">
                <a:solidFill>
                  <a:schemeClr val="dk1"/>
                </a:solidFill>
                <a:latin typeface="Calibri"/>
                <a:ea typeface="Calibri"/>
                <a:cs typeface="Calibri"/>
                <a:sym typeface="Calibri"/>
              </a:rPr>
              <a:t>Free Study Guides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g1f275dcf226_0_355"/>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124" name="Google Shape;1124;g1f275dcf226_0_355"/>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125" name="Google Shape;1125;g1f275dcf226_0_355"/>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126" name="Google Shape;1126;g1f275dcf226_0_355" descr="A picture containing drawing&#10;&#10;Description automatically generated"/>
          <p:cNvPicPr preferRelativeResize="0"/>
          <p:nvPr/>
        </p:nvPicPr>
        <p:blipFill rotWithShape="1">
          <a:blip r:embed="rId3">
            <a:alphaModFix/>
          </a:blip>
          <a:srcRect/>
          <a:stretch/>
        </p:blipFill>
        <p:spPr>
          <a:xfrm>
            <a:off x="662610" y="463828"/>
            <a:ext cx="3244332" cy="995320"/>
          </a:xfrm>
          <a:prstGeom prst="rect">
            <a:avLst/>
          </a:prstGeom>
          <a:noFill/>
          <a:ln>
            <a:noFill/>
          </a:ln>
        </p:spPr>
      </p:pic>
      <p:sp>
        <p:nvSpPr>
          <p:cNvPr id="1127" name="Google Shape;1127;g1f275dcf226_0_355"/>
          <p:cNvSpPr txBox="1"/>
          <p:nvPr/>
        </p:nvSpPr>
        <p:spPr>
          <a:xfrm>
            <a:off x="1504121" y="2849563"/>
            <a:ext cx="9568200" cy="2801400"/>
          </a:xfrm>
          <a:prstGeom prst="rect">
            <a:avLst/>
          </a:prstGeom>
          <a:noFill/>
          <a:ln>
            <a:noFill/>
          </a:ln>
        </p:spPr>
        <p:txBody>
          <a:bodyPr spcFirstLastPara="1" wrap="square" lIns="91425" tIns="45700" rIns="91425" bIns="45700" anchor="t" anchorCtr="0">
            <a:spAutoFit/>
          </a:bodyPr>
          <a:lstStyle/>
          <a:p>
            <a:pPr marL="571500" marR="0" lvl="0" indent="-571500" algn="l" rtl="0">
              <a:lnSpc>
                <a:spcPct val="100000"/>
              </a:lnSpc>
              <a:spcBef>
                <a:spcPts val="0"/>
              </a:spcBef>
              <a:spcAft>
                <a:spcPts val="0"/>
              </a:spcAft>
              <a:buClr>
                <a:schemeClr val="dk1"/>
              </a:buClr>
              <a:buSzPts val="4400"/>
              <a:buFont typeface="Arial"/>
              <a:buChar char="•"/>
            </a:pPr>
            <a:r>
              <a:rPr lang="en-US" sz="4400" b="0" i="0" u="none" strike="noStrike" cap="none">
                <a:solidFill>
                  <a:schemeClr val="dk1"/>
                </a:solidFill>
                <a:latin typeface="Calibri"/>
                <a:ea typeface="Calibri"/>
                <a:cs typeface="Calibri"/>
                <a:sym typeface="Calibri"/>
              </a:rPr>
              <a:t>Kickoff was </a:t>
            </a:r>
            <a:r>
              <a:rPr lang="en-US" sz="4400" b="0" i="0" strike="noStrike" cap="none">
                <a:solidFill>
                  <a:schemeClr val="dk1"/>
                </a:solidFill>
                <a:latin typeface="Calibri"/>
                <a:ea typeface="Calibri"/>
                <a:cs typeface="Calibri"/>
                <a:sym typeface="Calibri"/>
              </a:rPr>
              <a:t>September 12, 2022</a:t>
            </a:r>
            <a:endParaRPr sz="1400" b="0" i="0"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4400"/>
              <a:buFont typeface="Arial"/>
              <a:buChar char="•"/>
            </a:pPr>
            <a:r>
              <a:rPr lang="en-US" sz="4400" b="0" i="0" u="none" strike="noStrike" cap="none">
                <a:solidFill>
                  <a:schemeClr val="dk1"/>
                </a:solidFill>
                <a:latin typeface="Calibri"/>
                <a:ea typeface="Calibri"/>
                <a:cs typeface="Calibri"/>
                <a:sym typeface="Calibri"/>
              </a:rPr>
              <a:t>18 students (one per state) at no cost to states</a:t>
            </a:r>
            <a:endParaRPr sz="1400" b="0" i="0" u="none" strike="noStrike" cap="none">
              <a:solidFill>
                <a:srgbClr val="000000"/>
              </a:solidFill>
              <a:latin typeface="Arial"/>
              <a:ea typeface="Arial"/>
              <a:cs typeface="Arial"/>
              <a:sym typeface="Arial"/>
            </a:endParaRPr>
          </a:p>
          <a:p>
            <a:pPr marL="571500" marR="0" lvl="0" indent="-571500" algn="l" rtl="0">
              <a:lnSpc>
                <a:spcPct val="100000"/>
              </a:lnSpc>
              <a:spcBef>
                <a:spcPts val="0"/>
              </a:spcBef>
              <a:spcAft>
                <a:spcPts val="0"/>
              </a:spcAft>
              <a:buClr>
                <a:schemeClr val="dk1"/>
              </a:buClr>
              <a:buSzPts val="4400"/>
              <a:buFont typeface="Arial"/>
              <a:buChar char="•"/>
            </a:pPr>
            <a:r>
              <a:rPr lang="en-US" sz="4400" b="0" i="0" u="none" strike="noStrike" cap="none">
                <a:solidFill>
                  <a:schemeClr val="dk1"/>
                </a:solidFill>
                <a:latin typeface="Calibri"/>
                <a:ea typeface="Calibri"/>
                <a:cs typeface="Calibri"/>
                <a:sym typeface="Calibri"/>
              </a:rPr>
              <a:t>Bilingual instructor</a:t>
            </a:r>
            <a:endParaRPr sz="1400" b="0" i="0" u="none" strike="noStrike" cap="none">
              <a:solidFill>
                <a:srgbClr val="000000"/>
              </a:solidFill>
              <a:latin typeface="Arial"/>
              <a:ea typeface="Arial"/>
              <a:cs typeface="Arial"/>
              <a:sym typeface="Arial"/>
            </a:endParaRPr>
          </a:p>
        </p:txBody>
      </p:sp>
      <p:sp>
        <p:nvSpPr>
          <p:cNvPr id="1128" name="Google Shape;1128;g1f275dcf226_0_355"/>
          <p:cNvSpPr txBox="1"/>
          <p:nvPr/>
        </p:nvSpPr>
        <p:spPr>
          <a:xfrm>
            <a:off x="1364974" y="1755540"/>
            <a:ext cx="9144000" cy="11997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FSCC and iSOSY Collaboration: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g1f275dcf226_0_364"/>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134" name="Google Shape;1134;g1f275dcf226_0_364"/>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135" name="Google Shape;1135;g1f275dcf226_0_364"/>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136" name="Google Shape;1136;g1f275dcf226_0_364" descr="A picture containing drawing&#10;&#10;Description automatically generated"/>
          <p:cNvPicPr preferRelativeResize="0"/>
          <p:nvPr/>
        </p:nvPicPr>
        <p:blipFill rotWithShape="1">
          <a:blip r:embed="rId3">
            <a:alphaModFix/>
          </a:blip>
          <a:srcRect/>
          <a:stretch/>
        </p:blipFill>
        <p:spPr>
          <a:xfrm>
            <a:off x="662610" y="463828"/>
            <a:ext cx="3244332" cy="995320"/>
          </a:xfrm>
          <a:prstGeom prst="rect">
            <a:avLst/>
          </a:prstGeom>
          <a:noFill/>
          <a:ln>
            <a:noFill/>
          </a:ln>
        </p:spPr>
      </p:pic>
      <p:sp>
        <p:nvSpPr>
          <p:cNvPr id="1137" name="Google Shape;1137;g1f275dcf226_0_364"/>
          <p:cNvSpPr txBox="1"/>
          <p:nvPr/>
        </p:nvSpPr>
        <p:spPr>
          <a:xfrm>
            <a:off x="6583675" y="1999400"/>
            <a:ext cx="4755000" cy="33285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“I would recommend…the (OSHA) course because it is really important and can help you get a good job. It can also grow your resume and you could get a promotion…”</a:t>
            </a: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Calibri"/>
                <a:ea typeface="Calibri"/>
                <a:cs typeface="Calibri"/>
                <a:sym typeface="Calibri"/>
              </a:rPr>
              <a:t>-Andre (Iowa)</a:t>
            </a:r>
            <a:endParaRPr sz="2800" b="0" i="0" u="none" strike="noStrike" cap="none">
              <a:solidFill>
                <a:schemeClr val="dk1"/>
              </a:solidFill>
              <a:latin typeface="Calibri"/>
              <a:ea typeface="Calibri"/>
              <a:cs typeface="Calibri"/>
              <a:sym typeface="Calibri"/>
            </a:endParaRPr>
          </a:p>
        </p:txBody>
      </p:sp>
      <p:pic>
        <p:nvPicPr>
          <p:cNvPr id="1138" name="Google Shape;1138;g1f275dcf226_0_364" title="Andre with subtitles.mp4">
            <a:hlinkClick r:id="rId4"/>
          </p:cNvPr>
          <p:cNvPicPr preferRelativeResize="0"/>
          <p:nvPr/>
        </p:nvPicPr>
        <p:blipFill>
          <a:blip r:embed="rId5">
            <a:alphaModFix/>
          </a:blip>
          <a:stretch>
            <a:fillRect/>
          </a:stretch>
        </p:blipFill>
        <p:spPr>
          <a:xfrm>
            <a:off x="1795150" y="1714500"/>
            <a:ext cx="3698600" cy="4203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8"/>
                                        </p:tgtEl>
                                        <p:attrNameLst>
                                          <p:attrName>style.visibility</p:attrName>
                                        </p:attrNameLst>
                                      </p:cBhvr>
                                      <p:to>
                                        <p:strVal val="visible"/>
                                      </p:to>
                                    </p:set>
                                    <p:animEffect transition="in" filter="fade">
                                      <p:cBhvr>
                                        <p:cTn id="7" dur="1000"/>
                                        <p:tgtEl>
                                          <p:spTgt spid="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g1f49638968e_0_657"/>
          <p:cNvPicPr preferRelativeResize="0"/>
          <p:nvPr/>
        </p:nvPicPr>
        <p:blipFill>
          <a:blip r:embed="rId3">
            <a:alphaModFix/>
          </a:blip>
          <a:stretch>
            <a:fillRect/>
          </a:stretch>
        </p:blipFill>
        <p:spPr>
          <a:xfrm rot="60000">
            <a:off x="662600" y="1459150"/>
            <a:ext cx="4047852" cy="3012275"/>
          </a:xfrm>
          <a:prstGeom prst="rect">
            <a:avLst/>
          </a:prstGeom>
          <a:noFill/>
          <a:ln>
            <a:noFill/>
          </a:ln>
        </p:spPr>
      </p:pic>
      <p:sp>
        <p:nvSpPr>
          <p:cNvPr id="1144" name="Google Shape;1144;g1f49638968e_0_657"/>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145" name="Google Shape;1145;g1f49638968e_0_657"/>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146" name="Google Shape;1146;g1f49638968e_0_657"/>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147" name="Google Shape;1147;g1f49638968e_0_657" descr="A picture containing drawing&#10;&#10;Description automatically generated"/>
          <p:cNvPicPr preferRelativeResize="0"/>
          <p:nvPr/>
        </p:nvPicPr>
        <p:blipFill rotWithShape="1">
          <a:blip r:embed="rId4">
            <a:alphaModFix/>
          </a:blip>
          <a:srcRect/>
          <a:stretch/>
        </p:blipFill>
        <p:spPr>
          <a:xfrm>
            <a:off x="662610" y="463828"/>
            <a:ext cx="3244332" cy="995320"/>
          </a:xfrm>
          <a:prstGeom prst="rect">
            <a:avLst/>
          </a:prstGeom>
          <a:noFill/>
          <a:ln>
            <a:noFill/>
          </a:ln>
        </p:spPr>
      </p:pic>
      <p:sp>
        <p:nvSpPr>
          <p:cNvPr id="1148" name="Google Shape;1148;g1f49638968e_0_657"/>
          <p:cNvSpPr txBox="1"/>
          <p:nvPr/>
        </p:nvSpPr>
        <p:spPr>
          <a:xfrm>
            <a:off x="2034300" y="1214775"/>
            <a:ext cx="9703800" cy="2705700"/>
          </a:xfrm>
          <a:prstGeom prst="rect">
            <a:avLst/>
          </a:prstGeom>
          <a:noFill/>
          <a:ln>
            <a:noFill/>
          </a:ln>
        </p:spPr>
        <p:txBody>
          <a:bodyPr spcFirstLastPara="1" wrap="square" lIns="91425" tIns="45700" rIns="91425" bIns="45700" anchor="t" anchorCtr="0">
            <a:normAutofit lnSpcReduction="10000"/>
          </a:bodyPr>
          <a:lstStyle/>
          <a:p>
            <a:pPr marL="0" marR="0" lvl="0" indent="0" algn="ctr" rtl="0">
              <a:lnSpc>
                <a:spcPct val="90000"/>
              </a:lnSpc>
              <a:spcBef>
                <a:spcPts val="0"/>
              </a:spcBef>
              <a:spcAft>
                <a:spcPts val="0"/>
              </a:spcAft>
              <a:buClr>
                <a:schemeClr val="dk1"/>
              </a:buClr>
              <a:buSzPts val="5400"/>
              <a:buFont typeface="Arial"/>
              <a:buNone/>
            </a:pPr>
            <a:endParaRPr sz="5400" b="1" i="0" u="none" strike="noStrike" cap="none">
              <a:solidFill>
                <a:schemeClr val="dk1"/>
              </a:solidFill>
              <a:latin typeface="Calibri"/>
              <a:ea typeface="Calibri"/>
              <a:cs typeface="Calibri"/>
              <a:sym typeface="Calibri"/>
            </a:endParaRPr>
          </a:p>
          <a:p>
            <a:pPr marL="0" marR="0" lvl="0" indent="0" algn="r" rtl="0">
              <a:lnSpc>
                <a:spcPct val="90000"/>
              </a:lnSpc>
              <a:spcBef>
                <a:spcPts val="1000"/>
              </a:spcBef>
              <a:spcAft>
                <a:spcPts val="0"/>
              </a:spcAft>
              <a:buClr>
                <a:schemeClr val="dk1"/>
              </a:buClr>
              <a:buSzPts val="8000"/>
              <a:buFont typeface="Arial"/>
              <a:buNone/>
            </a:pPr>
            <a:r>
              <a:rPr lang="en-US" sz="8000">
                <a:solidFill>
                  <a:schemeClr val="dk1"/>
                </a:solidFill>
                <a:latin typeface="Calibri"/>
                <a:ea typeface="Calibri"/>
                <a:cs typeface="Calibri"/>
                <a:sym typeface="Calibri"/>
              </a:rPr>
              <a:t>Microsoft Basic</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dk1"/>
              </a:buClr>
              <a:buSzPts val="5400"/>
              <a:buFont typeface="Arial"/>
              <a:buNone/>
            </a:pPr>
            <a:endParaRPr sz="5400" b="1" i="0" u="none" strike="noStrike" cap="none">
              <a:solidFill>
                <a:schemeClr val="dk1"/>
              </a:solidFill>
              <a:latin typeface="Calibri"/>
              <a:ea typeface="Calibri"/>
              <a:cs typeface="Calibri"/>
              <a:sym typeface="Calibri"/>
            </a:endParaRPr>
          </a:p>
        </p:txBody>
      </p:sp>
      <p:sp>
        <p:nvSpPr>
          <p:cNvPr id="1149" name="Google Shape;1149;g1f49638968e_0_657"/>
          <p:cNvSpPr txBox="1"/>
          <p:nvPr/>
        </p:nvSpPr>
        <p:spPr>
          <a:xfrm>
            <a:off x="2034300" y="3600175"/>
            <a:ext cx="9703800" cy="2013300"/>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Clr>
                <a:srgbClr val="222222"/>
              </a:buClr>
              <a:buSzPts val="3600"/>
              <a:buFont typeface="Calibri"/>
              <a:buAutoNum type="arabicPeriod"/>
            </a:pPr>
            <a:r>
              <a:rPr lang="en-US" sz="3600">
                <a:solidFill>
                  <a:srgbClr val="222222"/>
                </a:solidFill>
                <a:latin typeface="Calibri"/>
                <a:ea typeface="Calibri"/>
                <a:cs typeface="Calibri"/>
                <a:sym typeface="Calibri"/>
              </a:rPr>
              <a:t>Introduction to Microsoft Word</a:t>
            </a:r>
            <a:endParaRPr sz="3600">
              <a:solidFill>
                <a:srgbClr val="222222"/>
              </a:solidFill>
              <a:latin typeface="Calibri"/>
              <a:ea typeface="Calibri"/>
              <a:cs typeface="Calibri"/>
              <a:sym typeface="Calibri"/>
            </a:endParaRPr>
          </a:p>
          <a:p>
            <a:pPr marL="457200" lvl="0" indent="-457200" algn="l" rtl="0">
              <a:lnSpc>
                <a:spcPct val="115000"/>
              </a:lnSpc>
              <a:spcBef>
                <a:spcPts val="0"/>
              </a:spcBef>
              <a:spcAft>
                <a:spcPts val="0"/>
              </a:spcAft>
              <a:buClr>
                <a:srgbClr val="222222"/>
              </a:buClr>
              <a:buSzPts val="3600"/>
              <a:buFont typeface="Calibri"/>
              <a:buAutoNum type="arabicPeriod"/>
            </a:pPr>
            <a:r>
              <a:rPr lang="en-US" sz="3600">
                <a:solidFill>
                  <a:srgbClr val="222222"/>
                </a:solidFill>
                <a:latin typeface="Calibri"/>
                <a:ea typeface="Calibri"/>
                <a:cs typeface="Calibri"/>
                <a:sym typeface="Calibri"/>
              </a:rPr>
              <a:t>Introduction to Microsoft PowerPoint</a:t>
            </a:r>
            <a:endParaRPr sz="3600">
              <a:solidFill>
                <a:srgbClr val="222222"/>
              </a:solidFill>
              <a:latin typeface="Calibri"/>
              <a:ea typeface="Calibri"/>
              <a:cs typeface="Calibri"/>
              <a:sym typeface="Calibri"/>
            </a:endParaRPr>
          </a:p>
          <a:p>
            <a:pPr marL="457200" lvl="0" indent="-457200" algn="l" rtl="0">
              <a:lnSpc>
                <a:spcPct val="115000"/>
              </a:lnSpc>
              <a:spcBef>
                <a:spcPts val="0"/>
              </a:spcBef>
              <a:spcAft>
                <a:spcPts val="0"/>
              </a:spcAft>
              <a:buClr>
                <a:srgbClr val="222222"/>
              </a:buClr>
              <a:buSzPts val="3600"/>
              <a:buAutoNum type="arabicPeriod"/>
            </a:pPr>
            <a:r>
              <a:rPr lang="en-US" sz="3600">
                <a:solidFill>
                  <a:srgbClr val="222222"/>
                </a:solidFill>
                <a:latin typeface="Calibri"/>
                <a:ea typeface="Calibri"/>
                <a:cs typeface="Calibri"/>
                <a:sym typeface="Calibri"/>
              </a:rPr>
              <a:t>Introduction to Microsoft Excel</a:t>
            </a:r>
            <a:endParaRPr sz="3600">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g1f49638968e_0_668"/>
          <p:cNvPicPr preferRelativeResize="0"/>
          <p:nvPr/>
        </p:nvPicPr>
        <p:blipFill>
          <a:blip r:embed="rId3">
            <a:alphaModFix/>
          </a:blip>
          <a:stretch>
            <a:fillRect/>
          </a:stretch>
        </p:blipFill>
        <p:spPr>
          <a:xfrm rot="60000">
            <a:off x="554043" y="1479538"/>
            <a:ext cx="2351740" cy="1750072"/>
          </a:xfrm>
          <a:prstGeom prst="rect">
            <a:avLst/>
          </a:prstGeom>
          <a:noFill/>
          <a:ln>
            <a:noFill/>
          </a:ln>
        </p:spPr>
      </p:pic>
      <p:sp>
        <p:nvSpPr>
          <p:cNvPr id="1155" name="Google Shape;1155;g1f49638968e_0_668"/>
          <p:cNvSpPr txBox="1">
            <a:spLocks noGrp="1"/>
          </p:cNvSpPr>
          <p:nvPr>
            <p:ph type="title"/>
          </p:nvPr>
        </p:nvSpPr>
        <p:spPr>
          <a:xfrm>
            <a:off x="838200" y="365125"/>
            <a:ext cx="10899900" cy="13257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latin typeface="Calibri"/>
                <a:ea typeface="Calibri"/>
                <a:cs typeface="Calibri"/>
                <a:sym typeface="Calibri"/>
              </a:rPr>
              <a:t>iSOSY</a:t>
            </a:r>
            <a:endParaRPr/>
          </a:p>
        </p:txBody>
      </p:sp>
      <p:cxnSp>
        <p:nvCxnSpPr>
          <p:cNvPr id="1156" name="Google Shape;1156;g1f49638968e_0_668"/>
          <p:cNvCxnSpPr/>
          <p:nvPr/>
        </p:nvCxnSpPr>
        <p:spPr>
          <a:xfrm>
            <a:off x="526773" y="1524000"/>
            <a:ext cx="11211300" cy="0"/>
          </a:xfrm>
          <a:prstGeom prst="straightConnector1">
            <a:avLst/>
          </a:prstGeom>
          <a:noFill/>
          <a:ln w="19050" cap="flat" cmpd="sng">
            <a:solidFill>
              <a:srgbClr val="00B050"/>
            </a:solidFill>
            <a:prstDash val="solid"/>
            <a:miter lim="800000"/>
            <a:headEnd type="none" w="sm" len="sm"/>
            <a:tailEnd type="none" w="sm" len="sm"/>
          </a:ln>
        </p:spPr>
      </p:cxnSp>
      <p:sp>
        <p:nvSpPr>
          <p:cNvPr id="1157" name="Google Shape;1157;g1f49638968e_0_668"/>
          <p:cNvSpPr txBox="1"/>
          <p:nvPr/>
        </p:nvSpPr>
        <p:spPr>
          <a:xfrm>
            <a:off x="526773" y="6096001"/>
            <a:ext cx="11211300" cy="3078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www.osymigrant.org</a:t>
            </a:r>
            <a:endParaRPr sz="1400" b="0" i="0" u="none" strike="noStrike" cap="none">
              <a:solidFill>
                <a:schemeClr val="lt1"/>
              </a:solidFill>
              <a:latin typeface="Calibri"/>
              <a:ea typeface="Calibri"/>
              <a:cs typeface="Calibri"/>
              <a:sym typeface="Calibri"/>
            </a:endParaRPr>
          </a:p>
        </p:txBody>
      </p:sp>
      <p:pic>
        <p:nvPicPr>
          <p:cNvPr id="1158" name="Google Shape;1158;g1f49638968e_0_668" descr="A picture containing drawing&#10;&#10;Description automatically generated"/>
          <p:cNvPicPr preferRelativeResize="0"/>
          <p:nvPr/>
        </p:nvPicPr>
        <p:blipFill rotWithShape="1">
          <a:blip r:embed="rId4">
            <a:alphaModFix/>
          </a:blip>
          <a:srcRect/>
          <a:stretch/>
        </p:blipFill>
        <p:spPr>
          <a:xfrm>
            <a:off x="662610" y="463828"/>
            <a:ext cx="3244332" cy="995320"/>
          </a:xfrm>
          <a:prstGeom prst="rect">
            <a:avLst/>
          </a:prstGeom>
          <a:noFill/>
          <a:ln>
            <a:noFill/>
          </a:ln>
        </p:spPr>
      </p:pic>
      <p:sp>
        <p:nvSpPr>
          <p:cNvPr id="1159" name="Google Shape;1159;g1f49638968e_0_668"/>
          <p:cNvSpPr txBox="1"/>
          <p:nvPr/>
        </p:nvSpPr>
        <p:spPr>
          <a:xfrm>
            <a:off x="3070075" y="1671950"/>
            <a:ext cx="8574300" cy="10491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8000"/>
              <a:buFont typeface="Arial"/>
              <a:buNone/>
            </a:pPr>
            <a:r>
              <a:rPr lang="en-US" sz="6000">
                <a:solidFill>
                  <a:schemeClr val="dk1"/>
                </a:solidFill>
                <a:latin typeface="Calibri"/>
                <a:ea typeface="Calibri"/>
                <a:cs typeface="Calibri"/>
                <a:sym typeface="Calibri"/>
              </a:rPr>
              <a:t>Microsoft Basic</a:t>
            </a:r>
            <a:endParaRPr sz="5400" b="1" i="0" u="none" strike="noStrike" cap="none">
              <a:solidFill>
                <a:schemeClr val="dk1"/>
              </a:solidFill>
              <a:latin typeface="Calibri"/>
              <a:ea typeface="Calibri"/>
              <a:cs typeface="Calibri"/>
              <a:sym typeface="Calibri"/>
            </a:endParaRPr>
          </a:p>
        </p:txBody>
      </p:sp>
      <p:sp>
        <p:nvSpPr>
          <p:cNvPr id="1160" name="Google Shape;1160;g1f49638968e_0_668"/>
          <p:cNvSpPr txBox="1"/>
          <p:nvPr/>
        </p:nvSpPr>
        <p:spPr>
          <a:xfrm>
            <a:off x="1413600" y="2672300"/>
            <a:ext cx="10324500" cy="316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900">
                <a:solidFill>
                  <a:srgbClr val="222222"/>
                </a:solidFill>
                <a:latin typeface="Calibri"/>
                <a:ea typeface="Calibri"/>
                <a:cs typeface="Calibri"/>
                <a:sym typeface="Calibri"/>
              </a:rPr>
              <a:t>Each module will consist of </a:t>
            </a:r>
            <a:r>
              <a:rPr lang="en-US" sz="1900" b="1">
                <a:solidFill>
                  <a:srgbClr val="222222"/>
                </a:solidFill>
                <a:latin typeface="Calibri"/>
                <a:ea typeface="Calibri"/>
                <a:cs typeface="Calibri"/>
                <a:sym typeface="Calibri"/>
              </a:rPr>
              <a:t>10-12 lessons</a:t>
            </a:r>
            <a:r>
              <a:rPr lang="en-US" sz="1900">
                <a:solidFill>
                  <a:srgbClr val="222222"/>
                </a:solidFill>
                <a:latin typeface="Calibri"/>
                <a:ea typeface="Calibri"/>
                <a:cs typeface="Calibri"/>
                <a:sym typeface="Calibri"/>
              </a:rPr>
              <a:t>.  </a:t>
            </a:r>
            <a:endParaRPr sz="190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r>
              <a:rPr lang="en-US" sz="1900">
                <a:solidFill>
                  <a:srgbClr val="222222"/>
                </a:solidFill>
                <a:latin typeface="Calibri"/>
                <a:ea typeface="Calibri"/>
                <a:cs typeface="Calibri"/>
                <a:sym typeface="Calibri"/>
              </a:rPr>
              <a:t>Each lesson will end with a short quiz.  </a:t>
            </a:r>
            <a:r>
              <a:rPr lang="en-US" sz="1900" b="1">
                <a:solidFill>
                  <a:srgbClr val="222222"/>
                </a:solidFill>
                <a:latin typeface="Calibri"/>
                <a:ea typeface="Calibri"/>
                <a:cs typeface="Calibri"/>
                <a:sym typeface="Calibri"/>
              </a:rPr>
              <a:t>Quiz</a:t>
            </a:r>
            <a:r>
              <a:rPr lang="en-US" sz="1900">
                <a:solidFill>
                  <a:srgbClr val="222222"/>
                </a:solidFill>
                <a:latin typeface="Calibri"/>
                <a:ea typeface="Calibri"/>
                <a:cs typeface="Calibri"/>
                <a:sym typeface="Calibri"/>
              </a:rPr>
              <a:t> completion with a </a:t>
            </a:r>
            <a:r>
              <a:rPr lang="en-US" sz="1900" b="1">
                <a:solidFill>
                  <a:srgbClr val="222222"/>
                </a:solidFill>
                <a:latin typeface="Calibri"/>
                <a:ea typeface="Calibri"/>
                <a:cs typeface="Calibri"/>
                <a:sym typeface="Calibri"/>
              </a:rPr>
              <a:t>70% or higher</a:t>
            </a:r>
            <a:r>
              <a:rPr lang="en-US" sz="1900">
                <a:solidFill>
                  <a:srgbClr val="222222"/>
                </a:solidFill>
                <a:latin typeface="Calibri"/>
                <a:ea typeface="Calibri"/>
                <a:cs typeface="Calibri"/>
                <a:sym typeface="Calibri"/>
              </a:rPr>
              <a:t> will be considered passing (at that point the next lesson will be available).  If 70% is not reached the student can retake the quiz.</a:t>
            </a:r>
            <a:endParaRPr sz="190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r>
              <a:rPr lang="en-US" sz="1900">
                <a:solidFill>
                  <a:srgbClr val="222222"/>
                </a:solidFill>
                <a:latin typeface="Calibri"/>
                <a:ea typeface="Calibri"/>
                <a:cs typeface="Calibri"/>
                <a:sym typeface="Calibri"/>
              </a:rPr>
              <a:t>Completing each module will require approx. one hour per day for two weeks. All three modules could be completed in about </a:t>
            </a:r>
            <a:r>
              <a:rPr lang="en-US" sz="1900" b="1">
                <a:solidFill>
                  <a:srgbClr val="222222"/>
                </a:solidFill>
                <a:latin typeface="Calibri"/>
                <a:ea typeface="Calibri"/>
                <a:cs typeface="Calibri"/>
                <a:sym typeface="Calibri"/>
              </a:rPr>
              <a:t>six weeks</a:t>
            </a:r>
            <a:r>
              <a:rPr lang="en-US" sz="1900">
                <a:solidFill>
                  <a:srgbClr val="222222"/>
                </a:solidFill>
                <a:latin typeface="Calibri"/>
                <a:ea typeface="Calibri"/>
                <a:cs typeface="Calibri"/>
                <a:sym typeface="Calibri"/>
              </a:rPr>
              <a:t>; however, the material will remain </a:t>
            </a:r>
            <a:r>
              <a:rPr lang="en-US" sz="1900" b="1">
                <a:solidFill>
                  <a:srgbClr val="222222"/>
                </a:solidFill>
                <a:latin typeface="Calibri"/>
                <a:ea typeface="Calibri"/>
                <a:cs typeface="Calibri"/>
                <a:sym typeface="Calibri"/>
              </a:rPr>
              <a:t>available for three months</a:t>
            </a:r>
            <a:r>
              <a:rPr lang="en-US" sz="1900">
                <a:solidFill>
                  <a:srgbClr val="222222"/>
                </a:solidFill>
                <a:latin typeface="Calibri"/>
                <a:ea typeface="Calibri"/>
                <a:cs typeface="Calibri"/>
                <a:sym typeface="Calibri"/>
              </a:rPr>
              <a:t>. </a:t>
            </a:r>
            <a:endParaRPr sz="190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r>
              <a:rPr lang="en-US" sz="1900">
                <a:solidFill>
                  <a:srgbClr val="222222"/>
                </a:solidFill>
                <a:latin typeface="Calibri"/>
                <a:ea typeface="Calibri"/>
                <a:cs typeface="Calibri"/>
                <a:sym typeface="Calibri"/>
              </a:rPr>
              <a:t>The modules will be located in </a:t>
            </a:r>
            <a:r>
              <a:rPr lang="en-US" sz="1900" b="1">
                <a:solidFill>
                  <a:srgbClr val="222222"/>
                </a:solidFill>
                <a:latin typeface="Calibri"/>
                <a:ea typeface="Calibri"/>
                <a:cs typeface="Calibri"/>
                <a:sym typeface="Calibri"/>
              </a:rPr>
              <a:t>Blackboard</a:t>
            </a:r>
            <a:r>
              <a:rPr lang="en-US" sz="1900">
                <a:solidFill>
                  <a:srgbClr val="222222"/>
                </a:solidFill>
                <a:latin typeface="Calibri"/>
                <a:ea typeface="Calibri"/>
                <a:cs typeface="Calibri"/>
                <a:sym typeface="Calibri"/>
              </a:rPr>
              <a:t>: </a:t>
            </a:r>
            <a:r>
              <a:rPr lang="en-US" sz="1900" u="sng">
                <a:solidFill>
                  <a:srgbClr val="1155CC"/>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https://fsblackboard.fortscott.edu</a:t>
            </a:r>
            <a:r>
              <a:rPr lang="en-US" sz="1900">
                <a:solidFill>
                  <a:srgbClr val="222222"/>
                </a:solidFill>
                <a:latin typeface="Calibri"/>
                <a:ea typeface="Calibri"/>
                <a:cs typeface="Calibri"/>
                <a:sym typeface="Calibri"/>
              </a:rPr>
              <a:t>/. The instructor will provide each student with </a:t>
            </a:r>
            <a:r>
              <a:rPr lang="en-US" sz="1900" b="1">
                <a:solidFill>
                  <a:srgbClr val="222222"/>
                </a:solidFill>
                <a:latin typeface="Calibri"/>
                <a:ea typeface="Calibri"/>
                <a:cs typeface="Calibri"/>
                <a:sym typeface="Calibri"/>
              </a:rPr>
              <a:t>login credentials</a:t>
            </a:r>
            <a:r>
              <a:rPr lang="en-US" sz="1900">
                <a:solidFill>
                  <a:srgbClr val="222222"/>
                </a:solidFill>
                <a:latin typeface="Calibri"/>
                <a:ea typeface="Calibri"/>
                <a:cs typeface="Calibri"/>
                <a:sym typeface="Calibri"/>
              </a:rPr>
              <a:t> (username and password) that are shareable with their service provider.</a:t>
            </a:r>
            <a:endParaRPr sz="1900">
              <a:solidFill>
                <a:srgbClr val="222222"/>
              </a:solidFill>
              <a:latin typeface="Calibri"/>
              <a:ea typeface="Calibri"/>
              <a:cs typeface="Calibri"/>
              <a:sym typeface="Calibri"/>
            </a:endParaRPr>
          </a:p>
          <a:p>
            <a:pPr marL="0" lvl="0" indent="0" algn="l" rtl="0">
              <a:lnSpc>
                <a:spcPct val="115000"/>
              </a:lnSpc>
              <a:spcBef>
                <a:spcPts val="0"/>
              </a:spcBef>
              <a:spcAft>
                <a:spcPts val="0"/>
              </a:spcAft>
              <a:buNone/>
            </a:pPr>
            <a:r>
              <a:rPr lang="en-US" sz="1900">
                <a:solidFill>
                  <a:srgbClr val="222222"/>
                </a:solidFill>
                <a:latin typeface="Calibri"/>
                <a:ea typeface="Calibri"/>
                <a:cs typeface="Calibri"/>
                <a:sym typeface="Calibri"/>
              </a:rPr>
              <a:t>Material will be in </a:t>
            </a:r>
            <a:r>
              <a:rPr lang="en-US" sz="1900" b="1">
                <a:solidFill>
                  <a:srgbClr val="222222"/>
                </a:solidFill>
                <a:latin typeface="Calibri"/>
                <a:ea typeface="Calibri"/>
                <a:cs typeface="Calibri"/>
                <a:sym typeface="Calibri"/>
              </a:rPr>
              <a:t>English</a:t>
            </a:r>
            <a:r>
              <a:rPr lang="en-US" sz="1900">
                <a:solidFill>
                  <a:srgbClr val="222222"/>
                </a:solidFill>
                <a:latin typeface="Calibri"/>
                <a:ea typeface="Calibri"/>
                <a:cs typeface="Calibri"/>
                <a:sym typeface="Calibri"/>
              </a:rPr>
              <a:t>…bilingual support only. </a:t>
            </a:r>
            <a:endParaRPr sz="4400">
              <a:solidFill>
                <a:srgbClr val="222222"/>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Shape 1164"/>
        <p:cNvGrpSpPr/>
        <p:nvPr/>
      </p:nvGrpSpPr>
      <p:grpSpPr>
        <a:xfrm>
          <a:off x="0" y="0"/>
          <a:ext cx="0" cy="0"/>
          <a:chOff x="0" y="0"/>
          <a:chExt cx="0" cy="0"/>
        </a:xfrm>
      </p:grpSpPr>
      <p:cxnSp>
        <p:nvCxnSpPr>
          <p:cNvPr id="1165" name="Google Shape;1165;g139492ea297_0_21"/>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166" name="Google Shape;1166;g139492ea297_0_2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pic>
        <p:nvPicPr>
          <p:cNvPr id="1167" name="Google Shape;1167;g139492ea297_0_21"/>
          <p:cNvPicPr preferRelativeResize="0"/>
          <p:nvPr/>
        </p:nvPicPr>
        <p:blipFill rotWithShape="1">
          <a:blip r:embed="rId4">
            <a:alphaModFix/>
          </a:blip>
          <a:srcRect/>
          <a:stretch/>
        </p:blipFill>
        <p:spPr>
          <a:xfrm>
            <a:off x="1626926" y="1370826"/>
            <a:ext cx="8938149" cy="5347803"/>
          </a:xfrm>
          <a:prstGeom prst="rect">
            <a:avLst/>
          </a:prstGeom>
          <a:noFill/>
          <a:ln>
            <a:noFill/>
          </a:ln>
        </p:spPr>
      </p:pic>
      <p:sp>
        <p:nvSpPr>
          <p:cNvPr id="1168" name="Google Shape;1168;g139492ea297_0_21"/>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AZTEC Discussion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cxnSp>
        <p:nvCxnSpPr>
          <p:cNvPr id="1173" name="Google Shape;1173;g139492ea297_0_27"/>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174" name="Google Shape;1174;g139492ea297_0_2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pic>
        <p:nvPicPr>
          <p:cNvPr id="1175" name="Google Shape;1175;g139492ea297_0_27"/>
          <p:cNvPicPr preferRelativeResize="0"/>
          <p:nvPr/>
        </p:nvPicPr>
        <p:blipFill rotWithShape="1">
          <a:blip r:embed="rId4">
            <a:alphaModFix/>
          </a:blip>
          <a:srcRect/>
          <a:stretch/>
        </p:blipFill>
        <p:spPr>
          <a:xfrm>
            <a:off x="1262270" y="1459597"/>
            <a:ext cx="9264512" cy="5179739"/>
          </a:xfrm>
          <a:prstGeom prst="rect">
            <a:avLst/>
          </a:prstGeom>
          <a:noFill/>
          <a:ln>
            <a:noFill/>
          </a:ln>
        </p:spPr>
      </p:pic>
      <p:sp>
        <p:nvSpPr>
          <p:cNvPr id="1176" name="Google Shape;1176;g139492ea297_0_27"/>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AZTEC Discussion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cxnSp>
        <p:nvCxnSpPr>
          <p:cNvPr id="1181" name="Google Shape;1181;g1f49638968e_0_617"/>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
        <p:nvSpPr>
          <p:cNvPr id="1182" name="Google Shape;1182;g1f49638968e_0_617"/>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pic>
        <p:nvPicPr>
          <p:cNvPr id="1183" name="Google Shape;1183;g1f49638968e_0_61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184" name="Google Shape;1184;g1f49638968e_0_617"/>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HSED Discussion</a:t>
            </a:r>
            <a:endParaRPr sz="1400" b="0" i="0" u="none" strike="noStrike" cap="none">
              <a:solidFill>
                <a:srgbClr val="000000"/>
              </a:solidFill>
              <a:latin typeface="Arial"/>
              <a:ea typeface="Arial"/>
              <a:cs typeface="Arial"/>
              <a:sym typeface="Arial"/>
            </a:endParaRPr>
          </a:p>
        </p:txBody>
      </p:sp>
      <p:sp>
        <p:nvSpPr>
          <p:cNvPr id="1185" name="Google Shape;1185;g1f49638968e_0_617"/>
          <p:cNvSpPr txBox="1"/>
          <p:nvPr/>
        </p:nvSpPr>
        <p:spPr>
          <a:xfrm>
            <a:off x="862800" y="2389300"/>
            <a:ext cx="10889400" cy="3638700"/>
          </a:xfrm>
          <a:prstGeom prst="rect">
            <a:avLst/>
          </a:prstGeom>
          <a:noFill/>
          <a:ln>
            <a:noFill/>
          </a:ln>
        </p:spPr>
        <p:txBody>
          <a:bodyPr spcFirstLastPara="1" wrap="square" lIns="91425" tIns="91425" rIns="91425" bIns="91425" anchor="t" anchorCtr="0">
            <a:spAutoFit/>
          </a:bodyPr>
          <a:lstStyle/>
          <a:p>
            <a:pPr marL="457200" lvl="0" indent="-368300" algn="l" rtl="0">
              <a:lnSpc>
                <a:spcPct val="115000"/>
              </a:lnSpc>
              <a:spcBef>
                <a:spcPts val="0"/>
              </a:spcBef>
              <a:spcAft>
                <a:spcPts val="0"/>
              </a:spcAft>
              <a:buClr>
                <a:srgbClr val="222222"/>
              </a:buClr>
              <a:buSzPts val="2200"/>
              <a:buFont typeface="Calibri"/>
              <a:buChar char="●"/>
            </a:pPr>
            <a:r>
              <a:rPr lang="en-US" sz="2200">
                <a:solidFill>
                  <a:srgbClr val="222222"/>
                </a:solidFill>
                <a:latin typeface="Calibri"/>
                <a:ea typeface="Calibri"/>
                <a:cs typeface="Calibri"/>
                <a:sym typeface="Calibri"/>
              </a:rPr>
              <a:t>have OSY who are interested in getting their HSED and are academically ready?  How many (estimate)?</a:t>
            </a:r>
            <a:endParaRPr sz="2200">
              <a:solidFill>
                <a:srgbClr val="222222"/>
              </a:solidFill>
              <a:latin typeface="Calibri"/>
              <a:ea typeface="Calibri"/>
              <a:cs typeface="Calibri"/>
              <a:sym typeface="Calibri"/>
            </a:endParaRPr>
          </a:p>
          <a:p>
            <a:pPr marL="457200" lvl="0" indent="0" algn="l" rtl="0">
              <a:lnSpc>
                <a:spcPct val="115000"/>
              </a:lnSpc>
              <a:spcBef>
                <a:spcPts val="0"/>
              </a:spcBef>
              <a:spcAft>
                <a:spcPts val="0"/>
              </a:spcAft>
              <a:buNone/>
            </a:pPr>
            <a:endParaRPr sz="2200">
              <a:solidFill>
                <a:srgbClr val="222222"/>
              </a:solidFill>
              <a:latin typeface="Calibri"/>
              <a:ea typeface="Calibri"/>
              <a:cs typeface="Calibri"/>
              <a:sym typeface="Calibri"/>
            </a:endParaRPr>
          </a:p>
          <a:p>
            <a:pPr marL="457200" lvl="0" indent="-368300" algn="l" rtl="0">
              <a:lnSpc>
                <a:spcPct val="115000"/>
              </a:lnSpc>
              <a:spcBef>
                <a:spcPts val="0"/>
              </a:spcBef>
              <a:spcAft>
                <a:spcPts val="0"/>
              </a:spcAft>
              <a:buClr>
                <a:srgbClr val="222222"/>
              </a:buClr>
              <a:buSzPts val="2200"/>
              <a:buFont typeface="Calibri"/>
              <a:buChar char="●"/>
            </a:pPr>
            <a:r>
              <a:rPr lang="en-US" sz="2200">
                <a:solidFill>
                  <a:srgbClr val="222222"/>
                </a:solidFill>
                <a:latin typeface="Calibri"/>
                <a:ea typeface="Calibri"/>
                <a:cs typeface="Calibri"/>
                <a:sym typeface="Calibri"/>
              </a:rPr>
              <a:t>have OSY who are interested in getting their HSED but are not academically advanced enough?   How many (estimate)?</a:t>
            </a:r>
            <a:endParaRPr sz="2200">
              <a:solidFill>
                <a:srgbClr val="222222"/>
              </a:solidFill>
              <a:latin typeface="Calibri"/>
              <a:ea typeface="Calibri"/>
              <a:cs typeface="Calibri"/>
              <a:sym typeface="Calibri"/>
            </a:endParaRPr>
          </a:p>
          <a:p>
            <a:pPr marL="457200" lvl="0" indent="0" algn="l" rtl="0">
              <a:lnSpc>
                <a:spcPct val="115000"/>
              </a:lnSpc>
              <a:spcBef>
                <a:spcPts val="0"/>
              </a:spcBef>
              <a:spcAft>
                <a:spcPts val="0"/>
              </a:spcAft>
              <a:buNone/>
            </a:pPr>
            <a:endParaRPr sz="2200">
              <a:solidFill>
                <a:srgbClr val="222222"/>
              </a:solidFill>
              <a:latin typeface="Calibri"/>
              <a:ea typeface="Calibri"/>
              <a:cs typeface="Calibri"/>
              <a:sym typeface="Calibri"/>
            </a:endParaRPr>
          </a:p>
          <a:p>
            <a:pPr marL="457200" lvl="0" indent="-368300" algn="l" rtl="0">
              <a:lnSpc>
                <a:spcPct val="115000"/>
              </a:lnSpc>
              <a:spcBef>
                <a:spcPts val="0"/>
              </a:spcBef>
              <a:spcAft>
                <a:spcPts val="0"/>
              </a:spcAft>
              <a:buClr>
                <a:srgbClr val="222222"/>
              </a:buClr>
              <a:buSzPts val="2200"/>
              <a:buFont typeface="Calibri"/>
              <a:buChar char="●"/>
            </a:pPr>
            <a:r>
              <a:rPr lang="en-US" sz="2200">
                <a:solidFill>
                  <a:srgbClr val="222222"/>
                </a:solidFill>
                <a:latin typeface="Calibri"/>
                <a:ea typeface="Calibri"/>
                <a:cs typeface="Calibri"/>
                <a:sym typeface="Calibri"/>
              </a:rPr>
              <a:t>have academic services to support those students?  If yes, what are they?</a:t>
            </a:r>
            <a:endParaRPr sz="2200">
              <a:solidFill>
                <a:srgbClr val="222222"/>
              </a:solidFill>
              <a:latin typeface="Calibri"/>
              <a:ea typeface="Calibri"/>
              <a:cs typeface="Calibri"/>
              <a:sym typeface="Calibri"/>
            </a:endParaRPr>
          </a:p>
          <a:p>
            <a:pPr marL="457200" lvl="0" indent="0" algn="l" rtl="0">
              <a:lnSpc>
                <a:spcPct val="115000"/>
              </a:lnSpc>
              <a:spcBef>
                <a:spcPts val="0"/>
              </a:spcBef>
              <a:spcAft>
                <a:spcPts val="0"/>
              </a:spcAft>
              <a:buNone/>
            </a:pPr>
            <a:endParaRPr sz="2200">
              <a:solidFill>
                <a:srgbClr val="222222"/>
              </a:solidFill>
              <a:latin typeface="Calibri"/>
              <a:ea typeface="Calibri"/>
              <a:cs typeface="Calibri"/>
              <a:sym typeface="Calibri"/>
            </a:endParaRPr>
          </a:p>
          <a:p>
            <a:pPr marL="457200" lvl="0" indent="-368300" algn="l" rtl="0">
              <a:lnSpc>
                <a:spcPct val="115000"/>
              </a:lnSpc>
              <a:spcBef>
                <a:spcPts val="0"/>
              </a:spcBef>
              <a:spcAft>
                <a:spcPts val="0"/>
              </a:spcAft>
              <a:buClr>
                <a:srgbClr val="222222"/>
              </a:buClr>
              <a:buSzPts val="2200"/>
              <a:buFont typeface="Calibri"/>
              <a:buChar char="●"/>
            </a:pPr>
            <a:r>
              <a:rPr lang="en-US" sz="2200">
                <a:solidFill>
                  <a:srgbClr val="222222"/>
                </a:solidFill>
                <a:latin typeface="Calibri"/>
                <a:ea typeface="Calibri"/>
                <a:cs typeface="Calibri"/>
                <a:sym typeface="Calibri"/>
              </a:rPr>
              <a:t>have a working relationship with a HEP program?</a:t>
            </a:r>
            <a:endParaRPr sz="2200">
              <a:solidFill>
                <a:srgbClr val="222222"/>
              </a:solidFill>
              <a:latin typeface="Calibri"/>
              <a:ea typeface="Calibri"/>
              <a:cs typeface="Calibri"/>
              <a:sym typeface="Calibri"/>
            </a:endParaRPr>
          </a:p>
        </p:txBody>
      </p:sp>
      <p:sp>
        <p:nvSpPr>
          <p:cNvPr id="1186" name="Google Shape;1186;g1f49638968e_0_617"/>
          <p:cNvSpPr txBox="1"/>
          <p:nvPr/>
        </p:nvSpPr>
        <p:spPr>
          <a:xfrm>
            <a:off x="535050" y="1507050"/>
            <a:ext cx="97731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a:solidFill>
                  <a:schemeClr val="dk1"/>
                </a:solidFill>
                <a:latin typeface="Calibri"/>
                <a:ea typeface="Calibri"/>
                <a:cs typeface="Calibri"/>
                <a:sym typeface="Calibri"/>
              </a:rPr>
              <a:t>Does your state MEP…?</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cxnSp>
        <p:nvCxnSpPr>
          <p:cNvPr id="1191" name="Google Shape;1191;g1f49638968e_0_626"/>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192" name="Google Shape;1192;g1f49638968e_0_62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193" name="Google Shape;1193;g1f49638968e_0_626"/>
          <p:cNvSpPr txBox="1"/>
          <p:nvPr/>
        </p:nvSpPr>
        <p:spPr>
          <a:xfrm>
            <a:off x="535054" y="-93094"/>
            <a:ext cx="11121900" cy="1325700"/>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HSED Discussion</a:t>
            </a:r>
            <a:endParaRPr sz="1400" b="0" i="0" u="none" strike="noStrike" cap="none">
              <a:solidFill>
                <a:srgbClr val="000000"/>
              </a:solidFill>
              <a:latin typeface="Arial"/>
              <a:ea typeface="Arial"/>
              <a:cs typeface="Arial"/>
              <a:sym typeface="Arial"/>
            </a:endParaRPr>
          </a:p>
        </p:txBody>
      </p:sp>
      <p:sp>
        <p:nvSpPr>
          <p:cNvPr id="1194" name="Google Shape;1194;g1f49638968e_0_626"/>
          <p:cNvSpPr txBox="1"/>
          <p:nvPr/>
        </p:nvSpPr>
        <p:spPr>
          <a:xfrm>
            <a:off x="862800" y="2029475"/>
            <a:ext cx="10889400" cy="2666700"/>
          </a:xfrm>
          <a:prstGeom prst="rect">
            <a:avLst/>
          </a:prstGeom>
          <a:noFill/>
          <a:ln>
            <a:noFill/>
          </a:ln>
        </p:spPr>
        <p:txBody>
          <a:bodyPr spcFirstLastPara="1" wrap="square" lIns="91425" tIns="91425" rIns="91425" bIns="91425" anchor="t" anchorCtr="0">
            <a:spAutoFit/>
          </a:bodyPr>
          <a:lstStyle/>
          <a:p>
            <a:pPr marL="457200" lvl="0" indent="-412750" algn="l" rtl="0">
              <a:lnSpc>
                <a:spcPct val="115000"/>
              </a:lnSpc>
              <a:spcBef>
                <a:spcPts val="0"/>
              </a:spcBef>
              <a:spcAft>
                <a:spcPts val="0"/>
              </a:spcAft>
              <a:buClr>
                <a:srgbClr val="222222"/>
              </a:buClr>
              <a:buSzPts val="2900"/>
              <a:buFont typeface="Calibri"/>
              <a:buChar char="★"/>
            </a:pPr>
            <a:r>
              <a:rPr lang="en-US" sz="2900">
                <a:solidFill>
                  <a:srgbClr val="222222"/>
                </a:solidFill>
                <a:latin typeface="Calibri"/>
                <a:ea typeface="Calibri"/>
                <a:cs typeface="Calibri"/>
                <a:sym typeface="Calibri"/>
              </a:rPr>
              <a:t>access to an assessment to help determine an individual student's academic strengths and areas that need focus (approx 2 hours per student)</a:t>
            </a:r>
            <a:endParaRPr sz="2900">
              <a:solidFill>
                <a:srgbClr val="222222"/>
              </a:solidFill>
              <a:latin typeface="Calibri"/>
              <a:ea typeface="Calibri"/>
              <a:cs typeface="Calibri"/>
              <a:sym typeface="Calibri"/>
            </a:endParaRPr>
          </a:p>
          <a:p>
            <a:pPr marL="457200" lvl="0" indent="-406400" algn="l" rtl="0">
              <a:lnSpc>
                <a:spcPct val="115000"/>
              </a:lnSpc>
              <a:spcBef>
                <a:spcPts val="0"/>
              </a:spcBef>
              <a:spcAft>
                <a:spcPts val="0"/>
              </a:spcAft>
              <a:buClr>
                <a:srgbClr val="222222"/>
              </a:buClr>
              <a:buSzPts val="2800"/>
              <a:buFont typeface="Calibri"/>
              <a:buChar char="★"/>
            </a:pPr>
            <a:r>
              <a:rPr lang="en-US" sz="2800">
                <a:solidFill>
                  <a:srgbClr val="222222"/>
                </a:solidFill>
                <a:latin typeface="Calibri"/>
                <a:ea typeface="Calibri"/>
                <a:cs typeface="Calibri"/>
                <a:sym typeface="Calibri"/>
              </a:rPr>
              <a:t>access to a pre-HSED (middle school bridge program) curriculum</a:t>
            </a:r>
            <a:endParaRPr sz="2800">
              <a:solidFill>
                <a:srgbClr val="222222"/>
              </a:solidFill>
              <a:latin typeface="Calibri"/>
              <a:ea typeface="Calibri"/>
              <a:cs typeface="Calibri"/>
              <a:sym typeface="Calibri"/>
            </a:endParaRPr>
          </a:p>
          <a:p>
            <a:pPr marL="457200" lvl="0" indent="-412750" algn="l" rtl="0">
              <a:lnSpc>
                <a:spcPct val="115000"/>
              </a:lnSpc>
              <a:spcBef>
                <a:spcPts val="0"/>
              </a:spcBef>
              <a:spcAft>
                <a:spcPts val="0"/>
              </a:spcAft>
              <a:buClr>
                <a:srgbClr val="222222"/>
              </a:buClr>
              <a:buSzPts val="2900"/>
              <a:buFont typeface="Calibri"/>
              <a:buChar char="★"/>
            </a:pPr>
            <a:r>
              <a:rPr lang="en-US" sz="2900">
                <a:solidFill>
                  <a:srgbClr val="222222"/>
                </a:solidFill>
                <a:latin typeface="Calibri"/>
                <a:ea typeface="Calibri"/>
                <a:cs typeface="Calibri"/>
                <a:sym typeface="Calibri"/>
              </a:rPr>
              <a:t>access to a HSED exam preparation curriculum</a:t>
            </a:r>
            <a:endParaRPr sz="3900">
              <a:solidFill>
                <a:srgbClr val="222222"/>
              </a:solidFill>
              <a:latin typeface="Calibri"/>
              <a:ea typeface="Calibri"/>
              <a:cs typeface="Calibri"/>
              <a:sym typeface="Calibri"/>
            </a:endParaRPr>
          </a:p>
        </p:txBody>
      </p:sp>
      <p:sp>
        <p:nvSpPr>
          <p:cNvPr id="1195" name="Google Shape;1195;g1f49638968e_0_626"/>
          <p:cNvSpPr txBox="1"/>
          <p:nvPr/>
        </p:nvSpPr>
        <p:spPr>
          <a:xfrm>
            <a:off x="496950" y="1295375"/>
            <a:ext cx="97731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a:solidFill>
                  <a:schemeClr val="dk1"/>
                </a:solidFill>
                <a:latin typeface="Calibri"/>
                <a:ea typeface="Calibri"/>
                <a:cs typeface="Calibri"/>
                <a:sym typeface="Calibri"/>
              </a:rPr>
              <a:t>What if iSOSY offered…</a:t>
            </a:r>
            <a:endParaRPr/>
          </a:p>
        </p:txBody>
      </p:sp>
      <p:sp>
        <p:nvSpPr>
          <p:cNvPr id="1196" name="Google Shape;1196;g1f49638968e_0_626"/>
          <p:cNvSpPr txBox="1"/>
          <p:nvPr/>
        </p:nvSpPr>
        <p:spPr>
          <a:xfrm>
            <a:off x="1587500" y="4794250"/>
            <a:ext cx="9345000" cy="1403700"/>
          </a:xfrm>
          <a:prstGeom prst="rect">
            <a:avLst/>
          </a:prstGeom>
          <a:noFill/>
          <a:ln>
            <a:noFill/>
          </a:ln>
        </p:spPr>
        <p:txBody>
          <a:bodyPr spcFirstLastPara="1" wrap="square" lIns="91425" tIns="91425" rIns="91425" bIns="91425" anchor="t" anchorCtr="0">
            <a:spAutoFit/>
          </a:bodyPr>
          <a:lstStyle/>
          <a:p>
            <a:pPr marL="457200" lvl="0" indent="-381000" algn="l" rtl="0">
              <a:lnSpc>
                <a:spcPct val="115000"/>
              </a:lnSpc>
              <a:spcBef>
                <a:spcPts val="0"/>
              </a:spcBef>
              <a:spcAft>
                <a:spcPts val="0"/>
              </a:spcAft>
              <a:buClr>
                <a:srgbClr val="222222"/>
              </a:buClr>
              <a:buSzPts val="2400"/>
              <a:buFont typeface="Calibri"/>
              <a:buChar char="❏"/>
            </a:pPr>
            <a:r>
              <a:rPr lang="en-US" sz="2400" i="1">
                <a:solidFill>
                  <a:srgbClr val="222222"/>
                </a:solidFill>
                <a:latin typeface="Calibri"/>
                <a:ea typeface="Calibri"/>
                <a:cs typeface="Calibri"/>
                <a:sym typeface="Calibri"/>
              </a:rPr>
              <a:t>Would you have an instructor/program to use it?  </a:t>
            </a:r>
            <a:endParaRPr sz="2400" i="1">
              <a:solidFill>
                <a:srgbClr val="222222"/>
              </a:solidFill>
              <a:latin typeface="Calibri"/>
              <a:ea typeface="Calibri"/>
              <a:cs typeface="Calibri"/>
              <a:sym typeface="Calibri"/>
            </a:endParaRPr>
          </a:p>
          <a:p>
            <a:pPr marL="457200" lvl="0" indent="-381000" algn="l" rtl="0">
              <a:lnSpc>
                <a:spcPct val="115000"/>
              </a:lnSpc>
              <a:spcBef>
                <a:spcPts val="0"/>
              </a:spcBef>
              <a:spcAft>
                <a:spcPts val="0"/>
              </a:spcAft>
              <a:buClr>
                <a:srgbClr val="222222"/>
              </a:buClr>
              <a:buSzPts val="2400"/>
              <a:buFont typeface="Calibri"/>
              <a:buChar char="❏"/>
            </a:pPr>
            <a:r>
              <a:rPr lang="en-US" sz="2400" i="1">
                <a:solidFill>
                  <a:srgbClr val="222222"/>
                </a:solidFill>
                <a:latin typeface="Calibri"/>
                <a:ea typeface="Calibri"/>
                <a:cs typeface="Calibri"/>
                <a:sym typeface="Calibri"/>
              </a:rPr>
              <a:t>How many students do you think would use it (estimate)?</a:t>
            </a:r>
            <a:endParaRPr sz="2400" i="1">
              <a:solidFill>
                <a:srgbClr val="222222"/>
              </a:solidFill>
              <a:latin typeface="Calibri"/>
              <a:ea typeface="Calibri"/>
              <a:cs typeface="Calibri"/>
              <a:sym typeface="Calibri"/>
            </a:endParaRPr>
          </a:p>
          <a:p>
            <a:pPr marL="457200" lvl="0" indent="-381000" algn="l" rtl="0">
              <a:lnSpc>
                <a:spcPct val="115000"/>
              </a:lnSpc>
              <a:spcBef>
                <a:spcPts val="0"/>
              </a:spcBef>
              <a:spcAft>
                <a:spcPts val="0"/>
              </a:spcAft>
              <a:buClr>
                <a:srgbClr val="222222"/>
              </a:buClr>
              <a:buSzPts val="2400"/>
              <a:buFont typeface="Calibri"/>
              <a:buChar char="❏"/>
            </a:pPr>
            <a:r>
              <a:rPr lang="en-US" sz="2400" i="1">
                <a:solidFill>
                  <a:srgbClr val="222222"/>
                </a:solidFill>
                <a:latin typeface="Calibri"/>
                <a:ea typeface="Calibri"/>
                <a:cs typeface="Calibri"/>
                <a:sym typeface="Calibri"/>
              </a:rPr>
              <a:t>Would you need additional support from iSOSY?  What would that be?</a:t>
            </a:r>
            <a:endParaRPr sz="2400" i="1">
              <a:solidFill>
                <a:srgbClr val="222222"/>
              </a:solidFill>
              <a:latin typeface="Calibri"/>
              <a:ea typeface="Calibri"/>
              <a:cs typeface="Calibri"/>
              <a:sym typeface="Calibri"/>
            </a:endParaRPr>
          </a:p>
        </p:txBody>
      </p:sp>
      <p:sp>
        <p:nvSpPr>
          <p:cNvPr id="1197" name="Google Shape;1197;g1f49638968e_0_626"/>
          <p:cNvSpPr txBox="1"/>
          <p:nvPr/>
        </p:nvSpPr>
        <p:spPr>
          <a:xfrm>
            <a:off x="487025" y="6248400"/>
            <a:ext cx="11169900" cy="3693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www.osymigrant.org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5753</Words>
  <Application>Microsoft Macintosh PowerPoint</Application>
  <PresentationFormat>Widescreen</PresentationFormat>
  <Paragraphs>918</Paragraphs>
  <Slides>105</Slides>
  <Notes>105</Notes>
  <HiddenSlides>1</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105</vt:i4>
      </vt:variant>
    </vt:vector>
  </HeadingPairs>
  <TitlesOfParts>
    <vt:vector size="121" baseType="lpstr">
      <vt:lpstr>Roboto</vt:lpstr>
      <vt:lpstr>Work Sans</vt:lpstr>
      <vt:lpstr>MS Gothic</vt:lpstr>
      <vt:lpstr>Noto Sans</vt:lpstr>
      <vt:lpstr>Arial Black</vt:lpstr>
      <vt:lpstr>Caveat</vt:lpstr>
      <vt:lpstr>Calibri</vt:lpstr>
      <vt:lpstr>Libre Franklin Medium</vt:lpstr>
      <vt:lpstr>Raleway</vt:lpstr>
      <vt:lpstr>Times New Roman</vt:lpstr>
      <vt:lpstr>Arial</vt:lpstr>
      <vt:lpstr>Noto Sans Symbols</vt:lpstr>
      <vt:lpstr>Nunito</vt:lpstr>
      <vt:lpstr>Open Sans</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Wellness</vt:lpstr>
      <vt:lpstr>Personal Wellness</vt:lpstr>
      <vt:lpstr>Year 3 Work</vt:lpstr>
      <vt:lpstr>Year 3 Work</vt:lpstr>
      <vt:lpstr>PowerPoint Presentation</vt:lpstr>
      <vt:lpstr>PowerPoint Presentation</vt:lpstr>
      <vt:lpstr>In the Field: Monthly Resources for the MEP  </vt:lpstr>
      <vt:lpstr>PowerPoint Presentation</vt:lpstr>
      <vt:lpstr>Monthly newsletter topics          </vt:lpstr>
      <vt:lpstr>PowerPoint Presentation</vt:lpstr>
      <vt:lpstr>To the future and beyond… </vt:lpstr>
      <vt:lpstr>Career Awareness Toolkit (CAT Kit)</vt:lpstr>
      <vt:lpstr>Agenda </vt:lpstr>
      <vt:lpstr>- Help service provide and student explore themes that are crucial when thinking about a student’s future  - Designed to address one unit or question at a time, based on expressed interests or needs</vt:lpstr>
      <vt:lpstr>Where can I find the CAT Kit? The CAT Kit can be found on the iSOSY home page or  by visiting www.osymigrant.org/career-awareness-toolkit. </vt:lpstr>
      <vt:lpstr>Unit Themes - Self Awareness - Goal Setting - Career Awareness - Financial Awareness - Education - Skills and Resources</vt:lpstr>
      <vt:lpstr>Each Unit Theme contains statements  for assessment:  </vt:lpstr>
      <vt:lpstr>As the Service Provider, you would ask: On a scale from 1 to 3 (1 being disagree and 3 being strongly agree), how would you score the following  statement(s)?  </vt:lpstr>
      <vt:lpstr>As the Service Provider, you would ask, On a scale from 1 to 3 (1 being disagree and 3 being strongly agree), how would you score the following  statement(s)?  </vt:lpstr>
      <vt:lpstr>Service Provider reviews resource with  student to enhance understanding regarding theme with intent that student will score  themselves higher on post-score!  </vt:lpstr>
      <vt:lpstr>As the Service Provider, you would ask, On a scale from 1 to 3 (1 being disagree and 3 being strongly agree), how would you score the following  statement(s) after having reviewed this resource?  </vt:lpstr>
      <vt:lpstr>The CAT Kit Workgroup will introduce CAT Kit to iSOSY members in April! When: April 12, 2023 Time: 12:00 – 1:00 PM (Central Time) Platform: Zoom Link</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Pathways Work Group</vt:lpstr>
      <vt:lpstr>Completed and being used!</vt:lpstr>
      <vt:lpstr>Credentials Student Version</vt:lpstr>
      <vt:lpstr>Credentials Student Version</vt:lpstr>
      <vt:lpstr>Path to your HSED Student Version</vt:lpstr>
      <vt:lpstr>CREDENTIALS</vt:lpstr>
      <vt:lpstr>CREDENTIALS</vt:lpstr>
      <vt:lpstr>CREDENTIALS</vt:lpstr>
      <vt:lpstr>CREDENTIALS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iSOSY</vt:lpstr>
      <vt:lpstr>iSOSY</vt:lpstr>
      <vt:lpstr>iSOSY</vt:lpstr>
      <vt:lpstr>iSOSY</vt:lpstr>
      <vt:lpstr>iSOSY</vt:lpstr>
      <vt:lpstr>iSOSY</vt:lpstr>
      <vt:lpstr>iSOSY</vt:lpstr>
      <vt:lpstr>iSOSY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 Bartee</dc:creator>
  <cp:lastModifiedBy>Susanna Bartee</cp:lastModifiedBy>
  <cp:revision>1</cp:revision>
  <dcterms:created xsi:type="dcterms:W3CDTF">2020-09-29T16:33:54Z</dcterms:created>
  <dcterms:modified xsi:type="dcterms:W3CDTF">2023-04-10T20:05:11Z</dcterms:modified>
</cp:coreProperties>
</file>